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1" r:id="rId1"/>
  </p:sldMasterIdLst>
  <p:notesMasterIdLst>
    <p:notesMasterId r:id="rId3"/>
  </p:notesMasterIdLst>
  <p:handoutMasterIdLst>
    <p:handoutMasterId r:id="rId4"/>
  </p:handoutMasterIdLst>
  <p:sldIdLst>
    <p:sldId id="394" r:id="rId2"/>
  </p:sldIdLst>
  <p:sldSz cx="9144000" cy="6858000" type="screen4x3"/>
  <p:notesSz cx="6797675" cy="98742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00FF"/>
    <a:srgbClr val="FFFF99"/>
    <a:srgbClr val="00B0FF"/>
    <a:srgbClr val="CCFFFF"/>
    <a:srgbClr val="FFFF66"/>
    <a:srgbClr val="45CAC7"/>
    <a:srgbClr val="6DDCD9"/>
    <a:srgbClr val="CFE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520" autoAdjust="0"/>
    <p:restoredTop sz="75694" autoAdjust="0"/>
  </p:normalViewPr>
  <p:slideViewPr>
    <p:cSldViewPr>
      <p:cViewPr varScale="1">
        <p:scale>
          <a:sx n="90" d="100"/>
          <a:sy n="90" d="100"/>
        </p:scale>
        <p:origin x="90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78" y="36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74A73EBA-C9D3-4F42-94CD-6453A834FB16}" type="datetimeFigureOut">
              <a:rPr lang="zh-CN" altLang="en-US"/>
              <a:pPr>
                <a:defRPr/>
              </a:pPr>
              <a:t>2022/2/26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2026D8C4-5982-4A1D-9D0C-A08CE5EC00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7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E4F8042-8F93-4E01-B9B3-6E73B49C3F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2431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F8042-8F93-4E01-B9B3-6E73B49C3F8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32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a_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/>
          <a:stretch>
            <a:fillRect/>
          </a:stretch>
        </p:blipFill>
        <p:spPr bwMode="auto">
          <a:xfrm>
            <a:off x="0" y="0"/>
            <a:ext cx="91440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gray">
          <a:xfrm>
            <a:off x="0" y="2590800"/>
            <a:ext cx="9144000" cy="1066800"/>
          </a:xfrm>
          <a:prstGeom prst="rect">
            <a:avLst/>
          </a:prstGeom>
          <a:gradFill rotWithShape="1">
            <a:gsLst>
              <a:gs pos="0">
                <a:srgbClr val="3191D3"/>
              </a:gs>
              <a:gs pos="100000">
                <a:srgbClr val="17436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0" descr="mao1-1"/>
          <p:cNvSpPr>
            <a:spLocks noChangeAspect="1" noChangeArrowheads="1"/>
          </p:cNvSpPr>
          <p:nvPr userDrawn="1"/>
        </p:nvSpPr>
        <p:spPr bwMode="auto">
          <a:xfrm>
            <a:off x="8153400" y="4967288"/>
            <a:ext cx="969963" cy="9001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222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1" descr="xmy2-1"/>
          <p:cNvSpPr>
            <a:spLocks noChangeAspect="1" noChangeArrowheads="1"/>
          </p:cNvSpPr>
          <p:nvPr userDrawn="1"/>
        </p:nvSpPr>
        <p:spPr bwMode="auto">
          <a:xfrm>
            <a:off x="8153400" y="3976688"/>
            <a:ext cx="969963" cy="9001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222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2" descr="xm-1"/>
          <p:cNvSpPr>
            <a:spLocks noChangeArrowheads="1"/>
          </p:cNvSpPr>
          <p:nvPr userDrawn="1"/>
        </p:nvSpPr>
        <p:spPr bwMode="auto">
          <a:xfrm>
            <a:off x="6019800" y="5957888"/>
            <a:ext cx="1066800" cy="9001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222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13" descr="xue2-1"/>
          <p:cNvSpPr>
            <a:spLocks noChangeAspect="1" noChangeArrowheads="1"/>
          </p:cNvSpPr>
          <p:nvPr userDrawn="1"/>
        </p:nvSpPr>
        <p:spPr bwMode="auto">
          <a:xfrm>
            <a:off x="7134225" y="5943600"/>
            <a:ext cx="969963" cy="90011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222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4" descr="mao-1"/>
          <p:cNvSpPr>
            <a:spLocks noChangeAspect="1" noChangeArrowheads="1"/>
          </p:cNvSpPr>
          <p:nvPr userDrawn="1"/>
        </p:nvSpPr>
        <p:spPr bwMode="auto">
          <a:xfrm>
            <a:off x="7107238" y="4967288"/>
            <a:ext cx="969962" cy="90011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222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5" descr="xiaoxun-1"/>
          <p:cNvSpPr>
            <a:spLocks noChangeAspect="1" noChangeArrowheads="1"/>
          </p:cNvSpPr>
          <p:nvPr userDrawn="1"/>
        </p:nvSpPr>
        <p:spPr bwMode="auto">
          <a:xfrm>
            <a:off x="8153400" y="5943600"/>
            <a:ext cx="969963" cy="900113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222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6"/>
          <p:cNvSpPr>
            <a:spLocks noChangeShapeType="1"/>
          </p:cNvSpPr>
          <p:nvPr userDrawn="1"/>
        </p:nvSpPr>
        <p:spPr bwMode="auto">
          <a:xfrm>
            <a:off x="0" y="36576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7"/>
          <p:cNvSpPr>
            <a:spLocks noChangeShapeType="1"/>
          </p:cNvSpPr>
          <p:nvPr userDrawn="1"/>
        </p:nvSpPr>
        <p:spPr bwMode="auto">
          <a:xfrm>
            <a:off x="0" y="25908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18"/>
          <p:cNvSpPr>
            <a:spLocks noChangeArrowheads="1"/>
          </p:cNvSpPr>
          <p:nvPr userDrawn="1"/>
        </p:nvSpPr>
        <p:spPr bwMode="gray">
          <a:xfrm>
            <a:off x="0" y="0"/>
            <a:ext cx="9142413" cy="14478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9"/>
          <p:cNvSpPr>
            <a:spLocks noChangeArrowheads="1"/>
          </p:cNvSpPr>
          <p:nvPr userDrawn="1"/>
        </p:nvSpPr>
        <p:spPr bwMode="auto">
          <a:xfrm>
            <a:off x="0" y="14478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9" name="Picture 20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88" y="1219200"/>
            <a:ext cx="55626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Line 21"/>
          <p:cNvSpPr>
            <a:spLocks noChangeShapeType="1"/>
          </p:cNvSpPr>
          <p:nvPr userDrawn="1"/>
        </p:nvSpPr>
        <p:spPr bwMode="auto">
          <a:xfrm>
            <a:off x="0" y="259080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2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391525" y="6492875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AAA88-417E-486A-942C-77F6279747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6964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391525" y="6492875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0040C-46B2-4318-ABF5-6644BA1836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2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391525" y="6492875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732DE-7179-4DDE-8104-CE574D7722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31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44000" y="6372000"/>
            <a:ext cx="2752725" cy="369332"/>
            <a:chOff x="265113" y="6182471"/>
            <a:chExt cx="2752725" cy="36933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13" y="6237312"/>
              <a:ext cx="1528776" cy="31449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651968" y="6182471"/>
              <a:ext cx="1365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008AC8"/>
                  </a:solidFill>
                  <a:latin typeface="楷体" pitchFamily="49" charset="-122"/>
                  <a:ea typeface="楷体" pitchFamily="49" charset="-122"/>
                </a:rPr>
                <a:t>——</a:t>
              </a:r>
              <a:r>
                <a:rPr lang="zh-CN" altLang="en-US" b="1" dirty="0" smtClean="0">
                  <a:solidFill>
                    <a:srgbClr val="008AC8"/>
                  </a:solidFill>
                  <a:latin typeface="楷体" pitchFamily="49" charset="-122"/>
                  <a:ea typeface="楷体" pitchFamily="49" charset="-122"/>
                </a:rPr>
                <a:t>邓钢</a:t>
              </a:r>
              <a:endParaRPr lang="zh-CN" altLang="en-US" b="1" dirty="0">
                <a:solidFill>
                  <a:srgbClr val="008AC8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72400" y="6453336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3884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391525" y="6492875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9515D-693E-4315-8732-E35139E524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846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391525" y="6492875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AD56A-14B3-4D48-B6F0-1B62E3DF49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644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391525" y="6492875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1B138-1F35-414D-95DD-801C40ECD5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721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391525" y="6492875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931DA-8372-44BA-9240-6189053272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5608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391525" y="6492875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5C68D-6624-458D-820A-F5565984F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518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8391525" y="6492875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AE01D-CA81-44B1-96B3-9DF405D183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22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B8232-EF17-411B-A19E-98A90A35B03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0808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4" r:id="rId9"/>
    <p:sldLayoutId id="2147484071" r:id="rId10"/>
    <p:sldLayoutId id="214748407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9C007F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9C007F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68007F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标题 3"/>
          <p:cNvSpPr txBox="1">
            <a:spLocks/>
          </p:cNvSpPr>
          <p:nvPr/>
        </p:nvSpPr>
        <p:spPr>
          <a:xfrm>
            <a:off x="-36513" y="476250"/>
            <a:ext cx="8424937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b="1" dirty="0" smtClean="0">
                <a:solidFill>
                  <a:schemeClr val="tx1"/>
                </a:solidFill>
                <a:latin typeface="+mn-ea"/>
                <a:ea typeface="+mn-ea"/>
              </a:rPr>
              <a:t>  电路调测基础方法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80000" y="637200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68B2475-B36F-435D-886D-00D799040220}" type="slidenum">
              <a:rPr lang="en-US" altLang="zh-CN" smtClean="0"/>
              <a:t>1</a:t>
            </a:fld>
            <a:endParaRPr lang="en-US" altLang="zh-CN" dirty="0"/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95536" y="1360917"/>
            <a:ext cx="8568952" cy="112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65000"/>
              </a:spcBef>
              <a:buClr>
                <a:srgbClr val="FBA905"/>
              </a:buClr>
              <a:buSzPct val="105000"/>
              <a:buChar char="•"/>
              <a:defRPr sz="22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FBA905"/>
              </a:buClr>
              <a:buSzPct val="105000"/>
              <a:buChar char="•"/>
              <a:defRPr sz="2400">
                <a:solidFill>
                  <a:srgbClr val="000000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+mn-ea"/>
                <a:ea typeface="+mn-ea"/>
              </a:rPr>
              <a:t>1.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理解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电路，了解主要器件的工作原理、主要输出信号的形式与取值</a:t>
            </a:r>
            <a:endParaRPr lang="en-US" altLang="zh-CN" sz="28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395536" y="2463125"/>
            <a:ext cx="8568952" cy="112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65000"/>
              </a:spcBef>
              <a:buClr>
                <a:srgbClr val="FBA905"/>
              </a:buClr>
              <a:buSzPct val="105000"/>
              <a:buChar char="•"/>
              <a:defRPr sz="22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FBA905"/>
              </a:buClr>
              <a:buSzPct val="105000"/>
              <a:buChar char="•"/>
              <a:defRPr sz="2400">
                <a:solidFill>
                  <a:srgbClr val="000000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+mn-ea"/>
                <a:ea typeface="+mn-ea"/>
              </a:rPr>
              <a:t>2.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上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电前检查：元器件及其放置、各种连线是否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正确、各元件管脚不得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直接接触</a:t>
            </a:r>
            <a:endParaRPr lang="en-US" altLang="zh-CN" sz="28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395536" y="3565333"/>
            <a:ext cx="8568952" cy="112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65000"/>
              </a:spcBef>
              <a:buClr>
                <a:srgbClr val="FBA905"/>
              </a:buClr>
              <a:buSzPct val="105000"/>
              <a:buChar char="•"/>
              <a:defRPr sz="22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FBA905"/>
              </a:buClr>
              <a:buSzPct val="105000"/>
              <a:buChar char="•"/>
              <a:defRPr sz="2400">
                <a:solidFill>
                  <a:srgbClr val="000000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+mn-ea"/>
                <a:ea typeface="+mn-ea"/>
              </a:rPr>
              <a:t>3.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上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电时检查：电源电流是否正常、元器件是否发热等</a:t>
            </a:r>
            <a:endParaRPr lang="en-US" altLang="zh-CN" sz="28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395536" y="4667541"/>
            <a:ext cx="8568952" cy="61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65000"/>
              </a:spcBef>
              <a:buClr>
                <a:srgbClr val="FBA905"/>
              </a:buClr>
              <a:buSzPct val="105000"/>
              <a:buChar char="•"/>
              <a:defRPr sz="22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FBA905"/>
              </a:buClr>
              <a:buSzPct val="105000"/>
              <a:buChar char="•"/>
              <a:defRPr sz="2400">
                <a:solidFill>
                  <a:srgbClr val="000000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+mn-ea"/>
                <a:ea typeface="+mn-ea"/>
              </a:rPr>
              <a:t>4.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上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电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后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检查：输出是否与设计一致</a:t>
            </a:r>
            <a:endParaRPr lang="en-US" altLang="zh-CN" sz="28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95536" y="5252685"/>
            <a:ext cx="8568952" cy="112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65000"/>
              </a:spcBef>
              <a:buClr>
                <a:srgbClr val="FBA905"/>
              </a:buClr>
              <a:buSzPct val="105000"/>
              <a:buChar char="•"/>
              <a:defRPr sz="2200" b="1">
                <a:solidFill>
                  <a:srgbClr val="000000"/>
                </a:solidFill>
                <a:latin typeface="隶书" pitchFamily="49" charset="-122"/>
                <a:ea typeface="隶书" pitchFamily="49" charset="-122"/>
              </a:defRPr>
            </a:lvl1pPr>
            <a:lvl2pPr marL="742950" indent="-285750" eaLnBrk="0" hangingPunct="0">
              <a:spcBef>
                <a:spcPct val="35000"/>
              </a:spcBef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隶书" pitchFamily="49" charset="-122"/>
                <a:ea typeface="隶书" pitchFamily="49" charset="-122"/>
              </a:defRPr>
            </a:lvl2pPr>
            <a:lvl3pPr marL="1143000" indent="-228600" eaLnBrk="0" hangingPunct="0">
              <a:spcBef>
                <a:spcPct val="35000"/>
              </a:spcBef>
              <a:buClr>
                <a:srgbClr val="FBA905"/>
              </a:buClr>
              <a:buSzPct val="105000"/>
              <a:buChar char="•"/>
              <a:defRPr sz="2400">
                <a:solidFill>
                  <a:srgbClr val="000000"/>
                </a:solidFill>
                <a:latin typeface="隶书" pitchFamily="49" charset="-122"/>
                <a:ea typeface="隶书" pitchFamily="49" charset="-122"/>
              </a:defRPr>
            </a:lvl3pPr>
            <a:lvl4pPr marL="1600200" indent="-228600" eaLnBrk="0" hangingPunct="0">
              <a:spcBef>
                <a:spcPct val="35000"/>
              </a:spcBef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4pPr>
            <a:lvl5pPr marL="2057400" indent="-228600" eaLnBrk="0" hangingPunct="0">
              <a:spcBef>
                <a:spcPct val="35000"/>
              </a:spcBef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35000"/>
              </a:spcBef>
              <a:spcAft>
                <a:spcPct val="0"/>
              </a:spcAft>
              <a:buClr>
                <a:srgbClr val="FBA905"/>
              </a:buClr>
              <a:buSzPct val="105000"/>
              <a:buChar char="•"/>
              <a:defRPr sz="2000">
                <a:solidFill>
                  <a:srgbClr val="000000"/>
                </a:solidFill>
                <a:latin typeface="Arial" charset="0"/>
                <a:ea typeface="隶书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zh-CN" sz="2800" b="0" dirty="0" smtClean="0">
                <a:solidFill>
                  <a:schemeClr val="tx1"/>
                </a:solidFill>
                <a:latin typeface="+mn-ea"/>
                <a:ea typeface="+mn-ea"/>
              </a:rPr>
              <a:t>5.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部分</a:t>
            </a:r>
            <a:r>
              <a:rPr lang="zh-CN" altLang="en-US" sz="2800" b="0" dirty="0" smtClean="0">
                <a:solidFill>
                  <a:schemeClr val="tx1"/>
                </a:solidFill>
                <a:latin typeface="+mn-ea"/>
                <a:ea typeface="+mn-ea"/>
              </a:rPr>
              <a:t>检查方法：元器件及放置、连线，逐级测试元器件工作状态与输入输出，替换存疑元器件</a:t>
            </a:r>
            <a:endParaRPr lang="en-US" altLang="zh-CN" sz="28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710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78"/>
    </mc:Choice>
    <mc:Fallback xmlns="">
      <p:transition spd="slow" advTm="662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6.2|30|10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自定义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92D050"/>
      </a:accent1>
      <a:accent2>
        <a:srgbClr val="00B050"/>
      </a:accent2>
      <a:accent3>
        <a:srgbClr val="36FE91"/>
      </a:accent3>
      <a:accent4>
        <a:srgbClr val="86FEBC"/>
      </a:accent4>
      <a:accent5>
        <a:srgbClr val="36FE91"/>
      </a:accent5>
      <a:accent6>
        <a:srgbClr val="6DAA2D"/>
      </a:accent6>
      <a:hlink>
        <a:srgbClr val="17BBFD"/>
      </a:hlink>
      <a:folHlink>
        <a:srgbClr val="FF79C2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solidFill>
          <a:srgbClr val="45CAC7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12882</TotalTime>
  <Words>98</Words>
  <Application>Microsoft Office PowerPoint</Application>
  <PresentationFormat>全屏显示(4:3)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楷体</vt:lpstr>
      <vt:lpstr>隶书</vt:lpstr>
      <vt:lpstr>宋体</vt:lpstr>
      <vt:lpstr>Arial</vt:lpstr>
      <vt:lpstr>Calibri</vt:lpstr>
      <vt:lpstr>Constantia</vt:lpstr>
      <vt:lpstr>Wingdings 2</vt:lpstr>
      <vt:lpstr>流畅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2007年度硕士论文答辩模版</dc:title>
  <dc:creator>a-dang</dc:creator>
  <cp:lastModifiedBy>Winter</cp:lastModifiedBy>
  <cp:revision>1372</cp:revision>
  <cp:lastPrinted>2013-06-14T05:17:35Z</cp:lastPrinted>
  <dcterms:created xsi:type="dcterms:W3CDTF">2008-06-11T04:13:56Z</dcterms:created>
  <dcterms:modified xsi:type="dcterms:W3CDTF">2022-02-26T02:37:58Z</dcterms:modified>
</cp:coreProperties>
</file>