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9230975" cy="10817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7" userDrawn="1">
          <p15:clr>
            <a:srgbClr val="A4A3A4"/>
          </p15:clr>
        </p15:guide>
        <p15:guide id="2" pos="60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E20000"/>
    <a:srgbClr val="E2003B"/>
    <a:srgbClr val="480000"/>
    <a:srgbClr val="480013"/>
    <a:srgbClr val="AC002D"/>
    <a:srgbClr val="66001A"/>
    <a:srgbClr val="E6003C"/>
    <a:srgbClr val="FF2B2B"/>
    <a:srgbClr val="D865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15" autoAdjust="0"/>
    <p:restoredTop sz="94660"/>
  </p:normalViewPr>
  <p:slideViewPr>
    <p:cSldViewPr>
      <p:cViewPr>
        <p:scale>
          <a:sx n="75" d="100"/>
          <a:sy n="75" d="100"/>
        </p:scale>
        <p:origin x="-96" y="-48"/>
      </p:cViewPr>
      <p:guideLst>
        <p:guide orient="horz" pos="3407"/>
        <p:guide pos="60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3872" y="1770320"/>
            <a:ext cx="14423231" cy="3765997"/>
          </a:xfrm>
        </p:spPr>
        <p:txBody>
          <a:bodyPr anchor="b"/>
          <a:lstStyle>
            <a:lvl1pPr algn="ctr">
              <a:defRPr sz="946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03872" y="5681548"/>
            <a:ext cx="14423231" cy="2611658"/>
          </a:xfrm>
        </p:spPr>
        <p:txBody>
          <a:bodyPr/>
          <a:lstStyle>
            <a:lvl1pPr marL="0" indent="0" algn="ctr">
              <a:buNone/>
              <a:defRPr sz="3786"/>
            </a:lvl1pPr>
            <a:lvl2pPr marL="721142" indent="0" algn="ctr">
              <a:buNone/>
              <a:defRPr sz="3155"/>
            </a:lvl2pPr>
            <a:lvl3pPr marL="1442283" indent="0" algn="ctr">
              <a:buNone/>
              <a:defRPr sz="2839"/>
            </a:lvl3pPr>
            <a:lvl4pPr marL="2163425" indent="0" algn="ctr">
              <a:buNone/>
              <a:defRPr sz="2524"/>
            </a:lvl4pPr>
            <a:lvl5pPr marL="2884566" indent="0" algn="ctr">
              <a:buNone/>
              <a:defRPr sz="2524"/>
            </a:lvl5pPr>
            <a:lvl6pPr marL="3605708" indent="0" algn="ctr">
              <a:buNone/>
              <a:defRPr sz="2524"/>
            </a:lvl6pPr>
            <a:lvl7pPr marL="4326849" indent="0" algn="ctr">
              <a:buNone/>
              <a:defRPr sz="2524"/>
            </a:lvl7pPr>
            <a:lvl8pPr marL="5047991" indent="0" algn="ctr">
              <a:buNone/>
              <a:defRPr sz="2524"/>
            </a:lvl8pPr>
            <a:lvl9pPr marL="5769132" indent="0" algn="ctr">
              <a:buNone/>
              <a:defRPr sz="2524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C550-39C2-40BE-9FF7-2D46BE785781}" type="datetimeFigureOut">
              <a:rPr lang="de-CH" smtClean="0"/>
              <a:t>16.04.2021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C668-5C2E-4FB1-9254-9A6EEBAC0ED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2001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C550-39C2-40BE-9FF7-2D46BE785781}" type="datetimeFigureOut">
              <a:rPr lang="de-CH" smtClean="0"/>
              <a:t>16.04.2021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C668-5C2E-4FB1-9254-9A6EEBAC0ED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29883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762166" y="575917"/>
            <a:ext cx="4146679" cy="91670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22129" y="575917"/>
            <a:ext cx="12199650" cy="916709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C550-39C2-40BE-9FF7-2D46BE785781}" type="datetimeFigureOut">
              <a:rPr lang="de-CH" smtClean="0"/>
              <a:t>16.04.2021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C668-5C2E-4FB1-9254-9A6EEBAC0ED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1777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C550-39C2-40BE-9FF7-2D46BE785781}" type="datetimeFigureOut">
              <a:rPr lang="de-CH" smtClean="0"/>
              <a:t>16.04.2021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C668-5C2E-4FB1-9254-9A6EEBAC0ED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92668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2113" y="2696796"/>
            <a:ext cx="16586716" cy="4499664"/>
          </a:xfrm>
        </p:spPr>
        <p:txBody>
          <a:bodyPr anchor="b"/>
          <a:lstStyle>
            <a:lvl1pPr>
              <a:defRPr sz="946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2113" y="7239029"/>
            <a:ext cx="16586716" cy="2366267"/>
          </a:xfrm>
        </p:spPr>
        <p:txBody>
          <a:bodyPr/>
          <a:lstStyle>
            <a:lvl1pPr marL="0" indent="0">
              <a:buNone/>
              <a:defRPr sz="3786">
                <a:solidFill>
                  <a:schemeClr val="tx1">
                    <a:tint val="75000"/>
                  </a:schemeClr>
                </a:solidFill>
              </a:defRPr>
            </a:lvl1pPr>
            <a:lvl2pPr marL="721142" indent="0">
              <a:buNone/>
              <a:defRPr sz="3155">
                <a:solidFill>
                  <a:schemeClr val="tx1">
                    <a:tint val="75000"/>
                  </a:schemeClr>
                </a:solidFill>
              </a:defRPr>
            </a:lvl2pPr>
            <a:lvl3pPr marL="1442283" indent="0">
              <a:buNone/>
              <a:defRPr sz="2839">
                <a:solidFill>
                  <a:schemeClr val="tx1">
                    <a:tint val="75000"/>
                  </a:schemeClr>
                </a:solidFill>
              </a:defRPr>
            </a:lvl3pPr>
            <a:lvl4pPr marL="2163425" indent="0">
              <a:buNone/>
              <a:defRPr sz="2524">
                <a:solidFill>
                  <a:schemeClr val="tx1">
                    <a:tint val="75000"/>
                  </a:schemeClr>
                </a:solidFill>
              </a:defRPr>
            </a:lvl4pPr>
            <a:lvl5pPr marL="2884566" indent="0">
              <a:buNone/>
              <a:defRPr sz="2524">
                <a:solidFill>
                  <a:schemeClr val="tx1">
                    <a:tint val="75000"/>
                  </a:schemeClr>
                </a:solidFill>
              </a:defRPr>
            </a:lvl5pPr>
            <a:lvl6pPr marL="3605708" indent="0">
              <a:buNone/>
              <a:defRPr sz="2524">
                <a:solidFill>
                  <a:schemeClr val="tx1">
                    <a:tint val="75000"/>
                  </a:schemeClr>
                </a:solidFill>
              </a:defRPr>
            </a:lvl6pPr>
            <a:lvl7pPr marL="4326849" indent="0">
              <a:buNone/>
              <a:defRPr sz="2524">
                <a:solidFill>
                  <a:schemeClr val="tx1">
                    <a:tint val="75000"/>
                  </a:schemeClr>
                </a:solidFill>
              </a:defRPr>
            </a:lvl7pPr>
            <a:lvl8pPr marL="5047991" indent="0">
              <a:buNone/>
              <a:defRPr sz="2524">
                <a:solidFill>
                  <a:schemeClr val="tx1">
                    <a:tint val="75000"/>
                  </a:schemeClr>
                </a:solidFill>
              </a:defRPr>
            </a:lvl8pPr>
            <a:lvl9pPr marL="5769132" indent="0">
              <a:buNone/>
              <a:defRPr sz="25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C550-39C2-40BE-9FF7-2D46BE785781}" type="datetimeFigureOut">
              <a:rPr lang="de-CH" smtClean="0"/>
              <a:t>16.04.2021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C668-5C2E-4FB1-9254-9A6EEBAC0ED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3626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22130" y="2879585"/>
            <a:ext cx="8173164" cy="686343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35681" y="2879585"/>
            <a:ext cx="8173164" cy="686343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C550-39C2-40BE-9FF7-2D46BE785781}" type="datetimeFigureOut">
              <a:rPr lang="de-CH" smtClean="0"/>
              <a:t>16.04.2021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C668-5C2E-4FB1-9254-9A6EEBAC0ED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37226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4634" y="575918"/>
            <a:ext cx="16586716" cy="209083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4635" y="2651723"/>
            <a:ext cx="8135603" cy="1299569"/>
          </a:xfrm>
        </p:spPr>
        <p:txBody>
          <a:bodyPr anchor="b"/>
          <a:lstStyle>
            <a:lvl1pPr marL="0" indent="0">
              <a:buNone/>
              <a:defRPr sz="3786" b="1"/>
            </a:lvl1pPr>
            <a:lvl2pPr marL="721142" indent="0">
              <a:buNone/>
              <a:defRPr sz="3155" b="1"/>
            </a:lvl2pPr>
            <a:lvl3pPr marL="1442283" indent="0">
              <a:buNone/>
              <a:defRPr sz="2839" b="1"/>
            </a:lvl3pPr>
            <a:lvl4pPr marL="2163425" indent="0">
              <a:buNone/>
              <a:defRPr sz="2524" b="1"/>
            </a:lvl4pPr>
            <a:lvl5pPr marL="2884566" indent="0">
              <a:buNone/>
              <a:defRPr sz="2524" b="1"/>
            </a:lvl5pPr>
            <a:lvl6pPr marL="3605708" indent="0">
              <a:buNone/>
              <a:defRPr sz="2524" b="1"/>
            </a:lvl6pPr>
            <a:lvl7pPr marL="4326849" indent="0">
              <a:buNone/>
              <a:defRPr sz="2524" b="1"/>
            </a:lvl7pPr>
            <a:lvl8pPr marL="5047991" indent="0">
              <a:buNone/>
              <a:defRPr sz="2524" b="1"/>
            </a:lvl8pPr>
            <a:lvl9pPr marL="5769132" indent="0">
              <a:buNone/>
              <a:defRPr sz="252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24635" y="3951292"/>
            <a:ext cx="8135603" cy="581175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735681" y="2651723"/>
            <a:ext cx="8175669" cy="1299569"/>
          </a:xfrm>
        </p:spPr>
        <p:txBody>
          <a:bodyPr anchor="b"/>
          <a:lstStyle>
            <a:lvl1pPr marL="0" indent="0">
              <a:buNone/>
              <a:defRPr sz="3786" b="1"/>
            </a:lvl1pPr>
            <a:lvl2pPr marL="721142" indent="0">
              <a:buNone/>
              <a:defRPr sz="3155" b="1"/>
            </a:lvl2pPr>
            <a:lvl3pPr marL="1442283" indent="0">
              <a:buNone/>
              <a:defRPr sz="2839" b="1"/>
            </a:lvl3pPr>
            <a:lvl4pPr marL="2163425" indent="0">
              <a:buNone/>
              <a:defRPr sz="2524" b="1"/>
            </a:lvl4pPr>
            <a:lvl5pPr marL="2884566" indent="0">
              <a:buNone/>
              <a:defRPr sz="2524" b="1"/>
            </a:lvl5pPr>
            <a:lvl6pPr marL="3605708" indent="0">
              <a:buNone/>
              <a:defRPr sz="2524" b="1"/>
            </a:lvl6pPr>
            <a:lvl7pPr marL="4326849" indent="0">
              <a:buNone/>
              <a:defRPr sz="2524" b="1"/>
            </a:lvl7pPr>
            <a:lvl8pPr marL="5047991" indent="0">
              <a:buNone/>
              <a:defRPr sz="2524" b="1"/>
            </a:lvl8pPr>
            <a:lvl9pPr marL="5769132" indent="0">
              <a:buNone/>
              <a:defRPr sz="252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735681" y="3951292"/>
            <a:ext cx="8175669" cy="581175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C550-39C2-40BE-9FF7-2D46BE785781}" type="datetimeFigureOut">
              <a:rPr lang="de-CH" smtClean="0"/>
              <a:t>16.04.2021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C668-5C2E-4FB1-9254-9A6EEBAC0ED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07063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C550-39C2-40BE-9FF7-2D46BE785781}" type="datetimeFigureOut">
              <a:rPr lang="de-CH" smtClean="0"/>
              <a:t>16.04.2021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C668-5C2E-4FB1-9254-9A6EEBAC0ED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94521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C550-39C2-40BE-9FF7-2D46BE785781}" type="datetimeFigureOut">
              <a:rPr lang="de-CH" smtClean="0"/>
              <a:t>16.04.2021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C668-5C2E-4FB1-9254-9A6EEBAC0ED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5764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4635" y="721148"/>
            <a:ext cx="6202489" cy="2524019"/>
          </a:xfrm>
        </p:spPr>
        <p:txBody>
          <a:bodyPr anchor="b"/>
          <a:lstStyle>
            <a:lvl1pPr>
              <a:defRPr sz="504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75669" y="1557481"/>
            <a:ext cx="9735681" cy="7687241"/>
          </a:xfrm>
        </p:spPr>
        <p:txBody>
          <a:bodyPr/>
          <a:lstStyle>
            <a:lvl1pPr>
              <a:defRPr sz="5047"/>
            </a:lvl1pPr>
            <a:lvl2pPr>
              <a:defRPr sz="4416"/>
            </a:lvl2pPr>
            <a:lvl3pPr>
              <a:defRPr sz="3786"/>
            </a:lvl3pPr>
            <a:lvl4pPr>
              <a:defRPr sz="3155"/>
            </a:lvl4pPr>
            <a:lvl5pPr>
              <a:defRPr sz="3155"/>
            </a:lvl5pPr>
            <a:lvl6pPr>
              <a:defRPr sz="3155"/>
            </a:lvl6pPr>
            <a:lvl7pPr>
              <a:defRPr sz="3155"/>
            </a:lvl7pPr>
            <a:lvl8pPr>
              <a:defRPr sz="3155"/>
            </a:lvl8pPr>
            <a:lvl9pPr>
              <a:defRPr sz="315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4635" y="3245168"/>
            <a:ext cx="6202489" cy="6012074"/>
          </a:xfrm>
        </p:spPr>
        <p:txBody>
          <a:bodyPr/>
          <a:lstStyle>
            <a:lvl1pPr marL="0" indent="0">
              <a:buNone/>
              <a:defRPr sz="2524"/>
            </a:lvl1pPr>
            <a:lvl2pPr marL="721142" indent="0">
              <a:buNone/>
              <a:defRPr sz="2208"/>
            </a:lvl2pPr>
            <a:lvl3pPr marL="1442283" indent="0">
              <a:buNone/>
              <a:defRPr sz="1893"/>
            </a:lvl3pPr>
            <a:lvl4pPr marL="2163425" indent="0">
              <a:buNone/>
              <a:defRPr sz="1577"/>
            </a:lvl4pPr>
            <a:lvl5pPr marL="2884566" indent="0">
              <a:buNone/>
              <a:defRPr sz="1577"/>
            </a:lvl5pPr>
            <a:lvl6pPr marL="3605708" indent="0">
              <a:buNone/>
              <a:defRPr sz="1577"/>
            </a:lvl6pPr>
            <a:lvl7pPr marL="4326849" indent="0">
              <a:buNone/>
              <a:defRPr sz="1577"/>
            </a:lvl7pPr>
            <a:lvl8pPr marL="5047991" indent="0">
              <a:buNone/>
              <a:defRPr sz="1577"/>
            </a:lvl8pPr>
            <a:lvl9pPr marL="5769132" indent="0">
              <a:buNone/>
              <a:defRPr sz="1577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C550-39C2-40BE-9FF7-2D46BE785781}" type="datetimeFigureOut">
              <a:rPr lang="de-CH" smtClean="0"/>
              <a:t>16.04.2021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C668-5C2E-4FB1-9254-9A6EEBAC0ED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9983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4635" y="721148"/>
            <a:ext cx="6202489" cy="2524019"/>
          </a:xfrm>
        </p:spPr>
        <p:txBody>
          <a:bodyPr anchor="b"/>
          <a:lstStyle>
            <a:lvl1pPr>
              <a:defRPr sz="504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75669" y="1557481"/>
            <a:ext cx="9735681" cy="7687241"/>
          </a:xfrm>
        </p:spPr>
        <p:txBody>
          <a:bodyPr anchor="t"/>
          <a:lstStyle>
            <a:lvl1pPr marL="0" indent="0">
              <a:buNone/>
              <a:defRPr sz="5047"/>
            </a:lvl1pPr>
            <a:lvl2pPr marL="721142" indent="0">
              <a:buNone/>
              <a:defRPr sz="4416"/>
            </a:lvl2pPr>
            <a:lvl3pPr marL="1442283" indent="0">
              <a:buNone/>
              <a:defRPr sz="3786"/>
            </a:lvl3pPr>
            <a:lvl4pPr marL="2163425" indent="0">
              <a:buNone/>
              <a:defRPr sz="3155"/>
            </a:lvl4pPr>
            <a:lvl5pPr marL="2884566" indent="0">
              <a:buNone/>
              <a:defRPr sz="3155"/>
            </a:lvl5pPr>
            <a:lvl6pPr marL="3605708" indent="0">
              <a:buNone/>
              <a:defRPr sz="3155"/>
            </a:lvl6pPr>
            <a:lvl7pPr marL="4326849" indent="0">
              <a:buNone/>
              <a:defRPr sz="3155"/>
            </a:lvl7pPr>
            <a:lvl8pPr marL="5047991" indent="0">
              <a:buNone/>
              <a:defRPr sz="3155"/>
            </a:lvl8pPr>
            <a:lvl9pPr marL="5769132" indent="0">
              <a:buNone/>
              <a:defRPr sz="315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4635" y="3245168"/>
            <a:ext cx="6202489" cy="6012074"/>
          </a:xfrm>
        </p:spPr>
        <p:txBody>
          <a:bodyPr/>
          <a:lstStyle>
            <a:lvl1pPr marL="0" indent="0">
              <a:buNone/>
              <a:defRPr sz="2524"/>
            </a:lvl1pPr>
            <a:lvl2pPr marL="721142" indent="0">
              <a:buNone/>
              <a:defRPr sz="2208"/>
            </a:lvl2pPr>
            <a:lvl3pPr marL="1442283" indent="0">
              <a:buNone/>
              <a:defRPr sz="1893"/>
            </a:lvl3pPr>
            <a:lvl4pPr marL="2163425" indent="0">
              <a:buNone/>
              <a:defRPr sz="1577"/>
            </a:lvl4pPr>
            <a:lvl5pPr marL="2884566" indent="0">
              <a:buNone/>
              <a:defRPr sz="1577"/>
            </a:lvl5pPr>
            <a:lvl6pPr marL="3605708" indent="0">
              <a:buNone/>
              <a:defRPr sz="1577"/>
            </a:lvl6pPr>
            <a:lvl7pPr marL="4326849" indent="0">
              <a:buNone/>
              <a:defRPr sz="1577"/>
            </a:lvl7pPr>
            <a:lvl8pPr marL="5047991" indent="0">
              <a:buNone/>
              <a:defRPr sz="1577"/>
            </a:lvl8pPr>
            <a:lvl9pPr marL="5769132" indent="0">
              <a:buNone/>
              <a:defRPr sz="1577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C550-39C2-40BE-9FF7-2D46BE785781}" type="datetimeFigureOut">
              <a:rPr lang="de-CH" smtClean="0"/>
              <a:t>16.04.2021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C668-5C2E-4FB1-9254-9A6EEBAC0ED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2544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22130" y="575918"/>
            <a:ext cx="16586716" cy="209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2130" y="2879585"/>
            <a:ext cx="16586716" cy="6863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22130" y="10025966"/>
            <a:ext cx="4326969" cy="575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7C550-39C2-40BE-9FF7-2D46BE785781}" type="datetimeFigureOut">
              <a:rPr lang="de-CH" smtClean="0"/>
              <a:t>16.04.2021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70261" y="10025966"/>
            <a:ext cx="6490454" cy="575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81876" y="10025966"/>
            <a:ext cx="4326969" cy="575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7C668-5C2E-4FB1-9254-9A6EEBAC0ED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07046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42283" rtl="0" eaLnBrk="1" latinLnBrk="0" hangingPunct="1">
        <a:lnSpc>
          <a:spcPct val="90000"/>
        </a:lnSpc>
        <a:spcBef>
          <a:spcPct val="0"/>
        </a:spcBef>
        <a:buNone/>
        <a:defRPr sz="69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571" indent="-360571" algn="l" defTabSz="1442283" rtl="0" eaLnBrk="1" latinLnBrk="0" hangingPunct="1">
        <a:lnSpc>
          <a:spcPct val="90000"/>
        </a:lnSpc>
        <a:spcBef>
          <a:spcPts val="1577"/>
        </a:spcBef>
        <a:buFont typeface="Arial" panose="020B0604020202020204" pitchFamily="34" charset="0"/>
        <a:buChar char="•"/>
        <a:defRPr sz="4416" kern="1200">
          <a:solidFill>
            <a:schemeClr val="tx1"/>
          </a:solidFill>
          <a:latin typeface="+mn-lt"/>
          <a:ea typeface="+mn-ea"/>
          <a:cs typeface="+mn-cs"/>
        </a:defRPr>
      </a:lvl1pPr>
      <a:lvl2pPr marL="1081712" indent="-360571" algn="l" defTabSz="1442283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3786" kern="1200">
          <a:solidFill>
            <a:schemeClr val="tx1"/>
          </a:solidFill>
          <a:latin typeface="+mn-lt"/>
          <a:ea typeface="+mn-ea"/>
          <a:cs typeface="+mn-cs"/>
        </a:defRPr>
      </a:lvl2pPr>
      <a:lvl3pPr marL="1802854" indent="-360571" algn="l" defTabSz="1442283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3155" kern="1200">
          <a:solidFill>
            <a:schemeClr val="tx1"/>
          </a:solidFill>
          <a:latin typeface="+mn-lt"/>
          <a:ea typeface="+mn-ea"/>
          <a:cs typeface="+mn-cs"/>
        </a:defRPr>
      </a:lvl3pPr>
      <a:lvl4pPr marL="2523995" indent="-360571" algn="l" defTabSz="1442283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839" kern="1200">
          <a:solidFill>
            <a:schemeClr val="tx1"/>
          </a:solidFill>
          <a:latin typeface="+mn-lt"/>
          <a:ea typeface="+mn-ea"/>
          <a:cs typeface="+mn-cs"/>
        </a:defRPr>
      </a:lvl4pPr>
      <a:lvl5pPr marL="3245137" indent="-360571" algn="l" defTabSz="1442283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839" kern="1200">
          <a:solidFill>
            <a:schemeClr val="tx1"/>
          </a:solidFill>
          <a:latin typeface="+mn-lt"/>
          <a:ea typeface="+mn-ea"/>
          <a:cs typeface="+mn-cs"/>
        </a:defRPr>
      </a:lvl5pPr>
      <a:lvl6pPr marL="3966279" indent="-360571" algn="l" defTabSz="1442283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839" kern="1200">
          <a:solidFill>
            <a:schemeClr val="tx1"/>
          </a:solidFill>
          <a:latin typeface="+mn-lt"/>
          <a:ea typeface="+mn-ea"/>
          <a:cs typeface="+mn-cs"/>
        </a:defRPr>
      </a:lvl6pPr>
      <a:lvl7pPr marL="4687420" indent="-360571" algn="l" defTabSz="1442283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839" kern="1200">
          <a:solidFill>
            <a:schemeClr val="tx1"/>
          </a:solidFill>
          <a:latin typeface="+mn-lt"/>
          <a:ea typeface="+mn-ea"/>
          <a:cs typeface="+mn-cs"/>
        </a:defRPr>
      </a:lvl7pPr>
      <a:lvl8pPr marL="5408562" indent="-360571" algn="l" defTabSz="1442283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839" kern="1200">
          <a:solidFill>
            <a:schemeClr val="tx1"/>
          </a:solidFill>
          <a:latin typeface="+mn-lt"/>
          <a:ea typeface="+mn-ea"/>
          <a:cs typeface="+mn-cs"/>
        </a:defRPr>
      </a:lvl8pPr>
      <a:lvl9pPr marL="6129703" indent="-360571" algn="l" defTabSz="1442283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8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42283" rtl="0" eaLnBrk="1" latinLnBrk="0" hangingPunct="1">
        <a:defRPr sz="2839" kern="1200">
          <a:solidFill>
            <a:schemeClr val="tx1"/>
          </a:solidFill>
          <a:latin typeface="+mn-lt"/>
          <a:ea typeface="+mn-ea"/>
          <a:cs typeface="+mn-cs"/>
        </a:defRPr>
      </a:lvl1pPr>
      <a:lvl2pPr marL="721142" algn="l" defTabSz="1442283" rtl="0" eaLnBrk="1" latinLnBrk="0" hangingPunct="1">
        <a:defRPr sz="2839" kern="1200">
          <a:solidFill>
            <a:schemeClr val="tx1"/>
          </a:solidFill>
          <a:latin typeface="+mn-lt"/>
          <a:ea typeface="+mn-ea"/>
          <a:cs typeface="+mn-cs"/>
        </a:defRPr>
      </a:lvl2pPr>
      <a:lvl3pPr marL="1442283" algn="l" defTabSz="1442283" rtl="0" eaLnBrk="1" latinLnBrk="0" hangingPunct="1">
        <a:defRPr sz="2839" kern="1200">
          <a:solidFill>
            <a:schemeClr val="tx1"/>
          </a:solidFill>
          <a:latin typeface="+mn-lt"/>
          <a:ea typeface="+mn-ea"/>
          <a:cs typeface="+mn-cs"/>
        </a:defRPr>
      </a:lvl3pPr>
      <a:lvl4pPr marL="2163425" algn="l" defTabSz="1442283" rtl="0" eaLnBrk="1" latinLnBrk="0" hangingPunct="1">
        <a:defRPr sz="2839" kern="1200">
          <a:solidFill>
            <a:schemeClr val="tx1"/>
          </a:solidFill>
          <a:latin typeface="+mn-lt"/>
          <a:ea typeface="+mn-ea"/>
          <a:cs typeface="+mn-cs"/>
        </a:defRPr>
      </a:lvl4pPr>
      <a:lvl5pPr marL="2884566" algn="l" defTabSz="1442283" rtl="0" eaLnBrk="1" latinLnBrk="0" hangingPunct="1">
        <a:defRPr sz="2839" kern="1200">
          <a:solidFill>
            <a:schemeClr val="tx1"/>
          </a:solidFill>
          <a:latin typeface="+mn-lt"/>
          <a:ea typeface="+mn-ea"/>
          <a:cs typeface="+mn-cs"/>
        </a:defRPr>
      </a:lvl5pPr>
      <a:lvl6pPr marL="3605708" algn="l" defTabSz="1442283" rtl="0" eaLnBrk="1" latinLnBrk="0" hangingPunct="1">
        <a:defRPr sz="2839" kern="1200">
          <a:solidFill>
            <a:schemeClr val="tx1"/>
          </a:solidFill>
          <a:latin typeface="+mn-lt"/>
          <a:ea typeface="+mn-ea"/>
          <a:cs typeface="+mn-cs"/>
        </a:defRPr>
      </a:lvl6pPr>
      <a:lvl7pPr marL="4326849" algn="l" defTabSz="1442283" rtl="0" eaLnBrk="1" latinLnBrk="0" hangingPunct="1">
        <a:defRPr sz="2839" kern="1200">
          <a:solidFill>
            <a:schemeClr val="tx1"/>
          </a:solidFill>
          <a:latin typeface="+mn-lt"/>
          <a:ea typeface="+mn-ea"/>
          <a:cs typeface="+mn-cs"/>
        </a:defRPr>
      </a:lvl7pPr>
      <a:lvl8pPr marL="5047991" algn="l" defTabSz="1442283" rtl="0" eaLnBrk="1" latinLnBrk="0" hangingPunct="1">
        <a:defRPr sz="2839" kern="1200">
          <a:solidFill>
            <a:schemeClr val="tx1"/>
          </a:solidFill>
          <a:latin typeface="+mn-lt"/>
          <a:ea typeface="+mn-ea"/>
          <a:cs typeface="+mn-cs"/>
        </a:defRPr>
      </a:lvl8pPr>
      <a:lvl9pPr marL="5769132" algn="l" defTabSz="1442283" rtl="0" eaLnBrk="1" latinLnBrk="0" hangingPunct="1">
        <a:defRPr sz="28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sv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17" Type="http://schemas.openxmlformats.org/officeDocument/2006/relationships/image" Target="../media/image33.sv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5" Type="http://schemas.openxmlformats.org/officeDocument/2006/relationships/image" Target="../media/image31.sv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Relationship Id="rId1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41.svg"/><Relationship Id="rId3" Type="http://schemas.openxmlformats.org/officeDocument/2006/relationships/image" Target="../media/image35.svg"/><Relationship Id="rId7" Type="http://schemas.openxmlformats.org/officeDocument/2006/relationships/image" Target="../media/image39.svg"/><Relationship Id="rId12" Type="http://schemas.openxmlformats.org/officeDocument/2006/relationships/image" Target="../media/image40.png"/><Relationship Id="rId17" Type="http://schemas.openxmlformats.org/officeDocument/2006/relationships/image" Target="../media/image45.svg"/><Relationship Id="rId2" Type="http://schemas.openxmlformats.org/officeDocument/2006/relationships/image" Target="../media/image34.png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27.svg"/><Relationship Id="rId5" Type="http://schemas.openxmlformats.org/officeDocument/2006/relationships/image" Target="../media/image37.svg"/><Relationship Id="rId15" Type="http://schemas.openxmlformats.org/officeDocument/2006/relationships/image" Target="../media/image43.svg"/><Relationship Id="rId10" Type="http://schemas.openxmlformats.org/officeDocument/2006/relationships/image" Target="../media/image26.png"/><Relationship Id="rId4" Type="http://schemas.openxmlformats.org/officeDocument/2006/relationships/image" Target="../media/image36.png"/><Relationship Id="rId9" Type="http://schemas.openxmlformats.org/officeDocument/2006/relationships/image" Target="../media/image25.svg"/><Relationship Id="rId14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svg"/><Relationship Id="rId3" Type="http://schemas.openxmlformats.org/officeDocument/2006/relationships/image" Target="../media/image47.svg"/><Relationship Id="rId7" Type="http://schemas.openxmlformats.org/officeDocument/2006/relationships/image" Target="../media/image51.svg"/><Relationship Id="rId12" Type="http://schemas.openxmlformats.org/officeDocument/2006/relationships/image" Target="../media/image5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svg"/><Relationship Id="rId5" Type="http://schemas.openxmlformats.org/officeDocument/2006/relationships/image" Target="../media/image49.svg"/><Relationship Id="rId15" Type="http://schemas.openxmlformats.org/officeDocument/2006/relationships/image" Target="../media/image59.sv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svg"/><Relationship Id="rId14" Type="http://schemas.openxmlformats.org/officeDocument/2006/relationships/image" Target="../media/image5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svg"/><Relationship Id="rId3" Type="http://schemas.openxmlformats.org/officeDocument/2006/relationships/image" Target="../media/image61.svg"/><Relationship Id="rId7" Type="http://schemas.openxmlformats.org/officeDocument/2006/relationships/image" Target="../media/image64.svg"/><Relationship Id="rId12" Type="http://schemas.openxmlformats.org/officeDocument/2006/relationships/image" Target="../media/image69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svg"/><Relationship Id="rId5" Type="http://schemas.openxmlformats.org/officeDocument/2006/relationships/image" Target="../media/image5.svg"/><Relationship Id="rId15" Type="http://schemas.openxmlformats.org/officeDocument/2006/relationships/image" Target="../media/image72.svg"/><Relationship Id="rId10" Type="http://schemas.openxmlformats.org/officeDocument/2006/relationships/image" Target="../media/image67.png"/><Relationship Id="rId4" Type="http://schemas.openxmlformats.org/officeDocument/2006/relationships/image" Target="../media/image62.png"/><Relationship Id="rId9" Type="http://schemas.openxmlformats.org/officeDocument/2006/relationships/image" Target="../media/image66.svg"/><Relationship Id="rId14" Type="http://schemas.openxmlformats.org/officeDocument/2006/relationships/image" Target="../media/image7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84.svg"/><Relationship Id="rId3" Type="http://schemas.openxmlformats.org/officeDocument/2006/relationships/image" Target="../media/image74.svg"/><Relationship Id="rId7" Type="http://schemas.openxmlformats.org/officeDocument/2006/relationships/image" Target="../media/image78.svg"/><Relationship Id="rId12" Type="http://schemas.openxmlformats.org/officeDocument/2006/relationships/image" Target="../media/image83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1" Type="http://schemas.openxmlformats.org/officeDocument/2006/relationships/image" Target="../media/image82.svg"/><Relationship Id="rId5" Type="http://schemas.openxmlformats.org/officeDocument/2006/relationships/image" Target="../media/image76.svg"/><Relationship Id="rId15" Type="http://schemas.openxmlformats.org/officeDocument/2006/relationships/image" Target="../media/image86.svg"/><Relationship Id="rId10" Type="http://schemas.openxmlformats.org/officeDocument/2006/relationships/image" Target="../media/image81.png"/><Relationship Id="rId4" Type="http://schemas.openxmlformats.org/officeDocument/2006/relationships/image" Target="../media/image75.png"/><Relationship Id="rId9" Type="http://schemas.openxmlformats.org/officeDocument/2006/relationships/image" Target="../media/image80.svg"/><Relationship Id="rId14" Type="http://schemas.openxmlformats.org/officeDocument/2006/relationships/image" Target="../media/image8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98.svg"/><Relationship Id="rId3" Type="http://schemas.openxmlformats.org/officeDocument/2006/relationships/image" Target="../media/image88.svg"/><Relationship Id="rId7" Type="http://schemas.openxmlformats.org/officeDocument/2006/relationships/image" Target="../media/image92.svg"/><Relationship Id="rId12" Type="http://schemas.openxmlformats.org/officeDocument/2006/relationships/image" Target="../media/image97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11" Type="http://schemas.openxmlformats.org/officeDocument/2006/relationships/image" Target="../media/image96.svg"/><Relationship Id="rId5" Type="http://schemas.openxmlformats.org/officeDocument/2006/relationships/image" Target="../media/image90.svg"/><Relationship Id="rId15" Type="http://schemas.openxmlformats.org/officeDocument/2006/relationships/image" Target="../media/image100.svg"/><Relationship Id="rId10" Type="http://schemas.openxmlformats.org/officeDocument/2006/relationships/image" Target="../media/image95.png"/><Relationship Id="rId4" Type="http://schemas.openxmlformats.org/officeDocument/2006/relationships/image" Target="../media/image89.png"/><Relationship Id="rId9" Type="http://schemas.openxmlformats.org/officeDocument/2006/relationships/image" Target="../media/image94.svg"/><Relationship Id="rId14" Type="http://schemas.openxmlformats.org/officeDocument/2006/relationships/image" Target="../media/image9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112.svg"/><Relationship Id="rId3" Type="http://schemas.openxmlformats.org/officeDocument/2006/relationships/image" Target="../media/image102.svg"/><Relationship Id="rId7" Type="http://schemas.openxmlformats.org/officeDocument/2006/relationships/image" Target="../media/image106.svg"/><Relationship Id="rId12" Type="http://schemas.openxmlformats.org/officeDocument/2006/relationships/image" Target="../media/image111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11" Type="http://schemas.openxmlformats.org/officeDocument/2006/relationships/image" Target="../media/image110.svg"/><Relationship Id="rId5" Type="http://schemas.openxmlformats.org/officeDocument/2006/relationships/image" Target="../media/image104.svg"/><Relationship Id="rId15" Type="http://schemas.openxmlformats.org/officeDocument/2006/relationships/image" Target="../media/image114.svg"/><Relationship Id="rId10" Type="http://schemas.openxmlformats.org/officeDocument/2006/relationships/image" Target="../media/image109.png"/><Relationship Id="rId4" Type="http://schemas.openxmlformats.org/officeDocument/2006/relationships/image" Target="../media/image103.png"/><Relationship Id="rId9" Type="http://schemas.openxmlformats.org/officeDocument/2006/relationships/image" Target="../media/image108.svg"/><Relationship Id="rId14" Type="http://schemas.openxmlformats.org/officeDocument/2006/relationships/image" Target="../media/image1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ussdiagramm: Alternativer Prozess 8">
            <a:extLst>
              <a:ext uri="{FF2B5EF4-FFF2-40B4-BE49-F238E27FC236}">
                <a16:creationId xmlns:a16="http://schemas.microsoft.com/office/drawing/2014/main" id="{17D7C8EF-D223-4765-9360-70E70C47B63C}"/>
              </a:ext>
            </a:extLst>
          </p:cNvPr>
          <p:cNvSpPr/>
          <p:nvPr/>
        </p:nvSpPr>
        <p:spPr bwMode="ltGray">
          <a:xfrm>
            <a:off x="4189927" y="2297050"/>
            <a:ext cx="2382342" cy="704523"/>
          </a:xfrm>
          <a:prstGeom prst="flowChartAlternateProcess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3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daily means</a:t>
            </a:r>
          </a:p>
        </p:txBody>
      </p:sp>
      <p:sp>
        <p:nvSpPr>
          <p:cNvPr id="10" name="Flussdiagramm: Alternativer Prozess 9">
            <a:extLst>
              <a:ext uri="{FF2B5EF4-FFF2-40B4-BE49-F238E27FC236}">
                <a16:creationId xmlns:a16="http://schemas.microsoft.com/office/drawing/2014/main" id="{3F39AA32-EDE7-421D-AF33-CCEBBC18AE62}"/>
              </a:ext>
            </a:extLst>
          </p:cNvPr>
          <p:cNvSpPr/>
          <p:nvPr/>
        </p:nvSpPr>
        <p:spPr bwMode="ltGray">
          <a:xfrm>
            <a:off x="4189927" y="3587054"/>
            <a:ext cx="2382342" cy="704523"/>
          </a:xfrm>
          <a:prstGeom prst="flowChartAlternateProcess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3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 10-day lowpass filter</a:t>
            </a:r>
          </a:p>
        </p:txBody>
      </p:sp>
      <p:sp>
        <p:nvSpPr>
          <p:cNvPr id="11" name="Flussdiagramm: Alternativer Prozess 10">
            <a:extLst>
              <a:ext uri="{FF2B5EF4-FFF2-40B4-BE49-F238E27FC236}">
                <a16:creationId xmlns:a16="http://schemas.microsoft.com/office/drawing/2014/main" id="{A8748F4D-1E2B-4F66-809F-01FCFD78F186}"/>
              </a:ext>
            </a:extLst>
          </p:cNvPr>
          <p:cNvSpPr/>
          <p:nvPr/>
        </p:nvSpPr>
        <p:spPr bwMode="ltGray">
          <a:xfrm>
            <a:off x="4126633" y="4687490"/>
            <a:ext cx="2382342" cy="704523"/>
          </a:xfrm>
          <a:prstGeom prst="flowChartAlternateProcess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3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 	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F4DB48A-549F-4A1E-BFEB-DBBDBB39F6F7}"/>
              </a:ext>
            </a:extLst>
          </p:cNvPr>
          <p:cNvCxnSpPr>
            <a:stCxn id="9" idx="2"/>
            <a:endCxn id="10" idx="0"/>
          </p:cNvCxnSpPr>
          <p:nvPr/>
        </p:nvCxnSpPr>
        <p:spPr bwMode="black">
          <a:xfrm>
            <a:off x="5381098" y="3001574"/>
            <a:ext cx="0" cy="58548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ussdiagramm: Magnetplattenspeicher 24">
            <a:extLst>
              <a:ext uri="{FF2B5EF4-FFF2-40B4-BE49-F238E27FC236}">
                <a16:creationId xmlns:a16="http://schemas.microsoft.com/office/drawing/2014/main" id="{4843D158-1794-4A90-B2A7-8D7D372D684D}"/>
              </a:ext>
            </a:extLst>
          </p:cNvPr>
          <p:cNvSpPr/>
          <p:nvPr/>
        </p:nvSpPr>
        <p:spPr bwMode="blackGray">
          <a:xfrm>
            <a:off x="4583264" y="1013426"/>
            <a:ext cx="1595679" cy="791009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3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ERA5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85BEFD8C-258D-4D9C-A972-4B5086D25B3F}"/>
              </a:ext>
            </a:extLst>
          </p:cNvPr>
          <p:cNvCxnSpPr>
            <a:cxnSpLocks/>
            <a:stCxn id="25" idx="3"/>
            <a:endCxn id="9" idx="0"/>
          </p:cNvCxnSpPr>
          <p:nvPr/>
        </p:nvCxnSpPr>
        <p:spPr bwMode="black">
          <a:xfrm>
            <a:off x="5381098" y="1804437"/>
            <a:ext cx="0" cy="4926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ussdiagramm: Prozess 45">
            <a:extLst>
              <a:ext uri="{FF2B5EF4-FFF2-40B4-BE49-F238E27FC236}">
                <a16:creationId xmlns:a16="http://schemas.microsoft.com/office/drawing/2014/main" id="{256755DD-4EC2-4A84-AED4-B661BD224869}"/>
              </a:ext>
            </a:extLst>
          </p:cNvPr>
          <p:cNvSpPr/>
          <p:nvPr/>
        </p:nvSpPr>
        <p:spPr bwMode="ltGray">
          <a:xfrm>
            <a:off x="8817651" y="2297050"/>
            <a:ext cx="2058606" cy="704523"/>
          </a:xfrm>
          <a:prstGeom prst="flowChartProcess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38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daily means</a:t>
            </a:r>
            <a:endParaRPr lang="en-GB" sz="1438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Flussdiagramm: Magnetplattenspeicher 46">
            <a:extLst>
              <a:ext uri="{FF2B5EF4-FFF2-40B4-BE49-F238E27FC236}">
                <a16:creationId xmlns:a16="http://schemas.microsoft.com/office/drawing/2014/main" id="{3E489F24-F172-4A0D-B098-0B1E915F7574}"/>
              </a:ext>
            </a:extLst>
          </p:cNvPr>
          <p:cNvSpPr/>
          <p:nvPr/>
        </p:nvSpPr>
        <p:spPr bwMode="blackGray">
          <a:xfrm>
            <a:off x="9049115" y="1037076"/>
            <a:ext cx="1595679" cy="791009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38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Renewables.ninja</a:t>
            </a:r>
            <a:endParaRPr lang="en-GB" sz="1438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45BE4998-FBFB-438E-BA6B-AE8129FD129E}"/>
              </a:ext>
            </a:extLst>
          </p:cNvPr>
          <p:cNvCxnSpPr>
            <a:cxnSpLocks/>
          </p:cNvCxnSpPr>
          <p:nvPr/>
        </p:nvCxnSpPr>
        <p:spPr bwMode="black">
          <a:xfrm>
            <a:off x="9846948" y="1804436"/>
            <a:ext cx="3" cy="4689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8A685042-AC21-4216-BEF9-523B27A58C3C}"/>
                  </a:ext>
                </a:extLst>
              </p:cNvPr>
              <p:cNvSpPr txBox="1"/>
              <p:nvPr/>
            </p:nvSpPr>
            <p:spPr>
              <a:xfrm>
                <a:off x="6252688" y="4839563"/>
                <a:ext cx="2727789" cy="5246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38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38" i="1">
                              <a:latin typeface="Cambria Math" panose="02040503050406030204" pitchFamily="18" charset="0"/>
                            </a:rPr>
                            <m:t>𝑠𝑡𝑑</m:t>
                          </m:r>
                          <m:r>
                            <m:rPr>
                              <m:lit/>
                            </m:rPr>
                            <a:rPr lang="en-GB" sz="1438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sz="1438" i="1">
                              <a:latin typeface="Cambria Math" panose="02040503050406030204" pitchFamily="18" charset="0"/>
                            </a:rPr>
                            <m:t>𝑎𝑛𝑜</m:t>
                          </m:r>
                        </m:e>
                        <m:sub>
                          <m:r>
                            <a:rPr lang="en-GB" sz="1438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GB" sz="1438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GB" sz="1438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1438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38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GB" sz="1438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GB" sz="1438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1438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38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GB" sz="1438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GB" sz="1438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1438" i="1">
                                  <a:latin typeface="Cambria Math" panose="02040503050406030204" pitchFamily="18" charset="0"/>
                                </a:rPr>
                                <m:t>𝑚𝑒𝑎𝑛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1438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38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GB" sz="1438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GB" sz="1438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1438" i="1">
                                  <a:latin typeface="Cambria Math" panose="02040503050406030204" pitchFamily="18" charset="0"/>
                                </a:rPr>
                                <m:t>𝑠𝑡𝑑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1438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8A685042-AC21-4216-BEF9-523B27A58C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2688" y="4839563"/>
                <a:ext cx="2727789" cy="5246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828">
            <a:extLst>
              <a:ext uri="{FF2B5EF4-FFF2-40B4-BE49-F238E27FC236}">
                <a16:creationId xmlns:a16="http://schemas.microsoft.com/office/drawing/2014/main" id="{7DFEBB17-8E0B-4F2F-88BB-DB3A3EC49374}"/>
              </a:ext>
            </a:extLst>
          </p:cNvPr>
          <p:cNvSpPr/>
          <p:nvPr/>
        </p:nvSpPr>
        <p:spPr>
          <a:xfrm>
            <a:off x="5581595" y="6719076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Rounded Rectangle 12">
            <a:extLst>
              <a:ext uri="{FF2B5EF4-FFF2-40B4-BE49-F238E27FC236}">
                <a16:creationId xmlns:a16="http://schemas.microsoft.com/office/drawing/2014/main" id="{B31FBD9D-67C9-491B-87C6-B565A3A6AFD4}"/>
              </a:ext>
            </a:extLst>
          </p:cNvPr>
          <p:cNvSpPr/>
          <p:nvPr/>
        </p:nvSpPr>
        <p:spPr>
          <a:xfrm rot="13500000">
            <a:off x="10570177" y="6813596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Rounded Rectangle 13">
            <a:extLst>
              <a:ext uri="{FF2B5EF4-FFF2-40B4-BE49-F238E27FC236}">
                <a16:creationId xmlns:a16="http://schemas.microsoft.com/office/drawing/2014/main" id="{A16A148A-011D-4DCC-B742-A6C190D16251}"/>
              </a:ext>
            </a:extLst>
          </p:cNvPr>
          <p:cNvSpPr/>
          <p:nvPr/>
        </p:nvSpPr>
        <p:spPr>
          <a:xfrm rot="13500000">
            <a:off x="10800267" y="6813588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TextBox 831">
            <a:extLst>
              <a:ext uri="{FF2B5EF4-FFF2-40B4-BE49-F238E27FC236}">
                <a16:creationId xmlns:a16="http://schemas.microsoft.com/office/drawing/2014/main" id="{E64244FB-4D49-4462-B255-C59A9B727A1A}"/>
              </a:ext>
            </a:extLst>
          </p:cNvPr>
          <p:cNvSpPr txBox="1"/>
          <p:nvPr/>
        </p:nvSpPr>
        <p:spPr>
          <a:xfrm>
            <a:off x="10909735" y="6979675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01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56" name="Group 832">
            <a:extLst>
              <a:ext uri="{FF2B5EF4-FFF2-40B4-BE49-F238E27FC236}">
                <a16:creationId xmlns:a16="http://schemas.microsoft.com/office/drawing/2014/main" id="{FF57E729-57F6-44C4-94A0-991E43AE5CE4}"/>
              </a:ext>
            </a:extLst>
          </p:cNvPr>
          <p:cNvGrpSpPr/>
          <p:nvPr/>
        </p:nvGrpSpPr>
        <p:grpSpPr>
          <a:xfrm>
            <a:off x="5794377" y="6780111"/>
            <a:ext cx="3821111" cy="927224"/>
            <a:chOff x="4093954" y="1992027"/>
            <a:chExt cx="2232249" cy="709310"/>
          </a:xfrm>
        </p:grpSpPr>
        <p:sp>
          <p:nvSpPr>
            <p:cNvPr id="58" name="Text Placeholder 12">
              <a:extLst>
                <a:ext uri="{FF2B5EF4-FFF2-40B4-BE49-F238E27FC236}">
                  <a16:creationId xmlns:a16="http://schemas.microsoft.com/office/drawing/2014/main" id="{881BD704-1143-4A2A-8BEB-09552FCC8E24}"/>
                </a:ext>
              </a:extLst>
            </p:cNvPr>
            <p:cNvSpPr txBox="1">
              <a:spLocks/>
            </p:cNvSpPr>
            <p:nvPr/>
          </p:nvSpPr>
          <p:spPr>
            <a:xfrm>
              <a:off x="4093954" y="2234602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569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</a:t>
              </a:r>
              <a:r>
                <a:rPr lang="en-US" altLang="ko-KR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PowerPoint</a:t>
              </a:r>
              <a:r>
                <a:rPr lang="en-US" altLang="ko-KR" sz="1569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Presentation that is beautifully designed.</a:t>
              </a:r>
              <a:endParaRPr lang="en-US" sz="1569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9" name="Text Placeholder 13">
              <a:extLst>
                <a:ext uri="{FF2B5EF4-FFF2-40B4-BE49-F238E27FC236}">
                  <a16:creationId xmlns:a16="http://schemas.microsoft.com/office/drawing/2014/main" id="{5592E77B-B2F9-48E9-9CD8-3C88D2E4D60F}"/>
                </a:ext>
              </a:extLst>
            </p:cNvPr>
            <p:cNvSpPr txBox="1">
              <a:spLocks/>
            </p:cNvSpPr>
            <p:nvPr/>
          </p:nvSpPr>
          <p:spPr>
            <a:xfrm>
              <a:off x="4093955" y="1992027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569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Calculate daily means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8519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feil: nach oben gekrümmt 235">
            <a:extLst>
              <a:ext uri="{FF2B5EF4-FFF2-40B4-BE49-F238E27FC236}">
                <a16:creationId xmlns:a16="http://schemas.microsoft.com/office/drawing/2014/main" id="{D179E7FB-E6A1-4F0B-9ECB-208FA601CC87}"/>
              </a:ext>
            </a:extLst>
          </p:cNvPr>
          <p:cNvSpPr/>
          <p:nvPr/>
        </p:nvSpPr>
        <p:spPr>
          <a:xfrm rot="10800000" flipH="1">
            <a:off x="8972705" y="666757"/>
            <a:ext cx="7441091" cy="3700460"/>
          </a:xfrm>
          <a:prstGeom prst="curvedUpArrow">
            <a:avLst>
              <a:gd name="adj1" fmla="val 6443"/>
              <a:gd name="adj2" fmla="val 18384"/>
              <a:gd name="adj3" fmla="val 22096"/>
            </a:avLst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353" dirty="0">
              <a:solidFill>
                <a:schemeClr val="tx1"/>
              </a:solidFill>
            </a:endParaRPr>
          </a:p>
        </p:txBody>
      </p:sp>
      <p:sp>
        <p:nvSpPr>
          <p:cNvPr id="11" name="Pfeil: nach oben gekrümmt 10">
            <a:extLst>
              <a:ext uri="{FF2B5EF4-FFF2-40B4-BE49-F238E27FC236}">
                <a16:creationId xmlns:a16="http://schemas.microsoft.com/office/drawing/2014/main" id="{A1181B68-5143-48EC-BB98-17F5DFD09F70}"/>
              </a:ext>
            </a:extLst>
          </p:cNvPr>
          <p:cNvSpPr/>
          <p:nvPr/>
        </p:nvSpPr>
        <p:spPr>
          <a:xfrm>
            <a:off x="1702295" y="4158045"/>
            <a:ext cx="7795216" cy="3991921"/>
          </a:xfrm>
          <a:prstGeom prst="curvedUpArrow">
            <a:avLst>
              <a:gd name="adj1" fmla="val 6443"/>
              <a:gd name="adj2" fmla="val 18384"/>
              <a:gd name="adj3" fmla="val 22096"/>
            </a:avLst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353" dirty="0">
              <a:solidFill>
                <a:schemeClr val="tx1"/>
              </a:solidFill>
            </a:endParaRPr>
          </a:p>
        </p:txBody>
      </p:sp>
      <p:sp>
        <p:nvSpPr>
          <p:cNvPr id="7" name="TextBox 824">
            <a:extLst>
              <a:ext uri="{FF2B5EF4-FFF2-40B4-BE49-F238E27FC236}">
                <a16:creationId xmlns:a16="http://schemas.microsoft.com/office/drawing/2014/main" id="{A400BDE3-A109-4A0C-A8B3-8586143EFBB7}"/>
              </a:ext>
            </a:extLst>
          </p:cNvPr>
          <p:cNvSpPr txBox="1"/>
          <p:nvPr/>
        </p:nvSpPr>
        <p:spPr>
          <a:xfrm>
            <a:off x="4035119" y="1762584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02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Rectangle 800">
            <a:extLst>
              <a:ext uri="{FF2B5EF4-FFF2-40B4-BE49-F238E27FC236}">
                <a16:creationId xmlns:a16="http://schemas.microsoft.com/office/drawing/2014/main" id="{DAE202F3-D62B-4FA9-BEA1-335556308E13}"/>
              </a:ext>
            </a:extLst>
          </p:cNvPr>
          <p:cNvSpPr/>
          <p:nvPr/>
        </p:nvSpPr>
        <p:spPr>
          <a:xfrm>
            <a:off x="2424432" y="3377408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ounded Rectangle 9">
            <a:extLst>
              <a:ext uri="{FF2B5EF4-FFF2-40B4-BE49-F238E27FC236}">
                <a16:creationId xmlns:a16="http://schemas.microsoft.com/office/drawing/2014/main" id="{A9C488C5-28E3-4F77-854A-2D5C41A8ACC9}"/>
              </a:ext>
            </a:extLst>
          </p:cNvPr>
          <p:cNvSpPr/>
          <p:nvPr/>
        </p:nvSpPr>
        <p:spPr>
          <a:xfrm rot="13500000">
            <a:off x="7374473" y="3464065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ounded Rectangle 10">
            <a:extLst>
              <a:ext uri="{FF2B5EF4-FFF2-40B4-BE49-F238E27FC236}">
                <a16:creationId xmlns:a16="http://schemas.microsoft.com/office/drawing/2014/main" id="{3B3BEDB7-258C-4161-989F-8DCBF3B4BE4C}"/>
              </a:ext>
            </a:extLst>
          </p:cNvPr>
          <p:cNvSpPr/>
          <p:nvPr/>
        </p:nvSpPr>
        <p:spPr>
          <a:xfrm rot="13500000">
            <a:off x="7604566" y="3464052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803">
            <a:extLst>
              <a:ext uri="{FF2B5EF4-FFF2-40B4-BE49-F238E27FC236}">
                <a16:creationId xmlns:a16="http://schemas.microsoft.com/office/drawing/2014/main" id="{91E3F82C-04C0-42FB-8BA9-1B15AAF8F636}"/>
              </a:ext>
            </a:extLst>
          </p:cNvPr>
          <p:cNvSpPr txBox="1"/>
          <p:nvPr/>
        </p:nvSpPr>
        <p:spPr>
          <a:xfrm>
            <a:off x="7727332" y="3630140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Group 804">
            <a:extLst>
              <a:ext uri="{FF2B5EF4-FFF2-40B4-BE49-F238E27FC236}">
                <a16:creationId xmlns:a16="http://schemas.microsoft.com/office/drawing/2014/main" id="{20C486E7-80C9-433F-ABFD-9DCF77C4C984}"/>
              </a:ext>
            </a:extLst>
          </p:cNvPr>
          <p:cNvGrpSpPr/>
          <p:nvPr/>
        </p:nvGrpSpPr>
        <p:grpSpPr>
          <a:xfrm>
            <a:off x="3468102" y="3414617"/>
            <a:ext cx="3844986" cy="918848"/>
            <a:chOff x="4601865" y="1984732"/>
            <a:chExt cx="2246195" cy="702903"/>
          </a:xfrm>
        </p:grpSpPr>
        <p:sp>
          <p:nvSpPr>
            <p:cNvPr id="60" name="Text Placeholder 12">
              <a:extLst>
                <a:ext uri="{FF2B5EF4-FFF2-40B4-BE49-F238E27FC236}">
                  <a16:creationId xmlns:a16="http://schemas.microsoft.com/office/drawing/2014/main" id="{14E5DDEC-2D32-43C7-9151-EA3B2F804809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Apply a second-order lowpass Butterworth filter with normalized cutoff frequency 0.1 (10-days).</a:t>
              </a:r>
            </a:p>
          </p:txBody>
        </p:sp>
        <p:sp>
          <p:nvSpPr>
            <p:cNvPr id="61" name="Text Placeholder 13">
              <a:extLst>
                <a:ext uri="{FF2B5EF4-FFF2-40B4-BE49-F238E27FC236}">
                  <a16:creationId xmlns:a16="http://schemas.microsoft.com/office/drawing/2014/main" id="{A3D63858-7942-4DF5-8D2A-A7E47D8BD722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Apply a 10-day lowpass filter</a:t>
              </a:r>
            </a:p>
          </p:txBody>
        </p:sp>
      </p:grpSp>
      <p:sp>
        <p:nvSpPr>
          <p:cNvPr id="25" name="Rectangle 807">
            <a:extLst>
              <a:ext uri="{FF2B5EF4-FFF2-40B4-BE49-F238E27FC236}">
                <a16:creationId xmlns:a16="http://schemas.microsoft.com/office/drawing/2014/main" id="{C999172A-B8D0-4D9A-952D-667D8E1DCB0D}"/>
              </a:ext>
            </a:extLst>
          </p:cNvPr>
          <p:cNvSpPr/>
          <p:nvPr/>
        </p:nvSpPr>
        <p:spPr>
          <a:xfrm>
            <a:off x="1944049" y="1143698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Rounded Rectangle 18">
            <a:extLst>
              <a:ext uri="{FF2B5EF4-FFF2-40B4-BE49-F238E27FC236}">
                <a16:creationId xmlns:a16="http://schemas.microsoft.com/office/drawing/2014/main" id="{C428B71E-C002-40D5-85F3-2C671747A283}"/>
              </a:ext>
            </a:extLst>
          </p:cNvPr>
          <p:cNvSpPr/>
          <p:nvPr/>
        </p:nvSpPr>
        <p:spPr>
          <a:xfrm rot="13500000">
            <a:off x="6887492" y="1230356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ounded Rectangle 19">
            <a:extLst>
              <a:ext uri="{FF2B5EF4-FFF2-40B4-BE49-F238E27FC236}">
                <a16:creationId xmlns:a16="http://schemas.microsoft.com/office/drawing/2014/main" id="{00A0A001-3C93-431D-A78C-725E03327150}"/>
              </a:ext>
            </a:extLst>
          </p:cNvPr>
          <p:cNvSpPr/>
          <p:nvPr/>
        </p:nvSpPr>
        <p:spPr>
          <a:xfrm rot="13500000">
            <a:off x="7117582" y="1230348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810">
            <a:extLst>
              <a:ext uri="{FF2B5EF4-FFF2-40B4-BE49-F238E27FC236}">
                <a16:creationId xmlns:a16="http://schemas.microsoft.com/office/drawing/2014/main" id="{F8AA96FE-9BD1-4264-98E8-954EA90FEE83}"/>
              </a:ext>
            </a:extLst>
          </p:cNvPr>
          <p:cNvSpPr txBox="1"/>
          <p:nvPr/>
        </p:nvSpPr>
        <p:spPr>
          <a:xfrm>
            <a:off x="7247001" y="1396428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Group 811">
            <a:extLst>
              <a:ext uri="{FF2B5EF4-FFF2-40B4-BE49-F238E27FC236}">
                <a16:creationId xmlns:a16="http://schemas.microsoft.com/office/drawing/2014/main" id="{44FED6CA-F3F8-4C0F-9DB1-67AD43AD6AA1}"/>
              </a:ext>
            </a:extLst>
          </p:cNvPr>
          <p:cNvGrpSpPr/>
          <p:nvPr/>
        </p:nvGrpSpPr>
        <p:grpSpPr>
          <a:xfrm>
            <a:off x="2991012" y="1179659"/>
            <a:ext cx="3844986" cy="918848"/>
            <a:chOff x="4601865" y="1984732"/>
            <a:chExt cx="2246195" cy="702903"/>
          </a:xfrm>
        </p:grpSpPr>
        <p:sp>
          <p:nvSpPr>
            <p:cNvPr id="58" name="Text Placeholder 12">
              <a:extLst>
                <a:ext uri="{FF2B5EF4-FFF2-40B4-BE49-F238E27FC236}">
                  <a16:creationId xmlns:a16="http://schemas.microsoft.com/office/drawing/2014/main" id="{98A9FE46-690D-4705-A173-88CE0DF85081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Get the hourly geopotential height fields from the reanalysis dataset ERA5.</a:t>
              </a:r>
              <a:endParaRPr lang="en-US" sz="1438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Placeholder 13">
              <a:extLst>
                <a:ext uri="{FF2B5EF4-FFF2-40B4-BE49-F238E27FC236}">
                  <a16:creationId xmlns:a16="http://schemas.microsoft.com/office/drawing/2014/main" id="{8B725C21-6471-461B-B5BA-9A7F3E7D7608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ERA5</a:t>
              </a:r>
            </a:p>
          </p:txBody>
        </p:sp>
      </p:grpSp>
      <p:sp>
        <p:nvSpPr>
          <p:cNvPr id="35" name="Rectangle 821">
            <a:extLst>
              <a:ext uri="{FF2B5EF4-FFF2-40B4-BE49-F238E27FC236}">
                <a16:creationId xmlns:a16="http://schemas.microsoft.com/office/drawing/2014/main" id="{C8B0A53A-1420-4FE7-84BF-6D2810DCB095}"/>
              </a:ext>
            </a:extLst>
          </p:cNvPr>
          <p:cNvSpPr/>
          <p:nvPr/>
        </p:nvSpPr>
        <p:spPr>
          <a:xfrm>
            <a:off x="2168399" y="2259039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ounded Rectangle 15">
            <a:extLst>
              <a:ext uri="{FF2B5EF4-FFF2-40B4-BE49-F238E27FC236}">
                <a16:creationId xmlns:a16="http://schemas.microsoft.com/office/drawing/2014/main" id="{0D860CDD-C6D9-49EA-81AE-4460711B5A4A}"/>
              </a:ext>
            </a:extLst>
          </p:cNvPr>
          <p:cNvSpPr/>
          <p:nvPr/>
        </p:nvSpPr>
        <p:spPr>
          <a:xfrm rot="13500000">
            <a:off x="7125032" y="2345691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Rounded Rectangle 16">
            <a:extLst>
              <a:ext uri="{FF2B5EF4-FFF2-40B4-BE49-F238E27FC236}">
                <a16:creationId xmlns:a16="http://schemas.microsoft.com/office/drawing/2014/main" id="{5B2E0453-055F-4233-8360-F6C83BF7AF1D}"/>
              </a:ext>
            </a:extLst>
          </p:cNvPr>
          <p:cNvSpPr/>
          <p:nvPr/>
        </p:nvSpPr>
        <p:spPr>
          <a:xfrm rot="13500000">
            <a:off x="7355125" y="2345686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TextBox 824">
            <a:extLst>
              <a:ext uri="{FF2B5EF4-FFF2-40B4-BE49-F238E27FC236}">
                <a16:creationId xmlns:a16="http://schemas.microsoft.com/office/drawing/2014/main" id="{A400BDE3-A109-4A0C-A8B3-8586143EFBB7}"/>
              </a:ext>
            </a:extLst>
          </p:cNvPr>
          <p:cNvSpPr txBox="1"/>
          <p:nvPr/>
        </p:nvSpPr>
        <p:spPr>
          <a:xfrm>
            <a:off x="7471243" y="2511770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9" name="Group 825">
            <a:extLst>
              <a:ext uri="{FF2B5EF4-FFF2-40B4-BE49-F238E27FC236}">
                <a16:creationId xmlns:a16="http://schemas.microsoft.com/office/drawing/2014/main" id="{BF456F66-94DE-418A-8E4C-7BB86B0C12C2}"/>
              </a:ext>
            </a:extLst>
          </p:cNvPr>
          <p:cNvGrpSpPr/>
          <p:nvPr/>
        </p:nvGrpSpPr>
        <p:grpSpPr>
          <a:xfrm>
            <a:off x="3215366" y="2292507"/>
            <a:ext cx="3844986" cy="918848"/>
            <a:chOff x="4601865" y="1984732"/>
            <a:chExt cx="2246195" cy="702903"/>
          </a:xfrm>
        </p:grpSpPr>
        <p:sp>
          <p:nvSpPr>
            <p:cNvPr id="54" name="Text Placeholder 12">
              <a:extLst>
                <a:ext uri="{FF2B5EF4-FFF2-40B4-BE49-F238E27FC236}">
                  <a16:creationId xmlns:a16="http://schemas.microsoft.com/office/drawing/2014/main" id="{146BFAFA-C189-4B9D-AA23-F6229D8C9852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56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Resample the ERA5 dataset from hourly to daily means.</a:t>
              </a:r>
              <a:endParaRPr lang="en-US" sz="1569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Text Placeholder 13">
              <a:extLst>
                <a:ext uri="{FF2B5EF4-FFF2-40B4-BE49-F238E27FC236}">
                  <a16:creationId xmlns:a16="http://schemas.microsoft.com/office/drawing/2014/main" id="{B9FAF5C9-E00A-488D-9D90-6C53BB7185E0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Daily means</a:t>
              </a:r>
            </a:p>
          </p:txBody>
        </p:sp>
      </p:grpSp>
      <p:sp>
        <p:nvSpPr>
          <p:cNvPr id="47" name="Rounded Rectangle 32">
            <a:extLst>
              <a:ext uri="{FF2B5EF4-FFF2-40B4-BE49-F238E27FC236}">
                <a16:creationId xmlns:a16="http://schemas.microsoft.com/office/drawing/2014/main" id="{12AF7E91-DAD7-440A-BA9C-5951318F2D37}"/>
              </a:ext>
            </a:extLst>
          </p:cNvPr>
          <p:cNvSpPr/>
          <p:nvPr/>
        </p:nvSpPr>
        <p:spPr>
          <a:xfrm>
            <a:off x="2481008" y="2542287"/>
            <a:ext cx="421756" cy="42175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19532" tIns="59767" rIns="119532" bIns="59767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354" dirty="0"/>
          </a:p>
        </p:txBody>
      </p:sp>
      <p:sp>
        <p:nvSpPr>
          <p:cNvPr id="62" name="Flussdiagramm: Magnetplattenspeicher 61">
            <a:extLst>
              <a:ext uri="{FF2B5EF4-FFF2-40B4-BE49-F238E27FC236}">
                <a16:creationId xmlns:a16="http://schemas.microsoft.com/office/drawing/2014/main" id="{DF8F1BA1-1108-45E0-AACA-7D01E4CFC635}"/>
              </a:ext>
            </a:extLst>
          </p:cNvPr>
          <p:cNvSpPr/>
          <p:nvPr/>
        </p:nvSpPr>
        <p:spPr bwMode="blackGray">
          <a:xfrm>
            <a:off x="2312851" y="1341349"/>
            <a:ext cx="434436" cy="474868"/>
          </a:xfrm>
          <a:prstGeom prst="flowChartMagneticDisk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38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Rectangle 800">
            <a:extLst>
              <a:ext uri="{FF2B5EF4-FFF2-40B4-BE49-F238E27FC236}">
                <a16:creationId xmlns:a16="http://schemas.microsoft.com/office/drawing/2014/main" id="{B2576C87-D313-46DD-83C4-F5289F639FA6}"/>
              </a:ext>
            </a:extLst>
          </p:cNvPr>
          <p:cNvSpPr/>
          <p:nvPr/>
        </p:nvSpPr>
        <p:spPr>
          <a:xfrm>
            <a:off x="2686390" y="4502812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Rounded Rectangle 9">
            <a:extLst>
              <a:ext uri="{FF2B5EF4-FFF2-40B4-BE49-F238E27FC236}">
                <a16:creationId xmlns:a16="http://schemas.microsoft.com/office/drawing/2014/main" id="{6BAB8BCF-D805-45D2-A10F-510FFD09DAB6}"/>
              </a:ext>
            </a:extLst>
          </p:cNvPr>
          <p:cNvSpPr/>
          <p:nvPr/>
        </p:nvSpPr>
        <p:spPr>
          <a:xfrm rot="13500000">
            <a:off x="7636431" y="4589470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Rounded Rectangle 10">
            <a:extLst>
              <a:ext uri="{FF2B5EF4-FFF2-40B4-BE49-F238E27FC236}">
                <a16:creationId xmlns:a16="http://schemas.microsoft.com/office/drawing/2014/main" id="{8D632704-F243-4ADD-B539-192EC360C5A5}"/>
              </a:ext>
            </a:extLst>
          </p:cNvPr>
          <p:cNvSpPr/>
          <p:nvPr/>
        </p:nvSpPr>
        <p:spPr>
          <a:xfrm rot="13500000">
            <a:off x="7866521" y="4589458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TextBox 803">
            <a:extLst>
              <a:ext uri="{FF2B5EF4-FFF2-40B4-BE49-F238E27FC236}">
                <a16:creationId xmlns:a16="http://schemas.microsoft.com/office/drawing/2014/main" id="{94354934-6020-436A-A85C-B3FEC9BD8060}"/>
              </a:ext>
            </a:extLst>
          </p:cNvPr>
          <p:cNvSpPr txBox="1"/>
          <p:nvPr/>
        </p:nvSpPr>
        <p:spPr>
          <a:xfrm>
            <a:off x="7989286" y="4755545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0" name="Group 804">
            <a:extLst>
              <a:ext uri="{FF2B5EF4-FFF2-40B4-BE49-F238E27FC236}">
                <a16:creationId xmlns:a16="http://schemas.microsoft.com/office/drawing/2014/main" id="{5DA36AD0-58E6-4541-922D-673C16EF6648}"/>
              </a:ext>
            </a:extLst>
          </p:cNvPr>
          <p:cNvGrpSpPr/>
          <p:nvPr/>
        </p:nvGrpSpPr>
        <p:grpSpPr>
          <a:xfrm>
            <a:off x="3730057" y="4540023"/>
            <a:ext cx="3844986" cy="918848"/>
            <a:chOff x="4601865" y="1984732"/>
            <a:chExt cx="2246195" cy="702903"/>
          </a:xfrm>
        </p:grpSpPr>
        <p:sp>
          <p:nvSpPr>
            <p:cNvPr id="71" name="Text Placeholder 12">
              <a:extLst>
                <a:ext uri="{FF2B5EF4-FFF2-40B4-BE49-F238E27FC236}">
                  <a16:creationId xmlns:a16="http://schemas.microsoft.com/office/drawing/2014/main" id="{0AC37558-6961-414F-B838-7E4E2EC6BC8A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Calculate anomalies and divide it by standard deviations (with 30-day running windows) </a:t>
              </a:r>
            </a:p>
          </p:txBody>
        </p:sp>
        <p:sp>
          <p:nvSpPr>
            <p:cNvPr id="72" name="Text Placeholder 13">
              <a:extLst>
                <a:ext uri="{FF2B5EF4-FFF2-40B4-BE49-F238E27FC236}">
                  <a16:creationId xmlns:a16="http://schemas.microsoft.com/office/drawing/2014/main" id="{0C141A84-657B-4D84-94C5-47AD3171C2EE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Normalization</a:t>
              </a:r>
            </a:p>
          </p:txBody>
        </p:sp>
      </p:grpSp>
      <p:sp>
        <p:nvSpPr>
          <p:cNvPr id="75" name="Rectangle 800">
            <a:extLst>
              <a:ext uri="{FF2B5EF4-FFF2-40B4-BE49-F238E27FC236}">
                <a16:creationId xmlns:a16="http://schemas.microsoft.com/office/drawing/2014/main" id="{1A19B967-5601-443A-B28D-F6144437DB16}"/>
              </a:ext>
            </a:extLst>
          </p:cNvPr>
          <p:cNvSpPr/>
          <p:nvPr/>
        </p:nvSpPr>
        <p:spPr>
          <a:xfrm>
            <a:off x="2919679" y="5627755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" name="Rounded Rectangle 9">
            <a:extLst>
              <a:ext uri="{FF2B5EF4-FFF2-40B4-BE49-F238E27FC236}">
                <a16:creationId xmlns:a16="http://schemas.microsoft.com/office/drawing/2014/main" id="{5A9E1A63-1A76-487B-9AEF-10B99C184153}"/>
              </a:ext>
            </a:extLst>
          </p:cNvPr>
          <p:cNvSpPr/>
          <p:nvPr/>
        </p:nvSpPr>
        <p:spPr>
          <a:xfrm rot="13500000">
            <a:off x="7869718" y="5714413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Rounded Rectangle 10">
            <a:extLst>
              <a:ext uri="{FF2B5EF4-FFF2-40B4-BE49-F238E27FC236}">
                <a16:creationId xmlns:a16="http://schemas.microsoft.com/office/drawing/2014/main" id="{60F3D1FC-5F5F-4AF4-9C0B-CB1C0C27E5F1}"/>
              </a:ext>
            </a:extLst>
          </p:cNvPr>
          <p:cNvSpPr/>
          <p:nvPr/>
        </p:nvSpPr>
        <p:spPr>
          <a:xfrm rot="13500000">
            <a:off x="8099810" y="5714401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TextBox 803">
            <a:extLst>
              <a:ext uri="{FF2B5EF4-FFF2-40B4-BE49-F238E27FC236}">
                <a16:creationId xmlns:a16="http://schemas.microsoft.com/office/drawing/2014/main" id="{B89949E2-36F2-499C-AD68-49C5DB8E22EC}"/>
              </a:ext>
            </a:extLst>
          </p:cNvPr>
          <p:cNvSpPr txBox="1"/>
          <p:nvPr/>
        </p:nvSpPr>
        <p:spPr>
          <a:xfrm>
            <a:off x="8222575" y="5850269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9" name="Group 804">
            <a:extLst>
              <a:ext uri="{FF2B5EF4-FFF2-40B4-BE49-F238E27FC236}">
                <a16:creationId xmlns:a16="http://schemas.microsoft.com/office/drawing/2014/main" id="{FEAC153B-D1F9-401D-AB1F-9B78076E7E15}"/>
              </a:ext>
            </a:extLst>
          </p:cNvPr>
          <p:cNvGrpSpPr/>
          <p:nvPr/>
        </p:nvGrpSpPr>
        <p:grpSpPr>
          <a:xfrm>
            <a:off x="3963346" y="5664965"/>
            <a:ext cx="3844986" cy="918848"/>
            <a:chOff x="4601865" y="1984732"/>
            <a:chExt cx="2246195" cy="702903"/>
          </a:xfrm>
        </p:grpSpPr>
        <p:sp>
          <p:nvSpPr>
            <p:cNvPr id="80" name="Text Placeholder 12">
              <a:extLst>
                <a:ext uri="{FF2B5EF4-FFF2-40B4-BE49-F238E27FC236}">
                  <a16:creationId xmlns:a16="http://schemas.microsoft.com/office/drawing/2014/main" id="{B6571F70-88D3-4546-9E4C-06CBAD45BA77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Perform an empirical orthogonal function analysis with the normalized dataset</a:t>
              </a:r>
            </a:p>
          </p:txBody>
        </p:sp>
        <p:sp>
          <p:nvSpPr>
            <p:cNvPr id="81" name="Text Placeholder 13">
              <a:extLst>
                <a:ext uri="{FF2B5EF4-FFF2-40B4-BE49-F238E27FC236}">
                  <a16:creationId xmlns:a16="http://schemas.microsoft.com/office/drawing/2014/main" id="{54041CA9-C6B3-4202-A0EF-2A94419E0AB0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Perform EOF analyses</a:t>
              </a:r>
            </a:p>
          </p:txBody>
        </p:sp>
      </p:grpSp>
      <p:pic>
        <p:nvPicPr>
          <p:cNvPr id="84" name="Grafik 83" descr="Filter mit einfarbiger Füllung">
            <a:extLst>
              <a:ext uri="{FF2B5EF4-FFF2-40B4-BE49-F238E27FC236}">
                <a16:creationId xmlns:a16="http://schemas.microsoft.com/office/drawing/2014/main" id="{FBA609BE-A0E3-4EC2-936F-B9B25E861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0655" y="3583983"/>
            <a:ext cx="575107" cy="575107"/>
          </a:xfrm>
          <a:prstGeom prst="rect">
            <a:avLst/>
          </a:prstGeom>
        </p:spPr>
      </p:pic>
      <p:pic>
        <p:nvPicPr>
          <p:cNvPr id="86" name="Grafik 85" descr="Normalverteilung mit einfarbiger Füllung">
            <a:extLst>
              <a:ext uri="{FF2B5EF4-FFF2-40B4-BE49-F238E27FC236}">
                <a16:creationId xmlns:a16="http://schemas.microsoft.com/office/drawing/2014/main" id="{B9B31F4E-E05D-4C4E-9BDE-63038CD803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77511" y="4674120"/>
            <a:ext cx="654148" cy="654148"/>
          </a:xfrm>
          <a:prstGeom prst="rect">
            <a:avLst/>
          </a:prstGeom>
        </p:spPr>
      </p:pic>
      <p:pic>
        <p:nvPicPr>
          <p:cNvPr id="88" name="Grafik 87" descr="Liniendiagramm mit einfarbiger Füllung">
            <a:extLst>
              <a:ext uri="{FF2B5EF4-FFF2-40B4-BE49-F238E27FC236}">
                <a16:creationId xmlns:a16="http://schemas.microsoft.com/office/drawing/2014/main" id="{A35FBF7F-6586-403E-8565-85464562E1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05876" y="5831225"/>
            <a:ext cx="574131" cy="574131"/>
          </a:xfrm>
          <a:prstGeom prst="rect">
            <a:avLst/>
          </a:prstGeom>
        </p:spPr>
      </p:pic>
      <p:sp>
        <p:nvSpPr>
          <p:cNvPr id="89" name="Rectangle 800">
            <a:extLst>
              <a:ext uri="{FF2B5EF4-FFF2-40B4-BE49-F238E27FC236}">
                <a16:creationId xmlns:a16="http://schemas.microsoft.com/office/drawing/2014/main" id="{6C85006A-F486-492E-8951-9BB2D98F0492}"/>
              </a:ext>
            </a:extLst>
          </p:cNvPr>
          <p:cNvSpPr/>
          <p:nvPr/>
        </p:nvSpPr>
        <p:spPr>
          <a:xfrm>
            <a:off x="3193933" y="6744458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0" name="Rounded Rectangle 9">
            <a:extLst>
              <a:ext uri="{FF2B5EF4-FFF2-40B4-BE49-F238E27FC236}">
                <a16:creationId xmlns:a16="http://schemas.microsoft.com/office/drawing/2014/main" id="{F14C30D5-9F35-4D63-867C-CAE6EC93ABBE}"/>
              </a:ext>
            </a:extLst>
          </p:cNvPr>
          <p:cNvSpPr/>
          <p:nvPr/>
        </p:nvSpPr>
        <p:spPr>
          <a:xfrm rot="13500000">
            <a:off x="8143977" y="6831114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1" name="Rounded Rectangle 10">
            <a:extLst>
              <a:ext uri="{FF2B5EF4-FFF2-40B4-BE49-F238E27FC236}">
                <a16:creationId xmlns:a16="http://schemas.microsoft.com/office/drawing/2014/main" id="{D28D72DC-3F93-46B6-8F1F-8AE8831E7522}"/>
              </a:ext>
            </a:extLst>
          </p:cNvPr>
          <p:cNvSpPr/>
          <p:nvPr/>
        </p:nvSpPr>
        <p:spPr>
          <a:xfrm rot="13500000">
            <a:off x="8374066" y="6831105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" name="TextBox 803">
            <a:extLst>
              <a:ext uri="{FF2B5EF4-FFF2-40B4-BE49-F238E27FC236}">
                <a16:creationId xmlns:a16="http://schemas.microsoft.com/office/drawing/2014/main" id="{97DA7811-D4A6-43BE-B71A-23E369CBBFD0}"/>
              </a:ext>
            </a:extLst>
          </p:cNvPr>
          <p:cNvSpPr txBox="1"/>
          <p:nvPr/>
        </p:nvSpPr>
        <p:spPr>
          <a:xfrm>
            <a:off x="8496832" y="6997192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06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3" name="Group 804">
            <a:extLst>
              <a:ext uri="{FF2B5EF4-FFF2-40B4-BE49-F238E27FC236}">
                <a16:creationId xmlns:a16="http://schemas.microsoft.com/office/drawing/2014/main" id="{1D6B5407-FE4A-4645-9E4D-2109C2CE65ED}"/>
              </a:ext>
            </a:extLst>
          </p:cNvPr>
          <p:cNvGrpSpPr/>
          <p:nvPr/>
        </p:nvGrpSpPr>
        <p:grpSpPr>
          <a:xfrm>
            <a:off x="4237603" y="6781666"/>
            <a:ext cx="3844986" cy="918848"/>
            <a:chOff x="4601865" y="1984732"/>
            <a:chExt cx="2246195" cy="702903"/>
          </a:xfrm>
        </p:grpSpPr>
        <p:sp>
          <p:nvSpPr>
            <p:cNvPr id="94" name="Text Placeholder 12">
              <a:extLst>
                <a:ext uri="{FF2B5EF4-FFF2-40B4-BE49-F238E27FC236}">
                  <a16:creationId xmlns:a16="http://schemas.microsoft.com/office/drawing/2014/main" id="{0357FBB9-9403-4D51-9B5E-15662AF6DA59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Perform a k-means clustering with the first 15 principal components from the EOF analysis.</a:t>
              </a:r>
            </a:p>
          </p:txBody>
        </p:sp>
        <p:sp>
          <p:nvSpPr>
            <p:cNvPr id="95" name="Text Placeholder 13">
              <a:extLst>
                <a:ext uri="{FF2B5EF4-FFF2-40B4-BE49-F238E27FC236}">
                  <a16:creationId xmlns:a16="http://schemas.microsoft.com/office/drawing/2014/main" id="{D373A10F-3F9E-4E69-B996-E8075322665E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Cluster EOF results in 7 weather regimes</a:t>
              </a:r>
            </a:p>
          </p:txBody>
        </p:sp>
      </p:grpSp>
      <p:pic>
        <p:nvPicPr>
          <p:cNvPr id="98" name="Grafik 97" descr="Venn-Diagramm Silhouette">
            <a:extLst>
              <a:ext uri="{FF2B5EF4-FFF2-40B4-BE49-F238E27FC236}">
                <a16:creationId xmlns:a16="http://schemas.microsoft.com/office/drawing/2014/main" id="{3ED5B80A-0E6E-4F4C-A7F4-9F06025A16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16937" y="6915867"/>
            <a:ext cx="597661" cy="597661"/>
          </a:xfrm>
          <a:prstGeom prst="rect">
            <a:avLst/>
          </a:prstGeom>
        </p:spPr>
      </p:pic>
      <p:sp>
        <p:nvSpPr>
          <p:cNvPr id="99" name="Rectangle 800">
            <a:extLst>
              <a:ext uri="{FF2B5EF4-FFF2-40B4-BE49-F238E27FC236}">
                <a16:creationId xmlns:a16="http://schemas.microsoft.com/office/drawing/2014/main" id="{1117A743-2F01-4771-9284-56E8AA0505B3}"/>
              </a:ext>
            </a:extLst>
          </p:cNvPr>
          <p:cNvSpPr/>
          <p:nvPr/>
        </p:nvSpPr>
        <p:spPr>
          <a:xfrm>
            <a:off x="9086752" y="1160985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0" name="Rounded Rectangle 9">
            <a:extLst>
              <a:ext uri="{FF2B5EF4-FFF2-40B4-BE49-F238E27FC236}">
                <a16:creationId xmlns:a16="http://schemas.microsoft.com/office/drawing/2014/main" id="{4B825F0E-EEC6-44D5-A8C8-E4189AFF79C0}"/>
              </a:ext>
            </a:extLst>
          </p:cNvPr>
          <p:cNvSpPr/>
          <p:nvPr/>
        </p:nvSpPr>
        <p:spPr>
          <a:xfrm rot="13500000">
            <a:off x="14036794" y="1247644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16A945A4-0AE0-472D-BDA0-BD38B36FCB0B}"/>
              </a:ext>
            </a:extLst>
          </p:cNvPr>
          <p:cNvSpPr/>
          <p:nvPr/>
        </p:nvSpPr>
        <p:spPr>
          <a:xfrm rot="13500000">
            <a:off x="14266884" y="1247632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" name="TextBox 803">
            <a:extLst>
              <a:ext uri="{FF2B5EF4-FFF2-40B4-BE49-F238E27FC236}">
                <a16:creationId xmlns:a16="http://schemas.microsoft.com/office/drawing/2014/main" id="{3C2B20C0-8B4F-4A6B-8FD8-AF6983627608}"/>
              </a:ext>
            </a:extLst>
          </p:cNvPr>
          <p:cNvSpPr txBox="1"/>
          <p:nvPr/>
        </p:nvSpPr>
        <p:spPr>
          <a:xfrm>
            <a:off x="14389649" y="1413719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07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3" name="Group 804">
            <a:extLst>
              <a:ext uri="{FF2B5EF4-FFF2-40B4-BE49-F238E27FC236}">
                <a16:creationId xmlns:a16="http://schemas.microsoft.com/office/drawing/2014/main" id="{2BD6D440-1E13-481D-9C7B-EE8EEA01A271}"/>
              </a:ext>
            </a:extLst>
          </p:cNvPr>
          <p:cNvGrpSpPr/>
          <p:nvPr/>
        </p:nvGrpSpPr>
        <p:grpSpPr>
          <a:xfrm>
            <a:off x="10130420" y="1198193"/>
            <a:ext cx="3844986" cy="918848"/>
            <a:chOff x="4601865" y="1984732"/>
            <a:chExt cx="2246195" cy="702903"/>
          </a:xfrm>
        </p:grpSpPr>
        <p:sp>
          <p:nvSpPr>
            <p:cNvPr id="104" name="Text Placeholder 12">
              <a:extLst>
                <a:ext uri="{FF2B5EF4-FFF2-40B4-BE49-F238E27FC236}">
                  <a16:creationId xmlns:a16="http://schemas.microsoft.com/office/drawing/2014/main" id="{FAC675B7-F60E-4904-A5EC-EB9DA673AAE5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Filter all weather regimes out that do not a last a least 3 days.</a:t>
              </a:r>
            </a:p>
          </p:txBody>
        </p:sp>
        <p:sp>
          <p:nvSpPr>
            <p:cNvPr id="105" name="Text Placeholder 13">
              <a:extLst>
                <a:ext uri="{FF2B5EF4-FFF2-40B4-BE49-F238E27FC236}">
                  <a16:creationId xmlns:a16="http://schemas.microsoft.com/office/drawing/2014/main" id="{7DA25EDA-0338-476E-AA13-D09EE0D960F1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Filter weather regimes &lt;  3days </a:t>
              </a:r>
            </a:p>
          </p:txBody>
        </p:sp>
      </p:grpSp>
      <p:pic>
        <p:nvPicPr>
          <p:cNvPr id="106" name="Grafik 105" descr="Filter mit einfarbiger Füllung">
            <a:extLst>
              <a:ext uri="{FF2B5EF4-FFF2-40B4-BE49-F238E27FC236}">
                <a16:creationId xmlns:a16="http://schemas.microsoft.com/office/drawing/2014/main" id="{BF5A3DBD-C5B5-4BDD-8C92-62C7DB17592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332973" y="1367562"/>
            <a:ext cx="575107" cy="575107"/>
          </a:xfrm>
          <a:prstGeom prst="rect">
            <a:avLst/>
          </a:prstGeom>
        </p:spPr>
      </p:pic>
      <p:sp>
        <p:nvSpPr>
          <p:cNvPr id="178" name="TextBox 824">
            <a:extLst>
              <a:ext uri="{FF2B5EF4-FFF2-40B4-BE49-F238E27FC236}">
                <a16:creationId xmlns:a16="http://schemas.microsoft.com/office/drawing/2014/main" id="{D790BDBE-F33A-4431-ACB2-364DB5B93117}"/>
              </a:ext>
            </a:extLst>
          </p:cNvPr>
          <p:cNvSpPr txBox="1"/>
          <p:nvPr/>
        </p:nvSpPr>
        <p:spPr>
          <a:xfrm>
            <a:off x="11489871" y="2925897"/>
            <a:ext cx="590250" cy="4546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02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9" name="Rectangle 800">
            <a:extLst>
              <a:ext uri="{FF2B5EF4-FFF2-40B4-BE49-F238E27FC236}">
                <a16:creationId xmlns:a16="http://schemas.microsoft.com/office/drawing/2014/main" id="{9FFBAF20-DBCB-4CA3-959B-AE291F81D745}"/>
              </a:ext>
            </a:extLst>
          </p:cNvPr>
          <p:cNvSpPr/>
          <p:nvPr/>
        </p:nvSpPr>
        <p:spPr>
          <a:xfrm>
            <a:off x="9754673" y="4540719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0" name="Rounded Rectangle 9">
            <a:extLst>
              <a:ext uri="{FF2B5EF4-FFF2-40B4-BE49-F238E27FC236}">
                <a16:creationId xmlns:a16="http://schemas.microsoft.com/office/drawing/2014/main" id="{3EE4025F-6D7B-4FC6-BD46-D325FEBFE27E}"/>
              </a:ext>
            </a:extLst>
          </p:cNvPr>
          <p:cNvSpPr/>
          <p:nvPr/>
        </p:nvSpPr>
        <p:spPr>
          <a:xfrm rot="13500000">
            <a:off x="14704714" y="4627378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1" name="Rounded Rectangle 10">
            <a:extLst>
              <a:ext uri="{FF2B5EF4-FFF2-40B4-BE49-F238E27FC236}">
                <a16:creationId xmlns:a16="http://schemas.microsoft.com/office/drawing/2014/main" id="{EDA16FFA-3A18-4714-9DF4-922D6967DE8F}"/>
              </a:ext>
            </a:extLst>
          </p:cNvPr>
          <p:cNvSpPr/>
          <p:nvPr/>
        </p:nvSpPr>
        <p:spPr>
          <a:xfrm rot="13500000">
            <a:off x="14934805" y="4627365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2" name="TextBox 803">
            <a:extLst>
              <a:ext uri="{FF2B5EF4-FFF2-40B4-BE49-F238E27FC236}">
                <a16:creationId xmlns:a16="http://schemas.microsoft.com/office/drawing/2014/main" id="{AE063B30-5B51-419C-B952-96E6CB1E80C0}"/>
              </a:ext>
            </a:extLst>
          </p:cNvPr>
          <p:cNvSpPr txBox="1"/>
          <p:nvPr/>
        </p:nvSpPr>
        <p:spPr>
          <a:xfrm>
            <a:off x="15057573" y="4793453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3" name="Group 804">
            <a:extLst>
              <a:ext uri="{FF2B5EF4-FFF2-40B4-BE49-F238E27FC236}">
                <a16:creationId xmlns:a16="http://schemas.microsoft.com/office/drawing/2014/main" id="{DC168A9B-B684-4565-8C4A-5C06BD2C4B16}"/>
              </a:ext>
            </a:extLst>
          </p:cNvPr>
          <p:cNvGrpSpPr/>
          <p:nvPr/>
        </p:nvGrpSpPr>
        <p:grpSpPr>
          <a:xfrm>
            <a:off x="10798341" y="4577927"/>
            <a:ext cx="3844986" cy="918848"/>
            <a:chOff x="4601865" y="1984732"/>
            <a:chExt cx="2246195" cy="702903"/>
          </a:xfrm>
        </p:grpSpPr>
        <p:sp>
          <p:nvSpPr>
            <p:cNvPr id="184" name="Text Placeholder 12">
              <a:extLst>
                <a:ext uri="{FF2B5EF4-FFF2-40B4-BE49-F238E27FC236}">
                  <a16:creationId xmlns:a16="http://schemas.microsoft.com/office/drawing/2014/main" id="{A25C2558-13FB-43AE-A928-924154A57C3E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Link all daily capacity factors to one of the seven weather regime from step 6.</a:t>
              </a:r>
            </a:p>
          </p:txBody>
        </p:sp>
        <p:sp>
          <p:nvSpPr>
            <p:cNvPr id="185" name="Text Placeholder 13">
              <a:extLst>
                <a:ext uri="{FF2B5EF4-FFF2-40B4-BE49-F238E27FC236}">
                  <a16:creationId xmlns:a16="http://schemas.microsoft.com/office/drawing/2014/main" id="{1EF519C2-8BDF-47AA-AF51-52E21A90445E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Link capacity factors to weather regime </a:t>
              </a:r>
            </a:p>
          </p:txBody>
        </p:sp>
      </p:grpSp>
      <p:sp>
        <p:nvSpPr>
          <p:cNvPr id="186" name="Rectangle 807">
            <a:extLst>
              <a:ext uri="{FF2B5EF4-FFF2-40B4-BE49-F238E27FC236}">
                <a16:creationId xmlns:a16="http://schemas.microsoft.com/office/drawing/2014/main" id="{19F4C09F-E3D9-4B1F-92FA-5B57E0C9D26B}"/>
              </a:ext>
            </a:extLst>
          </p:cNvPr>
          <p:cNvSpPr/>
          <p:nvPr/>
        </p:nvSpPr>
        <p:spPr>
          <a:xfrm>
            <a:off x="9274287" y="2307010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7" name="Rounded Rectangle 18">
            <a:extLst>
              <a:ext uri="{FF2B5EF4-FFF2-40B4-BE49-F238E27FC236}">
                <a16:creationId xmlns:a16="http://schemas.microsoft.com/office/drawing/2014/main" id="{595EC8D0-924F-49B1-8E0B-577487188188}"/>
              </a:ext>
            </a:extLst>
          </p:cNvPr>
          <p:cNvSpPr/>
          <p:nvPr/>
        </p:nvSpPr>
        <p:spPr>
          <a:xfrm rot="13500000">
            <a:off x="14217730" y="2393667"/>
            <a:ext cx="814964" cy="814966"/>
          </a:xfrm>
          <a:prstGeom prst="roundRect">
            <a:avLst>
              <a:gd name="adj" fmla="val 900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8" name="Rounded Rectangle 19">
            <a:extLst>
              <a:ext uri="{FF2B5EF4-FFF2-40B4-BE49-F238E27FC236}">
                <a16:creationId xmlns:a16="http://schemas.microsoft.com/office/drawing/2014/main" id="{FB898E80-DE8E-4757-9D3D-B57AD2D68E50}"/>
              </a:ext>
            </a:extLst>
          </p:cNvPr>
          <p:cNvSpPr/>
          <p:nvPr/>
        </p:nvSpPr>
        <p:spPr>
          <a:xfrm rot="13500000">
            <a:off x="14447823" y="2393659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9" name="TextBox 810">
            <a:extLst>
              <a:ext uri="{FF2B5EF4-FFF2-40B4-BE49-F238E27FC236}">
                <a16:creationId xmlns:a16="http://schemas.microsoft.com/office/drawing/2014/main" id="{68AA89D0-B62D-4A2C-A254-6624BD0A40F2}"/>
              </a:ext>
            </a:extLst>
          </p:cNvPr>
          <p:cNvSpPr txBox="1"/>
          <p:nvPr/>
        </p:nvSpPr>
        <p:spPr>
          <a:xfrm>
            <a:off x="14577239" y="2559741"/>
            <a:ext cx="590250" cy="45461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08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0" name="Group 811">
            <a:extLst>
              <a:ext uri="{FF2B5EF4-FFF2-40B4-BE49-F238E27FC236}">
                <a16:creationId xmlns:a16="http://schemas.microsoft.com/office/drawing/2014/main" id="{3E45637D-874E-4C97-89D8-860D0F26495A}"/>
              </a:ext>
            </a:extLst>
          </p:cNvPr>
          <p:cNvGrpSpPr/>
          <p:nvPr/>
        </p:nvGrpSpPr>
        <p:grpSpPr>
          <a:xfrm>
            <a:off x="10321251" y="2342972"/>
            <a:ext cx="3844986" cy="918848"/>
            <a:chOff x="4601865" y="1984732"/>
            <a:chExt cx="2246195" cy="702903"/>
          </a:xfrm>
        </p:grpSpPr>
        <p:sp>
          <p:nvSpPr>
            <p:cNvPr id="191" name="Text Placeholder 12">
              <a:extLst>
                <a:ext uri="{FF2B5EF4-FFF2-40B4-BE49-F238E27FC236}">
                  <a16:creationId xmlns:a16="http://schemas.microsoft.com/office/drawing/2014/main" id="{2992D1FF-2F22-425B-9FED-6011F7132B6C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Get the hourly capacity factors per country from </a:t>
              </a:r>
              <a:r>
                <a:rPr lang="en-US" altLang="ko-KR" sz="1438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renewables.ninja</a:t>
              </a:r>
              <a:r>
                <a:rPr lang="en-US" altLang="ko-KR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lang="en-US" sz="1438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2" name="Text Placeholder 13">
              <a:extLst>
                <a:ext uri="{FF2B5EF4-FFF2-40B4-BE49-F238E27FC236}">
                  <a16:creationId xmlns:a16="http://schemas.microsoft.com/office/drawing/2014/main" id="{A3AEDA05-98CE-4ED8-B6B6-E9C5E50B508D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Renewables.ninja</a:t>
              </a:r>
              <a:endParaRPr lang="en-US" sz="1438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3" name="Rectangle 821">
            <a:extLst>
              <a:ext uri="{FF2B5EF4-FFF2-40B4-BE49-F238E27FC236}">
                <a16:creationId xmlns:a16="http://schemas.microsoft.com/office/drawing/2014/main" id="{7F0CD138-AF17-4CFF-BE90-07A5BBF7D472}"/>
              </a:ext>
            </a:extLst>
          </p:cNvPr>
          <p:cNvSpPr/>
          <p:nvPr/>
        </p:nvSpPr>
        <p:spPr>
          <a:xfrm>
            <a:off x="9498638" y="3422350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4" name="Rounded Rectangle 15">
            <a:extLst>
              <a:ext uri="{FF2B5EF4-FFF2-40B4-BE49-F238E27FC236}">
                <a16:creationId xmlns:a16="http://schemas.microsoft.com/office/drawing/2014/main" id="{C73AE1DD-9BD5-4B8A-B39E-D47DA3118F1A}"/>
              </a:ext>
            </a:extLst>
          </p:cNvPr>
          <p:cNvSpPr/>
          <p:nvPr/>
        </p:nvSpPr>
        <p:spPr>
          <a:xfrm rot="13500000">
            <a:off x="14455273" y="3509002"/>
            <a:ext cx="814964" cy="814966"/>
          </a:xfrm>
          <a:prstGeom prst="roundRect">
            <a:avLst>
              <a:gd name="adj" fmla="val 9009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5" name="Rounded Rectangle 16">
            <a:extLst>
              <a:ext uri="{FF2B5EF4-FFF2-40B4-BE49-F238E27FC236}">
                <a16:creationId xmlns:a16="http://schemas.microsoft.com/office/drawing/2014/main" id="{F4E37078-5DF8-4F60-B439-71473705F854}"/>
              </a:ext>
            </a:extLst>
          </p:cNvPr>
          <p:cNvSpPr/>
          <p:nvPr/>
        </p:nvSpPr>
        <p:spPr>
          <a:xfrm rot="13500000">
            <a:off x="14685363" y="3508997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6" name="TextBox 824">
            <a:extLst>
              <a:ext uri="{FF2B5EF4-FFF2-40B4-BE49-F238E27FC236}">
                <a16:creationId xmlns:a16="http://schemas.microsoft.com/office/drawing/2014/main" id="{A06896F9-693D-4CA4-ADCF-61C1F718B61E}"/>
              </a:ext>
            </a:extLst>
          </p:cNvPr>
          <p:cNvSpPr txBox="1"/>
          <p:nvPr/>
        </p:nvSpPr>
        <p:spPr>
          <a:xfrm>
            <a:off x="14801482" y="3675080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09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7" name="Group 825">
            <a:extLst>
              <a:ext uri="{FF2B5EF4-FFF2-40B4-BE49-F238E27FC236}">
                <a16:creationId xmlns:a16="http://schemas.microsoft.com/office/drawing/2014/main" id="{1891A432-8018-4A29-81E3-BCC8A45D873D}"/>
              </a:ext>
            </a:extLst>
          </p:cNvPr>
          <p:cNvGrpSpPr/>
          <p:nvPr/>
        </p:nvGrpSpPr>
        <p:grpSpPr>
          <a:xfrm>
            <a:off x="10545605" y="3455818"/>
            <a:ext cx="3844986" cy="918848"/>
            <a:chOff x="4601865" y="1984732"/>
            <a:chExt cx="2246195" cy="702903"/>
          </a:xfrm>
        </p:grpSpPr>
        <p:sp>
          <p:nvSpPr>
            <p:cNvPr id="198" name="Text Placeholder 12">
              <a:extLst>
                <a:ext uri="{FF2B5EF4-FFF2-40B4-BE49-F238E27FC236}">
                  <a16:creationId xmlns:a16="http://schemas.microsoft.com/office/drawing/2014/main" id="{4DB4D302-7CF2-4E87-9134-D0D324028BF3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56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Resample the capacity factors per country from hourly to daily means.</a:t>
              </a:r>
              <a:endParaRPr lang="en-US" sz="1569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9" name="Text Placeholder 13">
              <a:extLst>
                <a:ext uri="{FF2B5EF4-FFF2-40B4-BE49-F238E27FC236}">
                  <a16:creationId xmlns:a16="http://schemas.microsoft.com/office/drawing/2014/main" id="{E7F4CC14-4C34-4841-9D95-E536B11D4593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Daily means</a:t>
              </a:r>
            </a:p>
          </p:txBody>
        </p:sp>
      </p:grpSp>
      <p:sp>
        <p:nvSpPr>
          <p:cNvPr id="200" name="Rounded Rectangle 32">
            <a:extLst>
              <a:ext uri="{FF2B5EF4-FFF2-40B4-BE49-F238E27FC236}">
                <a16:creationId xmlns:a16="http://schemas.microsoft.com/office/drawing/2014/main" id="{3D5FA585-9C73-4B44-B148-BA3B739F180B}"/>
              </a:ext>
            </a:extLst>
          </p:cNvPr>
          <p:cNvSpPr/>
          <p:nvPr/>
        </p:nvSpPr>
        <p:spPr>
          <a:xfrm>
            <a:off x="9811247" y="3705598"/>
            <a:ext cx="421756" cy="42175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19532" tIns="59767" rIns="119532" bIns="59767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354" dirty="0"/>
          </a:p>
        </p:txBody>
      </p:sp>
      <p:sp>
        <p:nvSpPr>
          <p:cNvPr id="201" name="Flussdiagramm: Magnetplattenspeicher 200">
            <a:extLst>
              <a:ext uri="{FF2B5EF4-FFF2-40B4-BE49-F238E27FC236}">
                <a16:creationId xmlns:a16="http://schemas.microsoft.com/office/drawing/2014/main" id="{68415991-8A1E-4F48-BD90-41094B5AE4E7}"/>
              </a:ext>
            </a:extLst>
          </p:cNvPr>
          <p:cNvSpPr/>
          <p:nvPr/>
        </p:nvSpPr>
        <p:spPr bwMode="blackGray">
          <a:xfrm>
            <a:off x="9643090" y="2504660"/>
            <a:ext cx="434436" cy="474868"/>
          </a:xfrm>
          <a:prstGeom prst="flowChartMagneticDisk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38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" name="Rectangle 800">
            <a:extLst>
              <a:ext uri="{FF2B5EF4-FFF2-40B4-BE49-F238E27FC236}">
                <a16:creationId xmlns:a16="http://schemas.microsoft.com/office/drawing/2014/main" id="{BBB0FED6-8E9C-4E9C-B01A-52C7D4ACC9A6}"/>
              </a:ext>
            </a:extLst>
          </p:cNvPr>
          <p:cNvSpPr/>
          <p:nvPr/>
        </p:nvSpPr>
        <p:spPr>
          <a:xfrm>
            <a:off x="10016628" y="5666124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3" name="Rounded Rectangle 9">
            <a:extLst>
              <a:ext uri="{FF2B5EF4-FFF2-40B4-BE49-F238E27FC236}">
                <a16:creationId xmlns:a16="http://schemas.microsoft.com/office/drawing/2014/main" id="{0B12185F-C735-40AB-9526-C07992F281D5}"/>
              </a:ext>
            </a:extLst>
          </p:cNvPr>
          <p:cNvSpPr/>
          <p:nvPr/>
        </p:nvSpPr>
        <p:spPr>
          <a:xfrm rot="13500000">
            <a:off x="14966670" y="5752780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4" name="Rounded Rectangle 10">
            <a:extLst>
              <a:ext uri="{FF2B5EF4-FFF2-40B4-BE49-F238E27FC236}">
                <a16:creationId xmlns:a16="http://schemas.microsoft.com/office/drawing/2014/main" id="{4A9D3F4A-BC77-4DD5-B17A-8C9394C93A02}"/>
              </a:ext>
            </a:extLst>
          </p:cNvPr>
          <p:cNvSpPr/>
          <p:nvPr/>
        </p:nvSpPr>
        <p:spPr>
          <a:xfrm rot="13500000">
            <a:off x="15196760" y="5752771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5" name="TextBox 803">
            <a:extLst>
              <a:ext uri="{FF2B5EF4-FFF2-40B4-BE49-F238E27FC236}">
                <a16:creationId xmlns:a16="http://schemas.microsoft.com/office/drawing/2014/main" id="{F7CED0FD-2964-4CAA-AF0D-2C5AC61270D9}"/>
              </a:ext>
            </a:extLst>
          </p:cNvPr>
          <p:cNvSpPr txBox="1"/>
          <p:nvPr/>
        </p:nvSpPr>
        <p:spPr>
          <a:xfrm>
            <a:off x="15319525" y="5918856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6" name="Group 804">
            <a:extLst>
              <a:ext uri="{FF2B5EF4-FFF2-40B4-BE49-F238E27FC236}">
                <a16:creationId xmlns:a16="http://schemas.microsoft.com/office/drawing/2014/main" id="{EB682523-A22C-4DC0-A5F2-13127C10350D}"/>
              </a:ext>
            </a:extLst>
          </p:cNvPr>
          <p:cNvGrpSpPr/>
          <p:nvPr/>
        </p:nvGrpSpPr>
        <p:grpSpPr>
          <a:xfrm>
            <a:off x="11060296" y="5703333"/>
            <a:ext cx="3844986" cy="918848"/>
            <a:chOff x="4601865" y="1984732"/>
            <a:chExt cx="2246195" cy="702903"/>
          </a:xfrm>
        </p:grpSpPr>
        <p:sp>
          <p:nvSpPr>
            <p:cNvPr id="207" name="Text Placeholder 12">
              <a:extLst>
                <a:ext uri="{FF2B5EF4-FFF2-40B4-BE49-F238E27FC236}">
                  <a16:creationId xmlns:a16="http://schemas.microsoft.com/office/drawing/2014/main" id="{B0FE4074-6170-473C-8E7E-D2F75718FAA4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Calculate the deviation of power production per weather regime and season to the mean.</a:t>
              </a:r>
            </a:p>
          </p:txBody>
        </p:sp>
        <p:sp>
          <p:nvSpPr>
            <p:cNvPr id="208" name="Text Placeholder 13">
              <a:extLst>
                <a:ext uri="{FF2B5EF4-FFF2-40B4-BE49-F238E27FC236}">
                  <a16:creationId xmlns:a16="http://schemas.microsoft.com/office/drawing/2014/main" id="{D1049D20-3103-4A1E-8F78-072B5C9BEBE6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Variability</a:t>
              </a:r>
            </a:p>
          </p:txBody>
        </p:sp>
      </p:grpSp>
      <p:sp>
        <p:nvSpPr>
          <p:cNvPr id="209" name="Rectangle 800">
            <a:extLst>
              <a:ext uri="{FF2B5EF4-FFF2-40B4-BE49-F238E27FC236}">
                <a16:creationId xmlns:a16="http://schemas.microsoft.com/office/drawing/2014/main" id="{4FB42F6B-4A57-4F65-A2F5-801DEEE66F2D}"/>
              </a:ext>
            </a:extLst>
          </p:cNvPr>
          <p:cNvSpPr/>
          <p:nvPr/>
        </p:nvSpPr>
        <p:spPr>
          <a:xfrm>
            <a:off x="10249918" y="6791067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0" name="Rounded Rectangle 9">
            <a:extLst>
              <a:ext uri="{FF2B5EF4-FFF2-40B4-BE49-F238E27FC236}">
                <a16:creationId xmlns:a16="http://schemas.microsoft.com/office/drawing/2014/main" id="{09BDD09A-4EC4-4357-96E3-4AF39AA97F07}"/>
              </a:ext>
            </a:extLst>
          </p:cNvPr>
          <p:cNvSpPr/>
          <p:nvPr/>
        </p:nvSpPr>
        <p:spPr>
          <a:xfrm rot="13500000">
            <a:off x="15199959" y="6877723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1" name="Rounded Rectangle 10">
            <a:extLst>
              <a:ext uri="{FF2B5EF4-FFF2-40B4-BE49-F238E27FC236}">
                <a16:creationId xmlns:a16="http://schemas.microsoft.com/office/drawing/2014/main" id="{FB30FF89-AFB4-4CF5-BC63-C8032CCCAF86}"/>
              </a:ext>
            </a:extLst>
          </p:cNvPr>
          <p:cNvSpPr/>
          <p:nvPr/>
        </p:nvSpPr>
        <p:spPr>
          <a:xfrm rot="13500000">
            <a:off x="15430049" y="6877714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2" name="TextBox 803">
            <a:extLst>
              <a:ext uri="{FF2B5EF4-FFF2-40B4-BE49-F238E27FC236}">
                <a16:creationId xmlns:a16="http://schemas.microsoft.com/office/drawing/2014/main" id="{4CABBBA2-4A49-4765-991C-00142616C409}"/>
              </a:ext>
            </a:extLst>
          </p:cNvPr>
          <p:cNvSpPr txBox="1"/>
          <p:nvPr/>
        </p:nvSpPr>
        <p:spPr>
          <a:xfrm>
            <a:off x="15552814" y="7013582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3" name="Group 804">
            <a:extLst>
              <a:ext uri="{FF2B5EF4-FFF2-40B4-BE49-F238E27FC236}">
                <a16:creationId xmlns:a16="http://schemas.microsoft.com/office/drawing/2014/main" id="{1FC61030-298B-4A9E-8E56-4DDD79CAD3CD}"/>
              </a:ext>
            </a:extLst>
          </p:cNvPr>
          <p:cNvGrpSpPr/>
          <p:nvPr/>
        </p:nvGrpSpPr>
        <p:grpSpPr>
          <a:xfrm>
            <a:off x="11293585" y="6828275"/>
            <a:ext cx="3844986" cy="918848"/>
            <a:chOff x="4601865" y="1984732"/>
            <a:chExt cx="2246195" cy="702903"/>
          </a:xfrm>
        </p:grpSpPr>
        <p:sp>
          <p:nvSpPr>
            <p:cNvPr id="214" name="Text Placeholder 12">
              <a:extLst>
                <a:ext uri="{FF2B5EF4-FFF2-40B4-BE49-F238E27FC236}">
                  <a16:creationId xmlns:a16="http://schemas.microsoft.com/office/drawing/2014/main" id="{67910577-F7E9-4277-B9E7-2C3AD4734F5C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Find installed capacity distributions constraints which reduces the variability .</a:t>
              </a:r>
            </a:p>
          </p:txBody>
        </p:sp>
        <p:sp>
          <p:nvSpPr>
            <p:cNvPr id="215" name="Text Placeholder 13">
              <a:extLst>
                <a:ext uri="{FF2B5EF4-FFF2-40B4-BE49-F238E27FC236}">
                  <a16:creationId xmlns:a16="http://schemas.microsoft.com/office/drawing/2014/main" id="{EA103EEB-5233-4B21-B93B-CD114F98DB81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Reduce Variability</a:t>
              </a:r>
            </a:p>
          </p:txBody>
        </p:sp>
      </p:grpSp>
      <p:pic>
        <p:nvPicPr>
          <p:cNvPr id="15" name="Grafik 14" descr="Link mit einfarbiger Füllung">
            <a:extLst>
              <a:ext uri="{FF2B5EF4-FFF2-40B4-BE49-F238E27FC236}">
                <a16:creationId xmlns:a16="http://schemas.microsoft.com/office/drawing/2014/main" id="{1CB1AA9F-CB85-4888-8272-14165AF1DD1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976057" y="4725706"/>
            <a:ext cx="637233" cy="637233"/>
          </a:xfrm>
          <a:prstGeom prst="rect">
            <a:avLst/>
          </a:prstGeom>
        </p:spPr>
      </p:pic>
      <p:pic>
        <p:nvPicPr>
          <p:cNvPr id="17" name="Grafik 16" descr="Balkendiagramm mit einfarbiger Füllung">
            <a:extLst>
              <a:ext uri="{FF2B5EF4-FFF2-40B4-BE49-F238E27FC236}">
                <a16:creationId xmlns:a16="http://schemas.microsoft.com/office/drawing/2014/main" id="{473E537D-0FFE-49C1-BB08-5F1A55933B0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270311" y="5868174"/>
            <a:ext cx="610126" cy="610126"/>
          </a:xfrm>
          <a:prstGeom prst="rect">
            <a:avLst/>
          </a:prstGeom>
        </p:spPr>
      </p:pic>
      <p:pic>
        <p:nvPicPr>
          <p:cNvPr id="19" name="Grafik 18" descr="Verkleinern mit einfarbiger Füllung">
            <a:extLst>
              <a:ext uri="{FF2B5EF4-FFF2-40B4-BE49-F238E27FC236}">
                <a16:creationId xmlns:a16="http://schemas.microsoft.com/office/drawing/2014/main" id="{F9835F94-50C0-46AC-817E-16569D452E0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479625" y="7004335"/>
            <a:ext cx="580673" cy="58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736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feil: nach oben gekrümmt 236">
            <a:extLst>
              <a:ext uri="{FF2B5EF4-FFF2-40B4-BE49-F238E27FC236}">
                <a16:creationId xmlns:a16="http://schemas.microsoft.com/office/drawing/2014/main" id="{52069C52-48D2-42A7-B520-1B128041FEBC}"/>
              </a:ext>
            </a:extLst>
          </p:cNvPr>
          <p:cNvSpPr/>
          <p:nvPr/>
        </p:nvSpPr>
        <p:spPr>
          <a:xfrm rot="10800000" flipH="1">
            <a:off x="8996835" y="741464"/>
            <a:ext cx="7416962" cy="3889385"/>
          </a:xfrm>
          <a:prstGeom prst="curvedUpArrow">
            <a:avLst>
              <a:gd name="adj1" fmla="val 6443"/>
              <a:gd name="adj2" fmla="val 18384"/>
              <a:gd name="adj3" fmla="val 22096"/>
            </a:avLst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353" dirty="0">
              <a:solidFill>
                <a:schemeClr val="tx1"/>
              </a:solidFill>
            </a:endParaRPr>
          </a:p>
        </p:txBody>
      </p:sp>
      <p:sp>
        <p:nvSpPr>
          <p:cNvPr id="238" name="Pfeil: nach oben gekrümmt 237">
            <a:extLst>
              <a:ext uri="{FF2B5EF4-FFF2-40B4-BE49-F238E27FC236}">
                <a16:creationId xmlns:a16="http://schemas.microsoft.com/office/drawing/2014/main" id="{52A608DA-C9C9-4A47-85B0-D153C66E6792}"/>
              </a:ext>
            </a:extLst>
          </p:cNvPr>
          <p:cNvSpPr/>
          <p:nvPr/>
        </p:nvSpPr>
        <p:spPr>
          <a:xfrm>
            <a:off x="1913897" y="4303890"/>
            <a:ext cx="7655724" cy="3991921"/>
          </a:xfrm>
          <a:prstGeom prst="curvedUpArrow">
            <a:avLst>
              <a:gd name="adj1" fmla="val 6443"/>
              <a:gd name="adj2" fmla="val 20895"/>
              <a:gd name="adj3" fmla="val 22096"/>
            </a:avLst>
          </a:prstGeom>
          <a:gradFill flip="none" rotWithShape="1">
            <a:gsLst>
              <a:gs pos="0">
                <a:schemeClr val="tx1"/>
              </a:gs>
              <a:gs pos="100000">
                <a:schemeClr val="tx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353" dirty="0">
              <a:solidFill>
                <a:schemeClr val="tx1"/>
              </a:solidFill>
            </a:endParaRPr>
          </a:p>
        </p:txBody>
      </p:sp>
      <p:sp>
        <p:nvSpPr>
          <p:cNvPr id="239" name="TextBox 824">
            <a:extLst>
              <a:ext uri="{FF2B5EF4-FFF2-40B4-BE49-F238E27FC236}">
                <a16:creationId xmlns:a16="http://schemas.microsoft.com/office/drawing/2014/main" id="{CC2FF975-2F19-4735-8748-4BB6F77627B5}"/>
              </a:ext>
            </a:extLst>
          </p:cNvPr>
          <p:cNvSpPr txBox="1"/>
          <p:nvPr/>
        </p:nvSpPr>
        <p:spPr>
          <a:xfrm>
            <a:off x="4035119" y="1762584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02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0" name="Rectangle 800">
            <a:extLst>
              <a:ext uri="{FF2B5EF4-FFF2-40B4-BE49-F238E27FC236}">
                <a16:creationId xmlns:a16="http://schemas.microsoft.com/office/drawing/2014/main" id="{335E5A96-E288-4FBB-8FEB-8C9118DE39C3}"/>
              </a:ext>
            </a:extLst>
          </p:cNvPr>
          <p:cNvSpPr/>
          <p:nvPr/>
        </p:nvSpPr>
        <p:spPr>
          <a:xfrm>
            <a:off x="2424432" y="3377408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1" name="Rounded Rectangle 9">
            <a:extLst>
              <a:ext uri="{FF2B5EF4-FFF2-40B4-BE49-F238E27FC236}">
                <a16:creationId xmlns:a16="http://schemas.microsoft.com/office/drawing/2014/main" id="{55888E86-6CDC-4FFE-959F-38013FF05859}"/>
              </a:ext>
            </a:extLst>
          </p:cNvPr>
          <p:cNvSpPr/>
          <p:nvPr/>
        </p:nvSpPr>
        <p:spPr>
          <a:xfrm rot="13500000">
            <a:off x="7374473" y="3464065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2" name="Rounded Rectangle 10">
            <a:extLst>
              <a:ext uri="{FF2B5EF4-FFF2-40B4-BE49-F238E27FC236}">
                <a16:creationId xmlns:a16="http://schemas.microsoft.com/office/drawing/2014/main" id="{FC143BB3-C736-4ED1-863D-90A8BB00AB72}"/>
              </a:ext>
            </a:extLst>
          </p:cNvPr>
          <p:cNvSpPr/>
          <p:nvPr/>
        </p:nvSpPr>
        <p:spPr>
          <a:xfrm rot="13500000">
            <a:off x="7604566" y="3464052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3" name="TextBox 803">
            <a:extLst>
              <a:ext uri="{FF2B5EF4-FFF2-40B4-BE49-F238E27FC236}">
                <a16:creationId xmlns:a16="http://schemas.microsoft.com/office/drawing/2014/main" id="{B8C12729-65CB-41BA-8620-8FD9420AA7C2}"/>
              </a:ext>
            </a:extLst>
          </p:cNvPr>
          <p:cNvSpPr txBox="1"/>
          <p:nvPr/>
        </p:nvSpPr>
        <p:spPr>
          <a:xfrm>
            <a:off x="7727332" y="3630140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4" name="Group 804">
            <a:extLst>
              <a:ext uri="{FF2B5EF4-FFF2-40B4-BE49-F238E27FC236}">
                <a16:creationId xmlns:a16="http://schemas.microsoft.com/office/drawing/2014/main" id="{8A0B352B-E617-4CAA-A64D-35059860D7B2}"/>
              </a:ext>
            </a:extLst>
          </p:cNvPr>
          <p:cNvGrpSpPr/>
          <p:nvPr/>
        </p:nvGrpSpPr>
        <p:grpSpPr>
          <a:xfrm>
            <a:off x="3468102" y="3414617"/>
            <a:ext cx="3844986" cy="918848"/>
            <a:chOff x="4601865" y="1984732"/>
            <a:chExt cx="2246195" cy="702903"/>
          </a:xfrm>
        </p:grpSpPr>
        <p:sp>
          <p:nvSpPr>
            <p:cNvPr id="245" name="Text Placeholder 12">
              <a:extLst>
                <a:ext uri="{FF2B5EF4-FFF2-40B4-BE49-F238E27FC236}">
                  <a16:creationId xmlns:a16="http://schemas.microsoft.com/office/drawing/2014/main" id="{B6841562-0205-4D61-B379-42EADBD810B6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Apply a second-order lowpass Butterworth filter with normalized cutoff frequency 0.1 (10-days).</a:t>
              </a:r>
            </a:p>
          </p:txBody>
        </p:sp>
        <p:sp>
          <p:nvSpPr>
            <p:cNvPr id="246" name="Text Placeholder 13">
              <a:extLst>
                <a:ext uri="{FF2B5EF4-FFF2-40B4-BE49-F238E27FC236}">
                  <a16:creationId xmlns:a16="http://schemas.microsoft.com/office/drawing/2014/main" id="{9054A436-50F5-4643-9659-8C448BA16A1F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Apply a 10-day lowpass filter</a:t>
              </a:r>
            </a:p>
          </p:txBody>
        </p:sp>
      </p:grpSp>
      <p:sp>
        <p:nvSpPr>
          <p:cNvPr id="247" name="Rectangle 807">
            <a:extLst>
              <a:ext uri="{FF2B5EF4-FFF2-40B4-BE49-F238E27FC236}">
                <a16:creationId xmlns:a16="http://schemas.microsoft.com/office/drawing/2014/main" id="{9A2EC2DA-22A9-4275-BA5C-4990BCAC8E1A}"/>
              </a:ext>
            </a:extLst>
          </p:cNvPr>
          <p:cNvSpPr/>
          <p:nvPr/>
        </p:nvSpPr>
        <p:spPr>
          <a:xfrm>
            <a:off x="1944049" y="1143698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8" name="Rounded Rectangle 18">
            <a:extLst>
              <a:ext uri="{FF2B5EF4-FFF2-40B4-BE49-F238E27FC236}">
                <a16:creationId xmlns:a16="http://schemas.microsoft.com/office/drawing/2014/main" id="{50E0909F-FC26-46BF-801B-A78650DF658E}"/>
              </a:ext>
            </a:extLst>
          </p:cNvPr>
          <p:cNvSpPr/>
          <p:nvPr/>
        </p:nvSpPr>
        <p:spPr>
          <a:xfrm rot="13500000">
            <a:off x="6887492" y="1230356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9" name="Rounded Rectangle 19">
            <a:extLst>
              <a:ext uri="{FF2B5EF4-FFF2-40B4-BE49-F238E27FC236}">
                <a16:creationId xmlns:a16="http://schemas.microsoft.com/office/drawing/2014/main" id="{21207768-BA23-492F-B6BD-18F7E265F6C8}"/>
              </a:ext>
            </a:extLst>
          </p:cNvPr>
          <p:cNvSpPr/>
          <p:nvPr/>
        </p:nvSpPr>
        <p:spPr>
          <a:xfrm rot="13500000">
            <a:off x="7117582" y="1230348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0" name="TextBox 810">
            <a:extLst>
              <a:ext uri="{FF2B5EF4-FFF2-40B4-BE49-F238E27FC236}">
                <a16:creationId xmlns:a16="http://schemas.microsoft.com/office/drawing/2014/main" id="{7D1BF2A1-6C3C-4273-9533-D63B8011B27D}"/>
              </a:ext>
            </a:extLst>
          </p:cNvPr>
          <p:cNvSpPr txBox="1"/>
          <p:nvPr/>
        </p:nvSpPr>
        <p:spPr>
          <a:xfrm>
            <a:off x="7247001" y="1396428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1" name="Group 811">
            <a:extLst>
              <a:ext uri="{FF2B5EF4-FFF2-40B4-BE49-F238E27FC236}">
                <a16:creationId xmlns:a16="http://schemas.microsoft.com/office/drawing/2014/main" id="{D4E5B0E3-C9AB-4FFB-B567-77871D48AF9A}"/>
              </a:ext>
            </a:extLst>
          </p:cNvPr>
          <p:cNvGrpSpPr/>
          <p:nvPr/>
        </p:nvGrpSpPr>
        <p:grpSpPr>
          <a:xfrm>
            <a:off x="2991012" y="1179659"/>
            <a:ext cx="3844986" cy="918848"/>
            <a:chOff x="4601865" y="1984732"/>
            <a:chExt cx="2246195" cy="702903"/>
          </a:xfrm>
        </p:grpSpPr>
        <p:sp>
          <p:nvSpPr>
            <p:cNvPr id="252" name="Text Placeholder 12">
              <a:extLst>
                <a:ext uri="{FF2B5EF4-FFF2-40B4-BE49-F238E27FC236}">
                  <a16:creationId xmlns:a16="http://schemas.microsoft.com/office/drawing/2014/main" id="{64606FA2-EF7C-40F8-B489-9E3815A976EC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Get the hourly geopotential height fields from the reanalysis dataset ERA5.</a:t>
              </a:r>
              <a:endParaRPr lang="en-US" sz="1438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3" name="Text Placeholder 13">
              <a:extLst>
                <a:ext uri="{FF2B5EF4-FFF2-40B4-BE49-F238E27FC236}">
                  <a16:creationId xmlns:a16="http://schemas.microsoft.com/office/drawing/2014/main" id="{6E9B7134-9E88-408E-A9A2-E1BBFB767059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ERA5</a:t>
              </a:r>
            </a:p>
          </p:txBody>
        </p:sp>
      </p:grpSp>
      <p:sp>
        <p:nvSpPr>
          <p:cNvPr id="254" name="Rectangle 821">
            <a:extLst>
              <a:ext uri="{FF2B5EF4-FFF2-40B4-BE49-F238E27FC236}">
                <a16:creationId xmlns:a16="http://schemas.microsoft.com/office/drawing/2014/main" id="{B4537FA6-1AB7-42FF-93D8-604133262CAA}"/>
              </a:ext>
            </a:extLst>
          </p:cNvPr>
          <p:cNvSpPr/>
          <p:nvPr/>
        </p:nvSpPr>
        <p:spPr>
          <a:xfrm>
            <a:off x="2168399" y="2259039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5" name="Rounded Rectangle 15">
            <a:extLst>
              <a:ext uri="{FF2B5EF4-FFF2-40B4-BE49-F238E27FC236}">
                <a16:creationId xmlns:a16="http://schemas.microsoft.com/office/drawing/2014/main" id="{0AAAAF64-B387-4258-BB16-0B3886F4AB1C}"/>
              </a:ext>
            </a:extLst>
          </p:cNvPr>
          <p:cNvSpPr/>
          <p:nvPr/>
        </p:nvSpPr>
        <p:spPr>
          <a:xfrm rot="13500000">
            <a:off x="7125032" y="2345691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6" name="Rounded Rectangle 16">
            <a:extLst>
              <a:ext uri="{FF2B5EF4-FFF2-40B4-BE49-F238E27FC236}">
                <a16:creationId xmlns:a16="http://schemas.microsoft.com/office/drawing/2014/main" id="{1F9A880F-AC40-440C-9747-9FCCC0C2A5EA}"/>
              </a:ext>
            </a:extLst>
          </p:cNvPr>
          <p:cNvSpPr/>
          <p:nvPr/>
        </p:nvSpPr>
        <p:spPr>
          <a:xfrm rot="13500000">
            <a:off x="7355125" y="2345686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7" name="TextBox 824">
            <a:extLst>
              <a:ext uri="{FF2B5EF4-FFF2-40B4-BE49-F238E27FC236}">
                <a16:creationId xmlns:a16="http://schemas.microsoft.com/office/drawing/2014/main" id="{27B64924-455C-42E6-AC1A-EBC91D72A25C}"/>
              </a:ext>
            </a:extLst>
          </p:cNvPr>
          <p:cNvSpPr txBox="1"/>
          <p:nvPr/>
        </p:nvSpPr>
        <p:spPr>
          <a:xfrm>
            <a:off x="7471243" y="2511770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8" name="Group 825">
            <a:extLst>
              <a:ext uri="{FF2B5EF4-FFF2-40B4-BE49-F238E27FC236}">
                <a16:creationId xmlns:a16="http://schemas.microsoft.com/office/drawing/2014/main" id="{E21BA1F2-0BC2-45BD-A10A-551576FEBBB0}"/>
              </a:ext>
            </a:extLst>
          </p:cNvPr>
          <p:cNvGrpSpPr/>
          <p:nvPr/>
        </p:nvGrpSpPr>
        <p:grpSpPr>
          <a:xfrm>
            <a:off x="3215366" y="2292507"/>
            <a:ext cx="3844986" cy="918848"/>
            <a:chOff x="4601865" y="1984732"/>
            <a:chExt cx="2246195" cy="702903"/>
          </a:xfrm>
        </p:grpSpPr>
        <p:sp>
          <p:nvSpPr>
            <p:cNvPr id="259" name="Text Placeholder 12">
              <a:extLst>
                <a:ext uri="{FF2B5EF4-FFF2-40B4-BE49-F238E27FC236}">
                  <a16:creationId xmlns:a16="http://schemas.microsoft.com/office/drawing/2014/main" id="{11FF1E25-9B0D-4E88-91CF-91488D068464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56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Resample the ERA5 dataset from hourly to daily means.</a:t>
              </a:r>
              <a:endParaRPr lang="en-US" sz="1569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0" name="Text Placeholder 13">
              <a:extLst>
                <a:ext uri="{FF2B5EF4-FFF2-40B4-BE49-F238E27FC236}">
                  <a16:creationId xmlns:a16="http://schemas.microsoft.com/office/drawing/2014/main" id="{0C01906C-15B3-4E9A-B3B3-EE8E89E16171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Daily means</a:t>
              </a:r>
            </a:p>
          </p:txBody>
        </p:sp>
      </p:grpSp>
      <p:sp>
        <p:nvSpPr>
          <p:cNvPr id="261" name="Rounded Rectangle 32">
            <a:extLst>
              <a:ext uri="{FF2B5EF4-FFF2-40B4-BE49-F238E27FC236}">
                <a16:creationId xmlns:a16="http://schemas.microsoft.com/office/drawing/2014/main" id="{ABB10A31-9175-4BF3-91FC-D55650340B5C}"/>
              </a:ext>
            </a:extLst>
          </p:cNvPr>
          <p:cNvSpPr/>
          <p:nvPr/>
        </p:nvSpPr>
        <p:spPr>
          <a:xfrm>
            <a:off x="2481008" y="2542287"/>
            <a:ext cx="421756" cy="42175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19532" tIns="59767" rIns="119532" bIns="59767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354" dirty="0"/>
          </a:p>
        </p:txBody>
      </p:sp>
      <p:sp>
        <p:nvSpPr>
          <p:cNvPr id="262" name="Flussdiagramm: Magnetplattenspeicher 261">
            <a:extLst>
              <a:ext uri="{FF2B5EF4-FFF2-40B4-BE49-F238E27FC236}">
                <a16:creationId xmlns:a16="http://schemas.microsoft.com/office/drawing/2014/main" id="{A81CB90F-C38A-47FB-BB6C-560FADE3AB36}"/>
              </a:ext>
            </a:extLst>
          </p:cNvPr>
          <p:cNvSpPr/>
          <p:nvPr/>
        </p:nvSpPr>
        <p:spPr bwMode="blackGray">
          <a:xfrm>
            <a:off x="2312851" y="1341349"/>
            <a:ext cx="434436" cy="474868"/>
          </a:xfrm>
          <a:prstGeom prst="flowChartMagneticDisk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38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3" name="Rectangle 800">
            <a:extLst>
              <a:ext uri="{FF2B5EF4-FFF2-40B4-BE49-F238E27FC236}">
                <a16:creationId xmlns:a16="http://schemas.microsoft.com/office/drawing/2014/main" id="{04F5E6E9-A0DD-4B4D-9E5B-13705A4085CA}"/>
              </a:ext>
            </a:extLst>
          </p:cNvPr>
          <p:cNvSpPr/>
          <p:nvPr/>
        </p:nvSpPr>
        <p:spPr>
          <a:xfrm>
            <a:off x="2686390" y="4502812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4" name="Rounded Rectangle 9">
            <a:extLst>
              <a:ext uri="{FF2B5EF4-FFF2-40B4-BE49-F238E27FC236}">
                <a16:creationId xmlns:a16="http://schemas.microsoft.com/office/drawing/2014/main" id="{99269AED-6755-4D38-9728-BE2BB503CE51}"/>
              </a:ext>
            </a:extLst>
          </p:cNvPr>
          <p:cNvSpPr/>
          <p:nvPr/>
        </p:nvSpPr>
        <p:spPr>
          <a:xfrm rot="13500000">
            <a:off x="7636431" y="4589470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5" name="Rounded Rectangle 10">
            <a:extLst>
              <a:ext uri="{FF2B5EF4-FFF2-40B4-BE49-F238E27FC236}">
                <a16:creationId xmlns:a16="http://schemas.microsoft.com/office/drawing/2014/main" id="{AB9CDF8B-AD51-4618-8AB4-2679F20359E1}"/>
              </a:ext>
            </a:extLst>
          </p:cNvPr>
          <p:cNvSpPr/>
          <p:nvPr/>
        </p:nvSpPr>
        <p:spPr>
          <a:xfrm rot="13500000">
            <a:off x="7866521" y="4589458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6" name="TextBox 803">
            <a:extLst>
              <a:ext uri="{FF2B5EF4-FFF2-40B4-BE49-F238E27FC236}">
                <a16:creationId xmlns:a16="http://schemas.microsoft.com/office/drawing/2014/main" id="{0F98F55D-28EB-466D-987E-1AB8E218F62D}"/>
              </a:ext>
            </a:extLst>
          </p:cNvPr>
          <p:cNvSpPr txBox="1"/>
          <p:nvPr/>
        </p:nvSpPr>
        <p:spPr>
          <a:xfrm>
            <a:off x="7989286" y="4755545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7" name="Group 804">
            <a:extLst>
              <a:ext uri="{FF2B5EF4-FFF2-40B4-BE49-F238E27FC236}">
                <a16:creationId xmlns:a16="http://schemas.microsoft.com/office/drawing/2014/main" id="{654A854E-24E6-4933-ABC5-D0632EFDE4BB}"/>
              </a:ext>
            </a:extLst>
          </p:cNvPr>
          <p:cNvGrpSpPr/>
          <p:nvPr/>
        </p:nvGrpSpPr>
        <p:grpSpPr>
          <a:xfrm>
            <a:off x="3730057" y="4540023"/>
            <a:ext cx="3844986" cy="918848"/>
            <a:chOff x="4601865" y="1984732"/>
            <a:chExt cx="2246195" cy="702903"/>
          </a:xfrm>
        </p:grpSpPr>
        <p:sp>
          <p:nvSpPr>
            <p:cNvPr id="268" name="Text Placeholder 12">
              <a:extLst>
                <a:ext uri="{FF2B5EF4-FFF2-40B4-BE49-F238E27FC236}">
                  <a16:creationId xmlns:a16="http://schemas.microsoft.com/office/drawing/2014/main" id="{063D05E7-6953-4EAD-956F-B5A360D6037A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Calculate anomalies and divide it by standard deviations (with 30-day running windows) </a:t>
              </a:r>
            </a:p>
          </p:txBody>
        </p:sp>
        <p:sp>
          <p:nvSpPr>
            <p:cNvPr id="269" name="Text Placeholder 13">
              <a:extLst>
                <a:ext uri="{FF2B5EF4-FFF2-40B4-BE49-F238E27FC236}">
                  <a16:creationId xmlns:a16="http://schemas.microsoft.com/office/drawing/2014/main" id="{F885BC46-C7FE-48C2-AEC7-1BF76D40C174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Normalization</a:t>
              </a:r>
            </a:p>
          </p:txBody>
        </p:sp>
      </p:grpSp>
      <p:sp>
        <p:nvSpPr>
          <p:cNvPr id="270" name="Rectangle 800">
            <a:extLst>
              <a:ext uri="{FF2B5EF4-FFF2-40B4-BE49-F238E27FC236}">
                <a16:creationId xmlns:a16="http://schemas.microsoft.com/office/drawing/2014/main" id="{C69811B8-032F-42F0-9C08-87EACE3A87DF}"/>
              </a:ext>
            </a:extLst>
          </p:cNvPr>
          <p:cNvSpPr/>
          <p:nvPr/>
        </p:nvSpPr>
        <p:spPr>
          <a:xfrm>
            <a:off x="2919679" y="5627755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1" name="Rounded Rectangle 9">
            <a:extLst>
              <a:ext uri="{FF2B5EF4-FFF2-40B4-BE49-F238E27FC236}">
                <a16:creationId xmlns:a16="http://schemas.microsoft.com/office/drawing/2014/main" id="{C053BD4D-68D9-4026-A04B-252D8B51C92C}"/>
              </a:ext>
            </a:extLst>
          </p:cNvPr>
          <p:cNvSpPr/>
          <p:nvPr/>
        </p:nvSpPr>
        <p:spPr>
          <a:xfrm rot="13500000">
            <a:off x="7869718" y="5714413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2" name="Rounded Rectangle 10">
            <a:extLst>
              <a:ext uri="{FF2B5EF4-FFF2-40B4-BE49-F238E27FC236}">
                <a16:creationId xmlns:a16="http://schemas.microsoft.com/office/drawing/2014/main" id="{58DF48EE-9798-4175-8515-997AE98FB2DD}"/>
              </a:ext>
            </a:extLst>
          </p:cNvPr>
          <p:cNvSpPr/>
          <p:nvPr/>
        </p:nvSpPr>
        <p:spPr>
          <a:xfrm rot="13500000">
            <a:off x="8099810" y="5714401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3" name="TextBox 803">
            <a:extLst>
              <a:ext uri="{FF2B5EF4-FFF2-40B4-BE49-F238E27FC236}">
                <a16:creationId xmlns:a16="http://schemas.microsoft.com/office/drawing/2014/main" id="{09BB875D-926C-48B4-93DE-B69D684B83B6}"/>
              </a:ext>
            </a:extLst>
          </p:cNvPr>
          <p:cNvSpPr txBox="1"/>
          <p:nvPr/>
        </p:nvSpPr>
        <p:spPr>
          <a:xfrm>
            <a:off x="8222575" y="5850269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4" name="Group 804">
            <a:extLst>
              <a:ext uri="{FF2B5EF4-FFF2-40B4-BE49-F238E27FC236}">
                <a16:creationId xmlns:a16="http://schemas.microsoft.com/office/drawing/2014/main" id="{116548D8-2A7F-48FD-9AAD-5ADE2EAF47EF}"/>
              </a:ext>
            </a:extLst>
          </p:cNvPr>
          <p:cNvGrpSpPr/>
          <p:nvPr/>
        </p:nvGrpSpPr>
        <p:grpSpPr>
          <a:xfrm>
            <a:off x="3963346" y="5664965"/>
            <a:ext cx="3844986" cy="918848"/>
            <a:chOff x="4601865" y="1984732"/>
            <a:chExt cx="2246195" cy="702903"/>
          </a:xfrm>
        </p:grpSpPr>
        <p:sp>
          <p:nvSpPr>
            <p:cNvPr id="275" name="Text Placeholder 12">
              <a:extLst>
                <a:ext uri="{FF2B5EF4-FFF2-40B4-BE49-F238E27FC236}">
                  <a16:creationId xmlns:a16="http://schemas.microsoft.com/office/drawing/2014/main" id="{AC4D40D3-724C-4EDB-AA08-EFF3DA758125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Perform an empirical orthogonal function analysis with the normalized dataset</a:t>
              </a:r>
            </a:p>
          </p:txBody>
        </p:sp>
        <p:sp>
          <p:nvSpPr>
            <p:cNvPr id="276" name="Text Placeholder 13">
              <a:extLst>
                <a:ext uri="{FF2B5EF4-FFF2-40B4-BE49-F238E27FC236}">
                  <a16:creationId xmlns:a16="http://schemas.microsoft.com/office/drawing/2014/main" id="{0EF84721-CCB7-40C1-9834-C46B7AE7A7F3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Perform EOF analyses</a:t>
              </a:r>
            </a:p>
          </p:txBody>
        </p:sp>
      </p:grpSp>
      <p:pic>
        <p:nvPicPr>
          <p:cNvPr id="277" name="Grafik 276" descr="Filter mit einfarbiger Füllung">
            <a:extLst>
              <a:ext uri="{FF2B5EF4-FFF2-40B4-BE49-F238E27FC236}">
                <a16:creationId xmlns:a16="http://schemas.microsoft.com/office/drawing/2014/main" id="{C168E9A5-085A-451D-8061-A9CD97554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0655" y="3583983"/>
            <a:ext cx="575107" cy="575107"/>
          </a:xfrm>
          <a:prstGeom prst="rect">
            <a:avLst/>
          </a:prstGeom>
        </p:spPr>
      </p:pic>
      <p:pic>
        <p:nvPicPr>
          <p:cNvPr id="278" name="Grafik 277" descr="Normalverteilung mit einfarbiger Füllung">
            <a:extLst>
              <a:ext uri="{FF2B5EF4-FFF2-40B4-BE49-F238E27FC236}">
                <a16:creationId xmlns:a16="http://schemas.microsoft.com/office/drawing/2014/main" id="{D21A5CF8-4EC7-4B90-89BE-85E16D07E9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77511" y="4674120"/>
            <a:ext cx="654148" cy="654148"/>
          </a:xfrm>
          <a:prstGeom prst="rect">
            <a:avLst/>
          </a:prstGeom>
        </p:spPr>
      </p:pic>
      <p:pic>
        <p:nvPicPr>
          <p:cNvPr id="279" name="Grafik 278" descr="Liniendiagramm mit einfarbiger Füllung">
            <a:extLst>
              <a:ext uri="{FF2B5EF4-FFF2-40B4-BE49-F238E27FC236}">
                <a16:creationId xmlns:a16="http://schemas.microsoft.com/office/drawing/2014/main" id="{A47B2E9D-6B92-44F3-BB5F-428E5C8561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05876" y="5831225"/>
            <a:ext cx="574131" cy="574131"/>
          </a:xfrm>
          <a:prstGeom prst="rect">
            <a:avLst/>
          </a:prstGeom>
        </p:spPr>
      </p:pic>
      <p:sp>
        <p:nvSpPr>
          <p:cNvPr id="280" name="Rectangle 800">
            <a:extLst>
              <a:ext uri="{FF2B5EF4-FFF2-40B4-BE49-F238E27FC236}">
                <a16:creationId xmlns:a16="http://schemas.microsoft.com/office/drawing/2014/main" id="{308C15FB-EF0A-4538-A124-D839C46A48B4}"/>
              </a:ext>
            </a:extLst>
          </p:cNvPr>
          <p:cNvSpPr/>
          <p:nvPr/>
        </p:nvSpPr>
        <p:spPr>
          <a:xfrm>
            <a:off x="3193933" y="6744458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1" name="Rounded Rectangle 9">
            <a:extLst>
              <a:ext uri="{FF2B5EF4-FFF2-40B4-BE49-F238E27FC236}">
                <a16:creationId xmlns:a16="http://schemas.microsoft.com/office/drawing/2014/main" id="{BF720874-7849-44F3-99AF-4E0DA750318F}"/>
              </a:ext>
            </a:extLst>
          </p:cNvPr>
          <p:cNvSpPr/>
          <p:nvPr/>
        </p:nvSpPr>
        <p:spPr>
          <a:xfrm rot="13500000">
            <a:off x="8143977" y="6831114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2" name="Rounded Rectangle 10">
            <a:extLst>
              <a:ext uri="{FF2B5EF4-FFF2-40B4-BE49-F238E27FC236}">
                <a16:creationId xmlns:a16="http://schemas.microsoft.com/office/drawing/2014/main" id="{4A806106-D0AC-48E2-BBAF-FCAD9AE4603F}"/>
              </a:ext>
            </a:extLst>
          </p:cNvPr>
          <p:cNvSpPr/>
          <p:nvPr/>
        </p:nvSpPr>
        <p:spPr>
          <a:xfrm rot="13500000">
            <a:off x="8374066" y="6831105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3" name="TextBox 803">
            <a:extLst>
              <a:ext uri="{FF2B5EF4-FFF2-40B4-BE49-F238E27FC236}">
                <a16:creationId xmlns:a16="http://schemas.microsoft.com/office/drawing/2014/main" id="{2B488287-5CA2-454C-9017-47E2EAFE157C}"/>
              </a:ext>
            </a:extLst>
          </p:cNvPr>
          <p:cNvSpPr txBox="1"/>
          <p:nvPr/>
        </p:nvSpPr>
        <p:spPr>
          <a:xfrm>
            <a:off x="8496832" y="6997192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06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4" name="Group 804">
            <a:extLst>
              <a:ext uri="{FF2B5EF4-FFF2-40B4-BE49-F238E27FC236}">
                <a16:creationId xmlns:a16="http://schemas.microsoft.com/office/drawing/2014/main" id="{55E692C6-1265-400F-AF77-35D6A1BBAC15}"/>
              </a:ext>
            </a:extLst>
          </p:cNvPr>
          <p:cNvGrpSpPr/>
          <p:nvPr/>
        </p:nvGrpSpPr>
        <p:grpSpPr>
          <a:xfrm>
            <a:off x="4237603" y="6781666"/>
            <a:ext cx="3844986" cy="918848"/>
            <a:chOff x="4601865" y="1984732"/>
            <a:chExt cx="2246195" cy="702903"/>
          </a:xfrm>
        </p:grpSpPr>
        <p:sp>
          <p:nvSpPr>
            <p:cNvPr id="285" name="Text Placeholder 12">
              <a:extLst>
                <a:ext uri="{FF2B5EF4-FFF2-40B4-BE49-F238E27FC236}">
                  <a16:creationId xmlns:a16="http://schemas.microsoft.com/office/drawing/2014/main" id="{973273E8-2FDF-4D6F-9670-A9EF32BB7FBA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Perform a k-means clustering with the first 15 principal components from the EOF analysis.</a:t>
              </a:r>
            </a:p>
          </p:txBody>
        </p:sp>
        <p:sp>
          <p:nvSpPr>
            <p:cNvPr id="286" name="Text Placeholder 13">
              <a:extLst>
                <a:ext uri="{FF2B5EF4-FFF2-40B4-BE49-F238E27FC236}">
                  <a16:creationId xmlns:a16="http://schemas.microsoft.com/office/drawing/2014/main" id="{759AF8D0-09D8-4C06-B66C-B6BC6DE08EED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Cluster EOF results in 7 weather regimes</a:t>
              </a:r>
            </a:p>
          </p:txBody>
        </p:sp>
      </p:grpSp>
      <p:pic>
        <p:nvPicPr>
          <p:cNvPr id="287" name="Grafik 286" descr="Venn-Diagramm Silhouette">
            <a:extLst>
              <a:ext uri="{FF2B5EF4-FFF2-40B4-BE49-F238E27FC236}">
                <a16:creationId xmlns:a16="http://schemas.microsoft.com/office/drawing/2014/main" id="{FF511B8B-8090-47B6-B5BD-DABBC676AC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16937" y="6915867"/>
            <a:ext cx="597661" cy="597661"/>
          </a:xfrm>
          <a:prstGeom prst="rect">
            <a:avLst/>
          </a:prstGeom>
        </p:spPr>
      </p:pic>
      <p:sp>
        <p:nvSpPr>
          <p:cNvPr id="288" name="Rectangle 800">
            <a:extLst>
              <a:ext uri="{FF2B5EF4-FFF2-40B4-BE49-F238E27FC236}">
                <a16:creationId xmlns:a16="http://schemas.microsoft.com/office/drawing/2014/main" id="{3B664CDB-10FE-4352-BB9E-F645808E0974}"/>
              </a:ext>
            </a:extLst>
          </p:cNvPr>
          <p:cNvSpPr/>
          <p:nvPr/>
        </p:nvSpPr>
        <p:spPr>
          <a:xfrm>
            <a:off x="9086752" y="1160985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9" name="Rounded Rectangle 9">
            <a:extLst>
              <a:ext uri="{FF2B5EF4-FFF2-40B4-BE49-F238E27FC236}">
                <a16:creationId xmlns:a16="http://schemas.microsoft.com/office/drawing/2014/main" id="{ECD202D5-647B-4152-98F0-084CD67F718E}"/>
              </a:ext>
            </a:extLst>
          </p:cNvPr>
          <p:cNvSpPr/>
          <p:nvPr/>
        </p:nvSpPr>
        <p:spPr>
          <a:xfrm rot="13500000">
            <a:off x="14036794" y="1247644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0" name="Rounded Rectangle 10">
            <a:extLst>
              <a:ext uri="{FF2B5EF4-FFF2-40B4-BE49-F238E27FC236}">
                <a16:creationId xmlns:a16="http://schemas.microsoft.com/office/drawing/2014/main" id="{ED711CDD-8D3C-4471-BD5F-30A133FCBD50}"/>
              </a:ext>
            </a:extLst>
          </p:cNvPr>
          <p:cNvSpPr/>
          <p:nvPr/>
        </p:nvSpPr>
        <p:spPr>
          <a:xfrm rot="13500000">
            <a:off x="14266884" y="1247632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1" name="TextBox 803">
            <a:extLst>
              <a:ext uri="{FF2B5EF4-FFF2-40B4-BE49-F238E27FC236}">
                <a16:creationId xmlns:a16="http://schemas.microsoft.com/office/drawing/2014/main" id="{EBC18E3D-69D9-4E45-B0B4-38DB1257A850}"/>
              </a:ext>
            </a:extLst>
          </p:cNvPr>
          <p:cNvSpPr txBox="1"/>
          <p:nvPr/>
        </p:nvSpPr>
        <p:spPr>
          <a:xfrm>
            <a:off x="14389649" y="1413719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07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2" name="Group 804">
            <a:extLst>
              <a:ext uri="{FF2B5EF4-FFF2-40B4-BE49-F238E27FC236}">
                <a16:creationId xmlns:a16="http://schemas.microsoft.com/office/drawing/2014/main" id="{0086F516-FC66-4F73-8F46-9AD5C38E29E1}"/>
              </a:ext>
            </a:extLst>
          </p:cNvPr>
          <p:cNvGrpSpPr/>
          <p:nvPr/>
        </p:nvGrpSpPr>
        <p:grpSpPr>
          <a:xfrm>
            <a:off x="10130420" y="1198193"/>
            <a:ext cx="3844986" cy="918848"/>
            <a:chOff x="4601865" y="1984732"/>
            <a:chExt cx="2246195" cy="702903"/>
          </a:xfrm>
        </p:grpSpPr>
        <p:sp>
          <p:nvSpPr>
            <p:cNvPr id="293" name="Text Placeholder 12">
              <a:extLst>
                <a:ext uri="{FF2B5EF4-FFF2-40B4-BE49-F238E27FC236}">
                  <a16:creationId xmlns:a16="http://schemas.microsoft.com/office/drawing/2014/main" id="{C5B501A8-932D-4C8F-B734-705828EBA37D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Filter all weather regimes out that do not a last a least 3 days.</a:t>
              </a:r>
            </a:p>
          </p:txBody>
        </p:sp>
        <p:sp>
          <p:nvSpPr>
            <p:cNvPr id="294" name="Text Placeholder 13">
              <a:extLst>
                <a:ext uri="{FF2B5EF4-FFF2-40B4-BE49-F238E27FC236}">
                  <a16:creationId xmlns:a16="http://schemas.microsoft.com/office/drawing/2014/main" id="{12BCB2E3-5994-4A51-816E-48012CEFED2B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Filter weather regimes &lt;  3days </a:t>
              </a:r>
            </a:p>
          </p:txBody>
        </p:sp>
      </p:grpSp>
      <p:pic>
        <p:nvPicPr>
          <p:cNvPr id="295" name="Grafik 294" descr="Filter mit einfarbiger Füllung">
            <a:extLst>
              <a:ext uri="{FF2B5EF4-FFF2-40B4-BE49-F238E27FC236}">
                <a16:creationId xmlns:a16="http://schemas.microsoft.com/office/drawing/2014/main" id="{1396CB51-121D-4973-BACB-ADEBC4966D9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332973" y="1367562"/>
            <a:ext cx="575107" cy="575107"/>
          </a:xfrm>
          <a:prstGeom prst="rect">
            <a:avLst/>
          </a:prstGeom>
        </p:spPr>
      </p:pic>
      <p:sp>
        <p:nvSpPr>
          <p:cNvPr id="296" name="TextBox 824">
            <a:extLst>
              <a:ext uri="{FF2B5EF4-FFF2-40B4-BE49-F238E27FC236}">
                <a16:creationId xmlns:a16="http://schemas.microsoft.com/office/drawing/2014/main" id="{0759C9CD-B1A9-4AF1-8B18-4E81C97FCBC1}"/>
              </a:ext>
            </a:extLst>
          </p:cNvPr>
          <p:cNvSpPr txBox="1"/>
          <p:nvPr/>
        </p:nvSpPr>
        <p:spPr>
          <a:xfrm>
            <a:off x="11489871" y="2925897"/>
            <a:ext cx="590250" cy="4546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02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7" name="Rectangle 800">
            <a:extLst>
              <a:ext uri="{FF2B5EF4-FFF2-40B4-BE49-F238E27FC236}">
                <a16:creationId xmlns:a16="http://schemas.microsoft.com/office/drawing/2014/main" id="{0336AFBB-A9E5-47B1-9AF2-9F34560BCBCB}"/>
              </a:ext>
            </a:extLst>
          </p:cNvPr>
          <p:cNvSpPr/>
          <p:nvPr/>
        </p:nvSpPr>
        <p:spPr>
          <a:xfrm>
            <a:off x="9754673" y="4540719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8" name="Rounded Rectangle 9">
            <a:extLst>
              <a:ext uri="{FF2B5EF4-FFF2-40B4-BE49-F238E27FC236}">
                <a16:creationId xmlns:a16="http://schemas.microsoft.com/office/drawing/2014/main" id="{B00EF324-4F8F-4791-BA76-7CA1C3750C5A}"/>
              </a:ext>
            </a:extLst>
          </p:cNvPr>
          <p:cNvSpPr/>
          <p:nvPr/>
        </p:nvSpPr>
        <p:spPr>
          <a:xfrm rot="13500000">
            <a:off x="14704714" y="4627378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9" name="Rounded Rectangle 10">
            <a:extLst>
              <a:ext uri="{FF2B5EF4-FFF2-40B4-BE49-F238E27FC236}">
                <a16:creationId xmlns:a16="http://schemas.microsoft.com/office/drawing/2014/main" id="{86AE6142-AAC8-420E-AAEB-E3AE1E1CD16A}"/>
              </a:ext>
            </a:extLst>
          </p:cNvPr>
          <p:cNvSpPr/>
          <p:nvPr/>
        </p:nvSpPr>
        <p:spPr>
          <a:xfrm rot="13500000">
            <a:off x="14934805" y="4627365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0" name="TextBox 803">
            <a:extLst>
              <a:ext uri="{FF2B5EF4-FFF2-40B4-BE49-F238E27FC236}">
                <a16:creationId xmlns:a16="http://schemas.microsoft.com/office/drawing/2014/main" id="{99E0E6C0-EFAE-4A5A-8F9F-019141A39E35}"/>
              </a:ext>
            </a:extLst>
          </p:cNvPr>
          <p:cNvSpPr txBox="1"/>
          <p:nvPr/>
        </p:nvSpPr>
        <p:spPr>
          <a:xfrm>
            <a:off x="15057573" y="4793453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1" name="Group 804">
            <a:extLst>
              <a:ext uri="{FF2B5EF4-FFF2-40B4-BE49-F238E27FC236}">
                <a16:creationId xmlns:a16="http://schemas.microsoft.com/office/drawing/2014/main" id="{61D042D3-49D0-41CE-A31D-BFF9835089E5}"/>
              </a:ext>
            </a:extLst>
          </p:cNvPr>
          <p:cNvGrpSpPr/>
          <p:nvPr/>
        </p:nvGrpSpPr>
        <p:grpSpPr>
          <a:xfrm>
            <a:off x="10798341" y="4577927"/>
            <a:ext cx="3844986" cy="918848"/>
            <a:chOff x="4601865" y="1984732"/>
            <a:chExt cx="2246195" cy="702903"/>
          </a:xfrm>
        </p:grpSpPr>
        <p:sp>
          <p:nvSpPr>
            <p:cNvPr id="302" name="Text Placeholder 12">
              <a:extLst>
                <a:ext uri="{FF2B5EF4-FFF2-40B4-BE49-F238E27FC236}">
                  <a16:creationId xmlns:a16="http://schemas.microsoft.com/office/drawing/2014/main" id="{11991EC9-E583-4E81-BD24-A3BF96BD3A3E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Link all daily capacity factors to one of the seven weather regime from step 6.</a:t>
              </a:r>
            </a:p>
          </p:txBody>
        </p:sp>
        <p:sp>
          <p:nvSpPr>
            <p:cNvPr id="303" name="Text Placeholder 13">
              <a:extLst>
                <a:ext uri="{FF2B5EF4-FFF2-40B4-BE49-F238E27FC236}">
                  <a16:creationId xmlns:a16="http://schemas.microsoft.com/office/drawing/2014/main" id="{B431CA0D-A5EE-4892-AAE9-82B6240F780C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Link capacity factors to weather regime </a:t>
              </a:r>
            </a:p>
          </p:txBody>
        </p:sp>
      </p:grpSp>
      <p:sp>
        <p:nvSpPr>
          <p:cNvPr id="304" name="Rectangle 807">
            <a:extLst>
              <a:ext uri="{FF2B5EF4-FFF2-40B4-BE49-F238E27FC236}">
                <a16:creationId xmlns:a16="http://schemas.microsoft.com/office/drawing/2014/main" id="{B8FBCB71-5C1A-43A0-80A2-EC558E149EBA}"/>
              </a:ext>
            </a:extLst>
          </p:cNvPr>
          <p:cNvSpPr/>
          <p:nvPr/>
        </p:nvSpPr>
        <p:spPr>
          <a:xfrm>
            <a:off x="9274287" y="2307010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5" name="Rounded Rectangle 18">
            <a:extLst>
              <a:ext uri="{FF2B5EF4-FFF2-40B4-BE49-F238E27FC236}">
                <a16:creationId xmlns:a16="http://schemas.microsoft.com/office/drawing/2014/main" id="{E22FB78D-A6EC-425D-A355-45276AC48AF9}"/>
              </a:ext>
            </a:extLst>
          </p:cNvPr>
          <p:cNvSpPr/>
          <p:nvPr/>
        </p:nvSpPr>
        <p:spPr>
          <a:xfrm rot="13500000">
            <a:off x="14217730" y="2393667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6" name="Rounded Rectangle 19">
            <a:extLst>
              <a:ext uri="{FF2B5EF4-FFF2-40B4-BE49-F238E27FC236}">
                <a16:creationId xmlns:a16="http://schemas.microsoft.com/office/drawing/2014/main" id="{649E7384-5708-4708-A231-046A847AE451}"/>
              </a:ext>
            </a:extLst>
          </p:cNvPr>
          <p:cNvSpPr/>
          <p:nvPr/>
        </p:nvSpPr>
        <p:spPr>
          <a:xfrm rot="13500000">
            <a:off x="14447823" y="2393659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7" name="TextBox 810">
            <a:extLst>
              <a:ext uri="{FF2B5EF4-FFF2-40B4-BE49-F238E27FC236}">
                <a16:creationId xmlns:a16="http://schemas.microsoft.com/office/drawing/2014/main" id="{A7053B34-C9DF-41F1-9464-A0960666AC5D}"/>
              </a:ext>
            </a:extLst>
          </p:cNvPr>
          <p:cNvSpPr txBox="1"/>
          <p:nvPr/>
        </p:nvSpPr>
        <p:spPr>
          <a:xfrm>
            <a:off x="14577239" y="2559741"/>
            <a:ext cx="590250" cy="45461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08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8" name="Group 811">
            <a:extLst>
              <a:ext uri="{FF2B5EF4-FFF2-40B4-BE49-F238E27FC236}">
                <a16:creationId xmlns:a16="http://schemas.microsoft.com/office/drawing/2014/main" id="{CEE7DC8A-3315-4ABD-BB6A-F2F5522A1CE3}"/>
              </a:ext>
            </a:extLst>
          </p:cNvPr>
          <p:cNvGrpSpPr/>
          <p:nvPr/>
        </p:nvGrpSpPr>
        <p:grpSpPr>
          <a:xfrm>
            <a:off x="10321251" y="2342972"/>
            <a:ext cx="3844986" cy="918848"/>
            <a:chOff x="4601865" y="1984732"/>
            <a:chExt cx="2246195" cy="702903"/>
          </a:xfrm>
        </p:grpSpPr>
        <p:sp>
          <p:nvSpPr>
            <p:cNvPr id="309" name="Text Placeholder 12">
              <a:extLst>
                <a:ext uri="{FF2B5EF4-FFF2-40B4-BE49-F238E27FC236}">
                  <a16:creationId xmlns:a16="http://schemas.microsoft.com/office/drawing/2014/main" id="{AD4EDD54-2BA9-45EB-A9E9-CA1E5BC03471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Get the hourly capacity factors per country from </a:t>
              </a:r>
              <a:r>
                <a:rPr lang="en-US" altLang="ko-KR" sz="1438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renewables.ninja</a:t>
              </a:r>
              <a:r>
                <a:rPr lang="en-US" altLang="ko-KR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lang="en-US" sz="1438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0" name="Text Placeholder 13">
              <a:extLst>
                <a:ext uri="{FF2B5EF4-FFF2-40B4-BE49-F238E27FC236}">
                  <a16:creationId xmlns:a16="http://schemas.microsoft.com/office/drawing/2014/main" id="{C2DEE3B2-E71B-4AD6-AB6F-111359A6C95B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Renewables.ninja</a:t>
              </a:r>
              <a:endParaRPr lang="en-US" sz="1438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11" name="Rectangle 821">
            <a:extLst>
              <a:ext uri="{FF2B5EF4-FFF2-40B4-BE49-F238E27FC236}">
                <a16:creationId xmlns:a16="http://schemas.microsoft.com/office/drawing/2014/main" id="{6D12F9AD-6057-4C85-B745-F76657962735}"/>
              </a:ext>
            </a:extLst>
          </p:cNvPr>
          <p:cNvSpPr/>
          <p:nvPr/>
        </p:nvSpPr>
        <p:spPr>
          <a:xfrm>
            <a:off x="9498638" y="3422350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2" name="Rounded Rectangle 15">
            <a:extLst>
              <a:ext uri="{FF2B5EF4-FFF2-40B4-BE49-F238E27FC236}">
                <a16:creationId xmlns:a16="http://schemas.microsoft.com/office/drawing/2014/main" id="{A56BF2D0-689C-4ACE-8EDA-FA9705411483}"/>
              </a:ext>
            </a:extLst>
          </p:cNvPr>
          <p:cNvSpPr/>
          <p:nvPr/>
        </p:nvSpPr>
        <p:spPr>
          <a:xfrm rot="13500000">
            <a:off x="14455273" y="3509002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3" name="Rounded Rectangle 16">
            <a:extLst>
              <a:ext uri="{FF2B5EF4-FFF2-40B4-BE49-F238E27FC236}">
                <a16:creationId xmlns:a16="http://schemas.microsoft.com/office/drawing/2014/main" id="{881D3627-275A-4C2F-A123-5BED45DD1A5D}"/>
              </a:ext>
            </a:extLst>
          </p:cNvPr>
          <p:cNvSpPr/>
          <p:nvPr/>
        </p:nvSpPr>
        <p:spPr>
          <a:xfrm rot="13500000">
            <a:off x="14685363" y="3508997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4" name="TextBox 824">
            <a:extLst>
              <a:ext uri="{FF2B5EF4-FFF2-40B4-BE49-F238E27FC236}">
                <a16:creationId xmlns:a16="http://schemas.microsoft.com/office/drawing/2014/main" id="{D7B4FB3E-3914-41AF-9ADD-B9152AECABCA}"/>
              </a:ext>
            </a:extLst>
          </p:cNvPr>
          <p:cNvSpPr txBox="1"/>
          <p:nvPr/>
        </p:nvSpPr>
        <p:spPr>
          <a:xfrm>
            <a:off x="14801482" y="3675080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09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5" name="Group 825">
            <a:extLst>
              <a:ext uri="{FF2B5EF4-FFF2-40B4-BE49-F238E27FC236}">
                <a16:creationId xmlns:a16="http://schemas.microsoft.com/office/drawing/2014/main" id="{ACA5E333-5027-4DA3-8765-1A6346E8E09F}"/>
              </a:ext>
            </a:extLst>
          </p:cNvPr>
          <p:cNvGrpSpPr/>
          <p:nvPr/>
        </p:nvGrpSpPr>
        <p:grpSpPr>
          <a:xfrm>
            <a:off x="10545605" y="3455818"/>
            <a:ext cx="3844986" cy="918848"/>
            <a:chOff x="4601865" y="1984732"/>
            <a:chExt cx="2246195" cy="702903"/>
          </a:xfrm>
        </p:grpSpPr>
        <p:sp>
          <p:nvSpPr>
            <p:cNvPr id="316" name="Text Placeholder 12">
              <a:extLst>
                <a:ext uri="{FF2B5EF4-FFF2-40B4-BE49-F238E27FC236}">
                  <a16:creationId xmlns:a16="http://schemas.microsoft.com/office/drawing/2014/main" id="{B7DFCD31-21B7-4BAF-B644-E18D11A3E145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56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Resample the capacity factors per country from hourly to daily means.</a:t>
              </a:r>
              <a:endParaRPr lang="en-US" sz="1569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7" name="Text Placeholder 13">
              <a:extLst>
                <a:ext uri="{FF2B5EF4-FFF2-40B4-BE49-F238E27FC236}">
                  <a16:creationId xmlns:a16="http://schemas.microsoft.com/office/drawing/2014/main" id="{B599E35F-020A-4FD0-8825-D8A922C9069F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Daily means</a:t>
              </a:r>
            </a:p>
          </p:txBody>
        </p:sp>
      </p:grpSp>
      <p:sp>
        <p:nvSpPr>
          <p:cNvPr id="318" name="Rounded Rectangle 32">
            <a:extLst>
              <a:ext uri="{FF2B5EF4-FFF2-40B4-BE49-F238E27FC236}">
                <a16:creationId xmlns:a16="http://schemas.microsoft.com/office/drawing/2014/main" id="{C5F17720-91A9-4C78-B234-F096BD3C7B05}"/>
              </a:ext>
            </a:extLst>
          </p:cNvPr>
          <p:cNvSpPr/>
          <p:nvPr/>
        </p:nvSpPr>
        <p:spPr>
          <a:xfrm>
            <a:off x="9811247" y="3705598"/>
            <a:ext cx="421756" cy="42175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19532" tIns="59767" rIns="119532" bIns="59767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354" dirty="0"/>
          </a:p>
        </p:txBody>
      </p:sp>
      <p:sp>
        <p:nvSpPr>
          <p:cNvPr id="319" name="Flussdiagramm: Magnetplattenspeicher 318">
            <a:extLst>
              <a:ext uri="{FF2B5EF4-FFF2-40B4-BE49-F238E27FC236}">
                <a16:creationId xmlns:a16="http://schemas.microsoft.com/office/drawing/2014/main" id="{330B3EC7-CC4B-4AAE-A35D-D23FF2C0A558}"/>
              </a:ext>
            </a:extLst>
          </p:cNvPr>
          <p:cNvSpPr/>
          <p:nvPr/>
        </p:nvSpPr>
        <p:spPr bwMode="blackGray">
          <a:xfrm>
            <a:off x="9643090" y="2504660"/>
            <a:ext cx="434436" cy="474868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38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0" name="Rectangle 800">
            <a:extLst>
              <a:ext uri="{FF2B5EF4-FFF2-40B4-BE49-F238E27FC236}">
                <a16:creationId xmlns:a16="http://schemas.microsoft.com/office/drawing/2014/main" id="{01354F04-FDA3-426B-885E-ACC21F95F627}"/>
              </a:ext>
            </a:extLst>
          </p:cNvPr>
          <p:cNvSpPr/>
          <p:nvPr/>
        </p:nvSpPr>
        <p:spPr>
          <a:xfrm>
            <a:off x="10016628" y="5666124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1" name="Rounded Rectangle 9">
            <a:extLst>
              <a:ext uri="{FF2B5EF4-FFF2-40B4-BE49-F238E27FC236}">
                <a16:creationId xmlns:a16="http://schemas.microsoft.com/office/drawing/2014/main" id="{88F944CF-E85F-466B-896E-E291B09E4854}"/>
              </a:ext>
            </a:extLst>
          </p:cNvPr>
          <p:cNvSpPr/>
          <p:nvPr/>
        </p:nvSpPr>
        <p:spPr>
          <a:xfrm rot="13500000">
            <a:off x="14966670" y="5752780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2" name="Rounded Rectangle 10">
            <a:extLst>
              <a:ext uri="{FF2B5EF4-FFF2-40B4-BE49-F238E27FC236}">
                <a16:creationId xmlns:a16="http://schemas.microsoft.com/office/drawing/2014/main" id="{09B0843A-C338-416E-B329-1BC685D6EA6F}"/>
              </a:ext>
            </a:extLst>
          </p:cNvPr>
          <p:cNvSpPr/>
          <p:nvPr/>
        </p:nvSpPr>
        <p:spPr>
          <a:xfrm rot="13500000">
            <a:off x="15196760" y="5752771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3" name="TextBox 803">
            <a:extLst>
              <a:ext uri="{FF2B5EF4-FFF2-40B4-BE49-F238E27FC236}">
                <a16:creationId xmlns:a16="http://schemas.microsoft.com/office/drawing/2014/main" id="{E7EDED6D-D659-4C22-A244-1075B58D1D44}"/>
              </a:ext>
            </a:extLst>
          </p:cNvPr>
          <p:cNvSpPr txBox="1"/>
          <p:nvPr/>
        </p:nvSpPr>
        <p:spPr>
          <a:xfrm>
            <a:off x="15319525" y="5918856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4" name="Group 804">
            <a:extLst>
              <a:ext uri="{FF2B5EF4-FFF2-40B4-BE49-F238E27FC236}">
                <a16:creationId xmlns:a16="http://schemas.microsoft.com/office/drawing/2014/main" id="{AC1C8C0E-D6EC-4664-9F21-A28BF42E5123}"/>
              </a:ext>
            </a:extLst>
          </p:cNvPr>
          <p:cNvGrpSpPr/>
          <p:nvPr/>
        </p:nvGrpSpPr>
        <p:grpSpPr>
          <a:xfrm>
            <a:off x="11060296" y="5703333"/>
            <a:ext cx="3844986" cy="918848"/>
            <a:chOff x="4601865" y="1984732"/>
            <a:chExt cx="2246195" cy="702903"/>
          </a:xfrm>
        </p:grpSpPr>
        <p:sp>
          <p:nvSpPr>
            <p:cNvPr id="325" name="Text Placeholder 12">
              <a:extLst>
                <a:ext uri="{FF2B5EF4-FFF2-40B4-BE49-F238E27FC236}">
                  <a16:creationId xmlns:a16="http://schemas.microsoft.com/office/drawing/2014/main" id="{2177D491-709D-41C4-81EC-458E5C65A177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Calculate the deviation of power production per weather regime and season to the mean.</a:t>
              </a:r>
            </a:p>
          </p:txBody>
        </p:sp>
        <p:sp>
          <p:nvSpPr>
            <p:cNvPr id="326" name="Text Placeholder 13">
              <a:extLst>
                <a:ext uri="{FF2B5EF4-FFF2-40B4-BE49-F238E27FC236}">
                  <a16:creationId xmlns:a16="http://schemas.microsoft.com/office/drawing/2014/main" id="{C9E96B72-59D0-4ACA-8AF9-BEA68D57D4A6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Variability</a:t>
              </a:r>
            </a:p>
          </p:txBody>
        </p:sp>
      </p:grpSp>
      <p:sp>
        <p:nvSpPr>
          <p:cNvPr id="327" name="Rectangle 800">
            <a:extLst>
              <a:ext uri="{FF2B5EF4-FFF2-40B4-BE49-F238E27FC236}">
                <a16:creationId xmlns:a16="http://schemas.microsoft.com/office/drawing/2014/main" id="{5DFC1BAF-427B-4570-A4AF-FDAFA50B4ADF}"/>
              </a:ext>
            </a:extLst>
          </p:cNvPr>
          <p:cNvSpPr/>
          <p:nvPr/>
        </p:nvSpPr>
        <p:spPr>
          <a:xfrm>
            <a:off x="10249918" y="6791067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8" name="Rounded Rectangle 9">
            <a:extLst>
              <a:ext uri="{FF2B5EF4-FFF2-40B4-BE49-F238E27FC236}">
                <a16:creationId xmlns:a16="http://schemas.microsoft.com/office/drawing/2014/main" id="{735E0744-8F08-4EB7-9227-D1A085430D9B}"/>
              </a:ext>
            </a:extLst>
          </p:cNvPr>
          <p:cNvSpPr/>
          <p:nvPr/>
        </p:nvSpPr>
        <p:spPr>
          <a:xfrm rot="13500000">
            <a:off x="15199959" y="6877723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9" name="Rounded Rectangle 10">
            <a:extLst>
              <a:ext uri="{FF2B5EF4-FFF2-40B4-BE49-F238E27FC236}">
                <a16:creationId xmlns:a16="http://schemas.microsoft.com/office/drawing/2014/main" id="{745435B3-6F96-4DB9-B553-053C486929F0}"/>
              </a:ext>
            </a:extLst>
          </p:cNvPr>
          <p:cNvSpPr/>
          <p:nvPr/>
        </p:nvSpPr>
        <p:spPr>
          <a:xfrm rot="13500000">
            <a:off x="15430049" y="6877714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0" name="TextBox 803">
            <a:extLst>
              <a:ext uri="{FF2B5EF4-FFF2-40B4-BE49-F238E27FC236}">
                <a16:creationId xmlns:a16="http://schemas.microsoft.com/office/drawing/2014/main" id="{E7E01AFA-71D9-4A22-8169-4975686F074C}"/>
              </a:ext>
            </a:extLst>
          </p:cNvPr>
          <p:cNvSpPr txBox="1"/>
          <p:nvPr/>
        </p:nvSpPr>
        <p:spPr>
          <a:xfrm>
            <a:off x="15552814" y="7013582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31" name="Group 804">
            <a:extLst>
              <a:ext uri="{FF2B5EF4-FFF2-40B4-BE49-F238E27FC236}">
                <a16:creationId xmlns:a16="http://schemas.microsoft.com/office/drawing/2014/main" id="{9A0FACD6-DB16-4578-A547-862B280AA248}"/>
              </a:ext>
            </a:extLst>
          </p:cNvPr>
          <p:cNvGrpSpPr/>
          <p:nvPr/>
        </p:nvGrpSpPr>
        <p:grpSpPr>
          <a:xfrm>
            <a:off x="11293585" y="6828275"/>
            <a:ext cx="3844986" cy="918848"/>
            <a:chOff x="4601865" y="1984732"/>
            <a:chExt cx="2246195" cy="702903"/>
          </a:xfrm>
        </p:grpSpPr>
        <p:sp>
          <p:nvSpPr>
            <p:cNvPr id="332" name="Text Placeholder 12">
              <a:extLst>
                <a:ext uri="{FF2B5EF4-FFF2-40B4-BE49-F238E27FC236}">
                  <a16:creationId xmlns:a16="http://schemas.microsoft.com/office/drawing/2014/main" id="{43BFF1D1-94AF-4A44-B58A-64FD9F329D50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Find installed capacity distributions which reduces the power production variability .</a:t>
              </a:r>
            </a:p>
          </p:txBody>
        </p:sp>
        <p:sp>
          <p:nvSpPr>
            <p:cNvPr id="333" name="Text Placeholder 13">
              <a:extLst>
                <a:ext uri="{FF2B5EF4-FFF2-40B4-BE49-F238E27FC236}">
                  <a16:creationId xmlns:a16="http://schemas.microsoft.com/office/drawing/2014/main" id="{3A1C88D1-3F2B-4D35-BCB1-726A16E6BADD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Reduce Variability</a:t>
              </a:r>
            </a:p>
          </p:txBody>
        </p:sp>
      </p:grpSp>
      <p:pic>
        <p:nvPicPr>
          <p:cNvPr id="334" name="Grafik 333" descr="Link mit einfarbiger Füllung">
            <a:extLst>
              <a:ext uri="{FF2B5EF4-FFF2-40B4-BE49-F238E27FC236}">
                <a16:creationId xmlns:a16="http://schemas.microsoft.com/office/drawing/2014/main" id="{98EDA3F1-9877-48CE-AE23-4CAC3AEB7E8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976057" y="4725706"/>
            <a:ext cx="637233" cy="637233"/>
          </a:xfrm>
          <a:prstGeom prst="rect">
            <a:avLst/>
          </a:prstGeom>
        </p:spPr>
      </p:pic>
      <p:pic>
        <p:nvPicPr>
          <p:cNvPr id="335" name="Grafik 334" descr="Balkendiagramm mit einfarbiger Füllung">
            <a:extLst>
              <a:ext uri="{FF2B5EF4-FFF2-40B4-BE49-F238E27FC236}">
                <a16:creationId xmlns:a16="http://schemas.microsoft.com/office/drawing/2014/main" id="{382C5296-2BBD-400E-86F8-44872F1845B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270311" y="5868174"/>
            <a:ext cx="610126" cy="610126"/>
          </a:xfrm>
          <a:prstGeom prst="rect">
            <a:avLst/>
          </a:prstGeom>
        </p:spPr>
      </p:pic>
      <p:pic>
        <p:nvPicPr>
          <p:cNvPr id="336" name="Grafik 335" descr="Verkleinern mit einfarbiger Füllung">
            <a:extLst>
              <a:ext uri="{FF2B5EF4-FFF2-40B4-BE49-F238E27FC236}">
                <a16:creationId xmlns:a16="http://schemas.microsoft.com/office/drawing/2014/main" id="{3E8CB255-CCC7-4941-87E6-C5EBF66E842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479625" y="7004335"/>
            <a:ext cx="580673" cy="58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09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feil: nach oben gekrümmt 3">
            <a:extLst>
              <a:ext uri="{FF2B5EF4-FFF2-40B4-BE49-F238E27FC236}">
                <a16:creationId xmlns:a16="http://schemas.microsoft.com/office/drawing/2014/main" id="{4D55493B-FE22-4615-8AB6-6BA7527CD688}"/>
              </a:ext>
            </a:extLst>
          </p:cNvPr>
          <p:cNvSpPr/>
          <p:nvPr/>
        </p:nvSpPr>
        <p:spPr>
          <a:xfrm rot="10800000" flipH="1">
            <a:off x="9119541" y="741462"/>
            <a:ext cx="7294256" cy="3889385"/>
          </a:xfrm>
          <a:prstGeom prst="curvedUpArrow">
            <a:avLst>
              <a:gd name="adj1" fmla="val 6443"/>
              <a:gd name="adj2" fmla="val 18384"/>
              <a:gd name="adj3" fmla="val 22096"/>
            </a:avLst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tx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353" dirty="0">
              <a:solidFill>
                <a:schemeClr val="tx1"/>
              </a:solidFill>
            </a:endParaRPr>
          </a:p>
        </p:txBody>
      </p:sp>
      <p:sp>
        <p:nvSpPr>
          <p:cNvPr id="5" name="Pfeil: nach oben gekrümmt 4">
            <a:extLst>
              <a:ext uri="{FF2B5EF4-FFF2-40B4-BE49-F238E27FC236}">
                <a16:creationId xmlns:a16="http://schemas.microsoft.com/office/drawing/2014/main" id="{4241C7A6-5681-47C4-B72C-A290E837A262}"/>
              </a:ext>
            </a:extLst>
          </p:cNvPr>
          <p:cNvSpPr/>
          <p:nvPr/>
        </p:nvSpPr>
        <p:spPr>
          <a:xfrm>
            <a:off x="1913897" y="4303890"/>
            <a:ext cx="7761244" cy="3991921"/>
          </a:xfrm>
          <a:prstGeom prst="curvedUpArrow">
            <a:avLst>
              <a:gd name="adj1" fmla="val 6443"/>
              <a:gd name="adj2" fmla="val 20895"/>
              <a:gd name="adj3" fmla="val 22096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tx1">
                  <a:lumMod val="64000"/>
                  <a:lumOff val="36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353" dirty="0">
              <a:solidFill>
                <a:schemeClr val="tx1"/>
              </a:solidFill>
            </a:endParaRPr>
          </a:p>
        </p:txBody>
      </p:sp>
      <p:sp>
        <p:nvSpPr>
          <p:cNvPr id="6" name="TextBox 824">
            <a:extLst>
              <a:ext uri="{FF2B5EF4-FFF2-40B4-BE49-F238E27FC236}">
                <a16:creationId xmlns:a16="http://schemas.microsoft.com/office/drawing/2014/main" id="{2E2FB2CF-EDB5-42C8-B09D-1BA7DE24CA6E}"/>
              </a:ext>
            </a:extLst>
          </p:cNvPr>
          <p:cNvSpPr txBox="1"/>
          <p:nvPr/>
        </p:nvSpPr>
        <p:spPr>
          <a:xfrm>
            <a:off x="4035119" y="1762584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02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Rectangle 800">
            <a:extLst>
              <a:ext uri="{FF2B5EF4-FFF2-40B4-BE49-F238E27FC236}">
                <a16:creationId xmlns:a16="http://schemas.microsoft.com/office/drawing/2014/main" id="{81069686-26BC-40A7-AB4A-8F77374E1BF6}"/>
              </a:ext>
            </a:extLst>
          </p:cNvPr>
          <p:cNvSpPr/>
          <p:nvPr/>
        </p:nvSpPr>
        <p:spPr>
          <a:xfrm>
            <a:off x="2424432" y="3377408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ounded Rectangle 9">
            <a:extLst>
              <a:ext uri="{FF2B5EF4-FFF2-40B4-BE49-F238E27FC236}">
                <a16:creationId xmlns:a16="http://schemas.microsoft.com/office/drawing/2014/main" id="{96018A3F-E48A-4306-BDF5-D5F1F390F310}"/>
              </a:ext>
            </a:extLst>
          </p:cNvPr>
          <p:cNvSpPr/>
          <p:nvPr/>
        </p:nvSpPr>
        <p:spPr>
          <a:xfrm rot="13500000">
            <a:off x="7374473" y="3464065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ounded Rectangle 10">
            <a:extLst>
              <a:ext uri="{FF2B5EF4-FFF2-40B4-BE49-F238E27FC236}">
                <a16:creationId xmlns:a16="http://schemas.microsoft.com/office/drawing/2014/main" id="{089B3387-82AF-463F-B49C-E4100A75C684}"/>
              </a:ext>
            </a:extLst>
          </p:cNvPr>
          <p:cNvSpPr/>
          <p:nvPr/>
        </p:nvSpPr>
        <p:spPr>
          <a:xfrm rot="13500000">
            <a:off x="7604566" y="3464052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803">
            <a:extLst>
              <a:ext uri="{FF2B5EF4-FFF2-40B4-BE49-F238E27FC236}">
                <a16:creationId xmlns:a16="http://schemas.microsoft.com/office/drawing/2014/main" id="{429077F6-81F2-4D83-AAD5-BF1971BCBD3D}"/>
              </a:ext>
            </a:extLst>
          </p:cNvPr>
          <p:cNvSpPr txBox="1"/>
          <p:nvPr/>
        </p:nvSpPr>
        <p:spPr>
          <a:xfrm>
            <a:off x="7727332" y="3630140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Group 804">
            <a:extLst>
              <a:ext uri="{FF2B5EF4-FFF2-40B4-BE49-F238E27FC236}">
                <a16:creationId xmlns:a16="http://schemas.microsoft.com/office/drawing/2014/main" id="{D36949CA-D652-4688-A970-A059F730BC93}"/>
              </a:ext>
            </a:extLst>
          </p:cNvPr>
          <p:cNvGrpSpPr/>
          <p:nvPr/>
        </p:nvGrpSpPr>
        <p:grpSpPr>
          <a:xfrm>
            <a:off x="3468102" y="3414617"/>
            <a:ext cx="3844986" cy="918848"/>
            <a:chOff x="4601865" y="1984732"/>
            <a:chExt cx="2246195" cy="702903"/>
          </a:xfrm>
        </p:grpSpPr>
        <p:sp>
          <p:nvSpPr>
            <p:cNvPr id="12" name="Text Placeholder 12">
              <a:extLst>
                <a:ext uri="{FF2B5EF4-FFF2-40B4-BE49-F238E27FC236}">
                  <a16:creationId xmlns:a16="http://schemas.microsoft.com/office/drawing/2014/main" id="{9A957127-F520-4C63-869E-EF31D78571E2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Apply a second-order lowpass Butterworth filter with normalized cutoff frequency 0.1 (10-days).</a:t>
              </a:r>
            </a:p>
          </p:txBody>
        </p:sp>
        <p:sp>
          <p:nvSpPr>
            <p:cNvPr id="13" name="Text Placeholder 13">
              <a:extLst>
                <a:ext uri="{FF2B5EF4-FFF2-40B4-BE49-F238E27FC236}">
                  <a16:creationId xmlns:a16="http://schemas.microsoft.com/office/drawing/2014/main" id="{82D205EC-3AE8-470A-B9C4-6661D02DB04E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Apply a 10-day lowpass filter</a:t>
              </a:r>
            </a:p>
          </p:txBody>
        </p:sp>
      </p:grpSp>
      <p:sp>
        <p:nvSpPr>
          <p:cNvPr id="14" name="Rectangle 807">
            <a:extLst>
              <a:ext uri="{FF2B5EF4-FFF2-40B4-BE49-F238E27FC236}">
                <a16:creationId xmlns:a16="http://schemas.microsoft.com/office/drawing/2014/main" id="{C0D59295-55CC-4983-89AA-55654B88C845}"/>
              </a:ext>
            </a:extLst>
          </p:cNvPr>
          <p:cNvSpPr/>
          <p:nvPr/>
        </p:nvSpPr>
        <p:spPr>
          <a:xfrm>
            <a:off x="1944049" y="1143698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ounded Rectangle 18">
            <a:extLst>
              <a:ext uri="{FF2B5EF4-FFF2-40B4-BE49-F238E27FC236}">
                <a16:creationId xmlns:a16="http://schemas.microsoft.com/office/drawing/2014/main" id="{8A1D375D-783F-4FBC-B4AA-22FD88B0EE19}"/>
              </a:ext>
            </a:extLst>
          </p:cNvPr>
          <p:cNvSpPr/>
          <p:nvPr/>
        </p:nvSpPr>
        <p:spPr>
          <a:xfrm rot="13500000">
            <a:off x="6887492" y="1230356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ounded Rectangle 19">
            <a:extLst>
              <a:ext uri="{FF2B5EF4-FFF2-40B4-BE49-F238E27FC236}">
                <a16:creationId xmlns:a16="http://schemas.microsoft.com/office/drawing/2014/main" id="{8254A710-9D16-414B-84EF-E3D0C8B96E80}"/>
              </a:ext>
            </a:extLst>
          </p:cNvPr>
          <p:cNvSpPr/>
          <p:nvPr/>
        </p:nvSpPr>
        <p:spPr>
          <a:xfrm rot="13500000">
            <a:off x="7117582" y="1230348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810">
            <a:extLst>
              <a:ext uri="{FF2B5EF4-FFF2-40B4-BE49-F238E27FC236}">
                <a16:creationId xmlns:a16="http://schemas.microsoft.com/office/drawing/2014/main" id="{08AA4F67-1FA8-435F-992C-858A49CD72B3}"/>
              </a:ext>
            </a:extLst>
          </p:cNvPr>
          <p:cNvSpPr txBox="1"/>
          <p:nvPr/>
        </p:nvSpPr>
        <p:spPr>
          <a:xfrm>
            <a:off x="7247001" y="1396428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Group 811">
            <a:extLst>
              <a:ext uri="{FF2B5EF4-FFF2-40B4-BE49-F238E27FC236}">
                <a16:creationId xmlns:a16="http://schemas.microsoft.com/office/drawing/2014/main" id="{926A7555-2F2C-4ACF-A2B8-25E5B9AD52D9}"/>
              </a:ext>
            </a:extLst>
          </p:cNvPr>
          <p:cNvGrpSpPr/>
          <p:nvPr/>
        </p:nvGrpSpPr>
        <p:grpSpPr>
          <a:xfrm>
            <a:off x="2991012" y="1179659"/>
            <a:ext cx="3844986" cy="918848"/>
            <a:chOff x="4601865" y="1984732"/>
            <a:chExt cx="2246195" cy="702903"/>
          </a:xfrm>
        </p:grpSpPr>
        <p:sp>
          <p:nvSpPr>
            <p:cNvPr id="19" name="Text Placeholder 12">
              <a:extLst>
                <a:ext uri="{FF2B5EF4-FFF2-40B4-BE49-F238E27FC236}">
                  <a16:creationId xmlns:a16="http://schemas.microsoft.com/office/drawing/2014/main" id="{4F5A4E94-7B32-415E-91D2-00963E642788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Get hourly geopotential height fields from the reanalysis dataset ERA5.</a:t>
              </a:r>
              <a:endParaRPr lang="en-US" sz="1438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 Placeholder 13">
              <a:extLst>
                <a:ext uri="{FF2B5EF4-FFF2-40B4-BE49-F238E27FC236}">
                  <a16:creationId xmlns:a16="http://schemas.microsoft.com/office/drawing/2014/main" id="{887C1AA4-2287-4EB4-8647-A3C59016A8B4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ERA5</a:t>
              </a:r>
            </a:p>
          </p:txBody>
        </p:sp>
      </p:grpSp>
      <p:sp>
        <p:nvSpPr>
          <p:cNvPr id="21" name="Rectangle 821">
            <a:extLst>
              <a:ext uri="{FF2B5EF4-FFF2-40B4-BE49-F238E27FC236}">
                <a16:creationId xmlns:a16="http://schemas.microsoft.com/office/drawing/2014/main" id="{33DCDC99-73F8-4A41-B3B8-718AF247D092}"/>
              </a:ext>
            </a:extLst>
          </p:cNvPr>
          <p:cNvSpPr/>
          <p:nvPr/>
        </p:nvSpPr>
        <p:spPr>
          <a:xfrm>
            <a:off x="2168399" y="2259039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ounded Rectangle 15">
            <a:extLst>
              <a:ext uri="{FF2B5EF4-FFF2-40B4-BE49-F238E27FC236}">
                <a16:creationId xmlns:a16="http://schemas.microsoft.com/office/drawing/2014/main" id="{62A39700-1C6A-4C77-B3D8-8380502B6CF0}"/>
              </a:ext>
            </a:extLst>
          </p:cNvPr>
          <p:cNvSpPr/>
          <p:nvPr/>
        </p:nvSpPr>
        <p:spPr>
          <a:xfrm rot="13500000">
            <a:off x="7125032" y="2345691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Rounded Rectangle 16">
            <a:extLst>
              <a:ext uri="{FF2B5EF4-FFF2-40B4-BE49-F238E27FC236}">
                <a16:creationId xmlns:a16="http://schemas.microsoft.com/office/drawing/2014/main" id="{8AF6A4D7-3B46-4794-8A96-7E6846ADB74C}"/>
              </a:ext>
            </a:extLst>
          </p:cNvPr>
          <p:cNvSpPr/>
          <p:nvPr/>
        </p:nvSpPr>
        <p:spPr>
          <a:xfrm rot="13500000">
            <a:off x="7355125" y="2345686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824">
            <a:extLst>
              <a:ext uri="{FF2B5EF4-FFF2-40B4-BE49-F238E27FC236}">
                <a16:creationId xmlns:a16="http://schemas.microsoft.com/office/drawing/2014/main" id="{40AA59DB-0D00-44E6-9388-707D6586D395}"/>
              </a:ext>
            </a:extLst>
          </p:cNvPr>
          <p:cNvSpPr txBox="1"/>
          <p:nvPr/>
        </p:nvSpPr>
        <p:spPr>
          <a:xfrm>
            <a:off x="7471243" y="2511770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" name="Group 825">
            <a:extLst>
              <a:ext uri="{FF2B5EF4-FFF2-40B4-BE49-F238E27FC236}">
                <a16:creationId xmlns:a16="http://schemas.microsoft.com/office/drawing/2014/main" id="{6D3D7475-418D-462C-99B3-CF1D20B77260}"/>
              </a:ext>
            </a:extLst>
          </p:cNvPr>
          <p:cNvGrpSpPr/>
          <p:nvPr/>
        </p:nvGrpSpPr>
        <p:grpSpPr>
          <a:xfrm>
            <a:off x="3215366" y="2292507"/>
            <a:ext cx="3844986" cy="918848"/>
            <a:chOff x="4601865" y="1984732"/>
            <a:chExt cx="2246195" cy="702903"/>
          </a:xfrm>
        </p:grpSpPr>
        <p:sp>
          <p:nvSpPr>
            <p:cNvPr id="26" name="Text Placeholder 12">
              <a:extLst>
                <a:ext uri="{FF2B5EF4-FFF2-40B4-BE49-F238E27FC236}">
                  <a16:creationId xmlns:a16="http://schemas.microsoft.com/office/drawing/2014/main" id="{F75173B7-1093-489B-97CC-F45EB10EF8AD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56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Resample the ERA5 dataset from hourly to daily means.</a:t>
              </a:r>
              <a:endParaRPr lang="en-US" sz="1569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 Placeholder 13">
              <a:extLst>
                <a:ext uri="{FF2B5EF4-FFF2-40B4-BE49-F238E27FC236}">
                  <a16:creationId xmlns:a16="http://schemas.microsoft.com/office/drawing/2014/main" id="{E4A37131-37D6-4109-8ECD-0C9EA07592AA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Daily means</a:t>
              </a:r>
            </a:p>
          </p:txBody>
        </p:sp>
      </p:grpSp>
      <p:sp>
        <p:nvSpPr>
          <p:cNvPr id="28" name="Rounded Rectangle 32">
            <a:extLst>
              <a:ext uri="{FF2B5EF4-FFF2-40B4-BE49-F238E27FC236}">
                <a16:creationId xmlns:a16="http://schemas.microsoft.com/office/drawing/2014/main" id="{88F979AC-4255-4656-A337-0887D887BDE0}"/>
              </a:ext>
            </a:extLst>
          </p:cNvPr>
          <p:cNvSpPr/>
          <p:nvPr/>
        </p:nvSpPr>
        <p:spPr>
          <a:xfrm>
            <a:off x="2481008" y="2542287"/>
            <a:ext cx="421756" cy="42175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19532" tIns="59767" rIns="119532" bIns="59767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354" dirty="0"/>
          </a:p>
        </p:txBody>
      </p:sp>
      <p:sp>
        <p:nvSpPr>
          <p:cNvPr id="29" name="Flussdiagramm: Magnetplattenspeicher 28">
            <a:extLst>
              <a:ext uri="{FF2B5EF4-FFF2-40B4-BE49-F238E27FC236}">
                <a16:creationId xmlns:a16="http://schemas.microsoft.com/office/drawing/2014/main" id="{87C6D91B-D19C-4466-9EC2-65AB70F291B5}"/>
              </a:ext>
            </a:extLst>
          </p:cNvPr>
          <p:cNvSpPr/>
          <p:nvPr/>
        </p:nvSpPr>
        <p:spPr bwMode="blackGray">
          <a:xfrm>
            <a:off x="2312851" y="1341349"/>
            <a:ext cx="434436" cy="474868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38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800">
            <a:extLst>
              <a:ext uri="{FF2B5EF4-FFF2-40B4-BE49-F238E27FC236}">
                <a16:creationId xmlns:a16="http://schemas.microsoft.com/office/drawing/2014/main" id="{1520AC8A-2206-4C12-8E4B-27B9B74C1259}"/>
              </a:ext>
            </a:extLst>
          </p:cNvPr>
          <p:cNvSpPr/>
          <p:nvPr/>
        </p:nvSpPr>
        <p:spPr>
          <a:xfrm>
            <a:off x="2686390" y="4502812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ounded Rectangle 9">
            <a:extLst>
              <a:ext uri="{FF2B5EF4-FFF2-40B4-BE49-F238E27FC236}">
                <a16:creationId xmlns:a16="http://schemas.microsoft.com/office/drawing/2014/main" id="{80A4D3FB-61F2-4EE1-AF67-7C3E9A405755}"/>
              </a:ext>
            </a:extLst>
          </p:cNvPr>
          <p:cNvSpPr/>
          <p:nvPr/>
        </p:nvSpPr>
        <p:spPr>
          <a:xfrm rot="13500000">
            <a:off x="7636431" y="4589470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ounded Rectangle 10">
            <a:extLst>
              <a:ext uri="{FF2B5EF4-FFF2-40B4-BE49-F238E27FC236}">
                <a16:creationId xmlns:a16="http://schemas.microsoft.com/office/drawing/2014/main" id="{3210EF7C-5EB8-40CD-B05B-0DDFE358EFA6}"/>
              </a:ext>
            </a:extLst>
          </p:cNvPr>
          <p:cNvSpPr/>
          <p:nvPr/>
        </p:nvSpPr>
        <p:spPr>
          <a:xfrm rot="13500000">
            <a:off x="7866521" y="4589458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TextBox 803">
            <a:extLst>
              <a:ext uri="{FF2B5EF4-FFF2-40B4-BE49-F238E27FC236}">
                <a16:creationId xmlns:a16="http://schemas.microsoft.com/office/drawing/2014/main" id="{297D7040-D70F-4949-ABD8-CB8387988FCE}"/>
              </a:ext>
            </a:extLst>
          </p:cNvPr>
          <p:cNvSpPr txBox="1"/>
          <p:nvPr/>
        </p:nvSpPr>
        <p:spPr>
          <a:xfrm>
            <a:off x="7989286" y="4755545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4" name="Group 804">
            <a:extLst>
              <a:ext uri="{FF2B5EF4-FFF2-40B4-BE49-F238E27FC236}">
                <a16:creationId xmlns:a16="http://schemas.microsoft.com/office/drawing/2014/main" id="{1DF773F1-6989-4FB1-A429-105727625F19}"/>
              </a:ext>
            </a:extLst>
          </p:cNvPr>
          <p:cNvGrpSpPr/>
          <p:nvPr/>
        </p:nvGrpSpPr>
        <p:grpSpPr>
          <a:xfrm>
            <a:off x="3730057" y="4540023"/>
            <a:ext cx="3844986" cy="918848"/>
            <a:chOff x="4601865" y="1984732"/>
            <a:chExt cx="2246195" cy="702903"/>
          </a:xfrm>
        </p:grpSpPr>
        <p:sp>
          <p:nvSpPr>
            <p:cNvPr id="35" name="Text Placeholder 12">
              <a:extLst>
                <a:ext uri="{FF2B5EF4-FFF2-40B4-BE49-F238E27FC236}">
                  <a16:creationId xmlns:a16="http://schemas.microsoft.com/office/drawing/2014/main" id="{DE53F4BC-B6EE-4671-B5C9-EB0340F2CDD9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Calculate anomalies and divide it by standard deviations (with 30-day running windows). </a:t>
              </a:r>
            </a:p>
          </p:txBody>
        </p:sp>
        <p:sp>
          <p:nvSpPr>
            <p:cNvPr id="36" name="Text Placeholder 13">
              <a:extLst>
                <a:ext uri="{FF2B5EF4-FFF2-40B4-BE49-F238E27FC236}">
                  <a16:creationId xmlns:a16="http://schemas.microsoft.com/office/drawing/2014/main" id="{68102F8D-19FB-4523-B0D3-6AB5CFDB9286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Normalization</a:t>
              </a:r>
            </a:p>
          </p:txBody>
        </p:sp>
      </p:grpSp>
      <p:sp>
        <p:nvSpPr>
          <p:cNvPr id="37" name="Rectangle 800">
            <a:extLst>
              <a:ext uri="{FF2B5EF4-FFF2-40B4-BE49-F238E27FC236}">
                <a16:creationId xmlns:a16="http://schemas.microsoft.com/office/drawing/2014/main" id="{0769744A-5D37-41A1-AB92-B404F63B390A}"/>
              </a:ext>
            </a:extLst>
          </p:cNvPr>
          <p:cNvSpPr/>
          <p:nvPr/>
        </p:nvSpPr>
        <p:spPr>
          <a:xfrm>
            <a:off x="2919679" y="5627755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Rounded Rectangle 9">
            <a:extLst>
              <a:ext uri="{FF2B5EF4-FFF2-40B4-BE49-F238E27FC236}">
                <a16:creationId xmlns:a16="http://schemas.microsoft.com/office/drawing/2014/main" id="{27BA213B-25C1-4F1B-B56E-898FFB1A44EE}"/>
              </a:ext>
            </a:extLst>
          </p:cNvPr>
          <p:cNvSpPr/>
          <p:nvPr/>
        </p:nvSpPr>
        <p:spPr>
          <a:xfrm rot="13500000">
            <a:off x="7869718" y="5714413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Rounded Rectangle 10">
            <a:extLst>
              <a:ext uri="{FF2B5EF4-FFF2-40B4-BE49-F238E27FC236}">
                <a16:creationId xmlns:a16="http://schemas.microsoft.com/office/drawing/2014/main" id="{5FD11E6D-B56F-4C11-8E10-D902679B4801}"/>
              </a:ext>
            </a:extLst>
          </p:cNvPr>
          <p:cNvSpPr/>
          <p:nvPr/>
        </p:nvSpPr>
        <p:spPr>
          <a:xfrm rot="13500000">
            <a:off x="8099810" y="5714401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TextBox 803">
            <a:extLst>
              <a:ext uri="{FF2B5EF4-FFF2-40B4-BE49-F238E27FC236}">
                <a16:creationId xmlns:a16="http://schemas.microsoft.com/office/drawing/2014/main" id="{56CDF111-0798-45C9-B507-7AA6875D8746}"/>
              </a:ext>
            </a:extLst>
          </p:cNvPr>
          <p:cNvSpPr txBox="1"/>
          <p:nvPr/>
        </p:nvSpPr>
        <p:spPr>
          <a:xfrm>
            <a:off x="8222575" y="5850269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1" name="Group 804">
            <a:extLst>
              <a:ext uri="{FF2B5EF4-FFF2-40B4-BE49-F238E27FC236}">
                <a16:creationId xmlns:a16="http://schemas.microsoft.com/office/drawing/2014/main" id="{DA3F8AB2-06D8-4A95-BD06-6D0DF509B9ED}"/>
              </a:ext>
            </a:extLst>
          </p:cNvPr>
          <p:cNvGrpSpPr/>
          <p:nvPr/>
        </p:nvGrpSpPr>
        <p:grpSpPr>
          <a:xfrm>
            <a:off x="3963346" y="5664965"/>
            <a:ext cx="3844986" cy="918848"/>
            <a:chOff x="4601865" y="1984732"/>
            <a:chExt cx="2246195" cy="702903"/>
          </a:xfrm>
        </p:grpSpPr>
        <p:sp>
          <p:nvSpPr>
            <p:cNvPr id="42" name="Text Placeholder 12">
              <a:extLst>
                <a:ext uri="{FF2B5EF4-FFF2-40B4-BE49-F238E27FC236}">
                  <a16:creationId xmlns:a16="http://schemas.microsoft.com/office/drawing/2014/main" id="{4566773B-FEFE-4E8D-8D1A-1865BC7358F7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Perform an empirical orthogonal function analysis with the normalized dataset.</a:t>
              </a:r>
            </a:p>
          </p:txBody>
        </p:sp>
        <p:sp>
          <p:nvSpPr>
            <p:cNvPr id="43" name="Text Placeholder 13">
              <a:extLst>
                <a:ext uri="{FF2B5EF4-FFF2-40B4-BE49-F238E27FC236}">
                  <a16:creationId xmlns:a16="http://schemas.microsoft.com/office/drawing/2014/main" id="{B86783D4-B3E2-43B4-B014-FCE69F38C1E0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Perform EOF analyses</a:t>
              </a:r>
            </a:p>
          </p:txBody>
        </p:sp>
      </p:grpSp>
      <p:pic>
        <p:nvPicPr>
          <p:cNvPr id="44" name="Grafik 43" descr="Filter mit einfarbiger Füllung">
            <a:extLst>
              <a:ext uri="{FF2B5EF4-FFF2-40B4-BE49-F238E27FC236}">
                <a16:creationId xmlns:a16="http://schemas.microsoft.com/office/drawing/2014/main" id="{E9039FC1-0B1B-4AA5-821C-E8661F440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0655" y="3583983"/>
            <a:ext cx="575107" cy="575107"/>
          </a:xfrm>
          <a:prstGeom prst="rect">
            <a:avLst/>
          </a:prstGeom>
        </p:spPr>
      </p:pic>
      <p:pic>
        <p:nvPicPr>
          <p:cNvPr id="45" name="Grafik 44" descr="Normalverteilung mit einfarbiger Füllung">
            <a:extLst>
              <a:ext uri="{FF2B5EF4-FFF2-40B4-BE49-F238E27FC236}">
                <a16:creationId xmlns:a16="http://schemas.microsoft.com/office/drawing/2014/main" id="{648D488F-5F77-48B1-8095-A3C0F84790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77511" y="4674120"/>
            <a:ext cx="654148" cy="654148"/>
          </a:xfrm>
          <a:prstGeom prst="rect">
            <a:avLst/>
          </a:prstGeom>
        </p:spPr>
      </p:pic>
      <p:pic>
        <p:nvPicPr>
          <p:cNvPr id="46" name="Grafik 45" descr="Liniendiagramm mit einfarbiger Füllung">
            <a:extLst>
              <a:ext uri="{FF2B5EF4-FFF2-40B4-BE49-F238E27FC236}">
                <a16:creationId xmlns:a16="http://schemas.microsoft.com/office/drawing/2014/main" id="{72FC6856-CFE8-402E-B0CF-7498F32574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05876" y="5831225"/>
            <a:ext cx="574131" cy="574131"/>
          </a:xfrm>
          <a:prstGeom prst="rect">
            <a:avLst/>
          </a:prstGeom>
        </p:spPr>
      </p:pic>
      <p:sp>
        <p:nvSpPr>
          <p:cNvPr id="47" name="Rectangle 800">
            <a:extLst>
              <a:ext uri="{FF2B5EF4-FFF2-40B4-BE49-F238E27FC236}">
                <a16:creationId xmlns:a16="http://schemas.microsoft.com/office/drawing/2014/main" id="{3E8BD5D9-1723-4B4A-B4FF-6B5BA9680782}"/>
              </a:ext>
            </a:extLst>
          </p:cNvPr>
          <p:cNvSpPr/>
          <p:nvPr/>
        </p:nvSpPr>
        <p:spPr>
          <a:xfrm>
            <a:off x="3193933" y="6744458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Rounded Rectangle 9">
            <a:extLst>
              <a:ext uri="{FF2B5EF4-FFF2-40B4-BE49-F238E27FC236}">
                <a16:creationId xmlns:a16="http://schemas.microsoft.com/office/drawing/2014/main" id="{EF473027-5E38-44B7-A104-642DD1A837D3}"/>
              </a:ext>
            </a:extLst>
          </p:cNvPr>
          <p:cNvSpPr/>
          <p:nvPr/>
        </p:nvSpPr>
        <p:spPr>
          <a:xfrm rot="13500000">
            <a:off x="8143977" y="6831114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Rounded Rectangle 10">
            <a:extLst>
              <a:ext uri="{FF2B5EF4-FFF2-40B4-BE49-F238E27FC236}">
                <a16:creationId xmlns:a16="http://schemas.microsoft.com/office/drawing/2014/main" id="{49097BB2-1DFE-4412-AFAF-ECC3EF477892}"/>
              </a:ext>
            </a:extLst>
          </p:cNvPr>
          <p:cNvSpPr/>
          <p:nvPr/>
        </p:nvSpPr>
        <p:spPr>
          <a:xfrm rot="13500000">
            <a:off x="8374066" y="6831105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TextBox 803">
            <a:extLst>
              <a:ext uri="{FF2B5EF4-FFF2-40B4-BE49-F238E27FC236}">
                <a16:creationId xmlns:a16="http://schemas.microsoft.com/office/drawing/2014/main" id="{6AF42FD7-FB66-40FD-AEE1-E0E604CC56B2}"/>
              </a:ext>
            </a:extLst>
          </p:cNvPr>
          <p:cNvSpPr txBox="1"/>
          <p:nvPr/>
        </p:nvSpPr>
        <p:spPr>
          <a:xfrm>
            <a:off x="8496832" y="6997192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06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804">
            <a:extLst>
              <a:ext uri="{FF2B5EF4-FFF2-40B4-BE49-F238E27FC236}">
                <a16:creationId xmlns:a16="http://schemas.microsoft.com/office/drawing/2014/main" id="{158664B5-5D5B-4C44-B786-7B86DED2C5BB}"/>
              </a:ext>
            </a:extLst>
          </p:cNvPr>
          <p:cNvGrpSpPr/>
          <p:nvPr/>
        </p:nvGrpSpPr>
        <p:grpSpPr>
          <a:xfrm>
            <a:off x="4237603" y="6781666"/>
            <a:ext cx="3844986" cy="918848"/>
            <a:chOff x="4601865" y="1984732"/>
            <a:chExt cx="2246195" cy="702903"/>
          </a:xfrm>
        </p:grpSpPr>
        <p:sp>
          <p:nvSpPr>
            <p:cNvPr id="52" name="Text Placeholder 12">
              <a:extLst>
                <a:ext uri="{FF2B5EF4-FFF2-40B4-BE49-F238E27FC236}">
                  <a16:creationId xmlns:a16="http://schemas.microsoft.com/office/drawing/2014/main" id="{07144DF1-63CB-4316-AE55-0975D65BA9DB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Perform a k-means clustering with the first 15 principal components from the EOF analysis.</a:t>
              </a:r>
            </a:p>
          </p:txBody>
        </p:sp>
        <p:sp>
          <p:nvSpPr>
            <p:cNvPr id="53" name="Text Placeholder 13">
              <a:extLst>
                <a:ext uri="{FF2B5EF4-FFF2-40B4-BE49-F238E27FC236}">
                  <a16:creationId xmlns:a16="http://schemas.microsoft.com/office/drawing/2014/main" id="{4EFA999B-38D3-41B1-83DB-8BB6AC93BC92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Cluster EOF results in 7 weather regimes</a:t>
              </a:r>
            </a:p>
          </p:txBody>
        </p:sp>
      </p:grpSp>
      <p:pic>
        <p:nvPicPr>
          <p:cNvPr id="54" name="Grafik 53" descr="Venn-Diagramm Silhouette">
            <a:extLst>
              <a:ext uri="{FF2B5EF4-FFF2-40B4-BE49-F238E27FC236}">
                <a16:creationId xmlns:a16="http://schemas.microsoft.com/office/drawing/2014/main" id="{BC538A02-F31A-49E2-A566-2C56305DD7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16937" y="6915867"/>
            <a:ext cx="597661" cy="597661"/>
          </a:xfrm>
          <a:prstGeom prst="rect">
            <a:avLst/>
          </a:prstGeom>
        </p:spPr>
      </p:pic>
      <p:sp>
        <p:nvSpPr>
          <p:cNvPr id="55" name="Rectangle 800">
            <a:extLst>
              <a:ext uri="{FF2B5EF4-FFF2-40B4-BE49-F238E27FC236}">
                <a16:creationId xmlns:a16="http://schemas.microsoft.com/office/drawing/2014/main" id="{5C0F4E43-B119-4E6B-8120-4CFCAFFA4112}"/>
              </a:ext>
            </a:extLst>
          </p:cNvPr>
          <p:cNvSpPr/>
          <p:nvPr/>
        </p:nvSpPr>
        <p:spPr>
          <a:xfrm>
            <a:off x="9086752" y="1160985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Rounded Rectangle 9">
            <a:extLst>
              <a:ext uri="{FF2B5EF4-FFF2-40B4-BE49-F238E27FC236}">
                <a16:creationId xmlns:a16="http://schemas.microsoft.com/office/drawing/2014/main" id="{219793BF-FE96-4E0B-9CF0-6749DCCEE0F5}"/>
              </a:ext>
            </a:extLst>
          </p:cNvPr>
          <p:cNvSpPr/>
          <p:nvPr/>
        </p:nvSpPr>
        <p:spPr>
          <a:xfrm rot="13500000">
            <a:off x="14036794" y="1247644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Rounded Rectangle 10">
            <a:extLst>
              <a:ext uri="{FF2B5EF4-FFF2-40B4-BE49-F238E27FC236}">
                <a16:creationId xmlns:a16="http://schemas.microsoft.com/office/drawing/2014/main" id="{11346E7C-7A9D-4F20-98F1-0ED55677718A}"/>
              </a:ext>
            </a:extLst>
          </p:cNvPr>
          <p:cNvSpPr/>
          <p:nvPr/>
        </p:nvSpPr>
        <p:spPr>
          <a:xfrm rot="13500000">
            <a:off x="14266884" y="1247632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TextBox 803">
            <a:extLst>
              <a:ext uri="{FF2B5EF4-FFF2-40B4-BE49-F238E27FC236}">
                <a16:creationId xmlns:a16="http://schemas.microsoft.com/office/drawing/2014/main" id="{4B3BCFC7-3FF1-4D9E-AB19-9490A0972A71}"/>
              </a:ext>
            </a:extLst>
          </p:cNvPr>
          <p:cNvSpPr txBox="1"/>
          <p:nvPr/>
        </p:nvSpPr>
        <p:spPr>
          <a:xfrm>
            <a:off x="14389649" y="1413719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07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9" name="Group 804">
            <a:extLst>
              <a:ext uri="{FF2B5EF4-FFF2-40B4-BE49-F238E27FC236}">
                <a16:creationId xmlns:a16="http://schemas.microsoft.com/office/drawing/2014/main" id="{DC9E9D07-9F85-4EC9-8C36-AF5456EE31EA}"/>
              </a:ext>
            </a:extLst>
          </p:cNvPr>
          <p:cNvGrpSpPr/>
          <p:nvPr/>
        </p:nvGrpSpPr>
        <p:grpSpPr>
          <a:xfrm>
            <a:off x="10130420" y="1198193"/>
            <a:ext cx="3844986" cy="918848"/>
            <a:chOff x="4601865" y="1984732"/>
            <a:chExt cx="2246195" cy="702903"/>
          </a:xfrm>
        </p:grpSpPr>
        <p:sp>
          <p:nvSpPr>
            <p:cNvPr id="60" name="Text Placeholder 12">
              <a:extLst>
                <a:ext uri="{FF2B5EF4-FFF2-40B4-BE49-F238E27FC236}">
                  <a16:creationId xmlns:a16="http://schemas.microsoft.com/office/drawing/2014/main" id="{5FFF16D2-EB48-44ED-BE91-DBA9423E370A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Filter all weather regimes out that do not a last a least 3 days.</a:t>
              </a:r>
            </a:p>
          </p:txBody>
        </p:sp>
        <p:sp>
          <p:nvSpPr>
            <p:cNvPr id="61" name="Text Placeholder 13">
              <a:extLst>
                <a:ext uri="{FF2B5EF4-FFF2-40B4-BE49-F238E27FC236}">
                  <a16:creationId xmlns:a16="http://schemas.microsoft.com/office/drawing/2014/main" id="{D47D70EE-44C1-43FE-B000-2EEE7C40304B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Filter weather regimes &lt;  3days </a:t>
              </a:r>
            </a:p>
          </p:txBody>
        </p:sp>
      </p:grpSp>
      <p:pic>
        <p:nvPicPr>
          <p:cNvPr id="62" name="Grafik 61" descr="Filter mit einfarbiger Füllung">
            <a:extLst>
              <a:ext uri="{FF2B5EF4-FFF2-40B4-BE49-F238E27FC236}">
                <a16:creationId xmlns:a16="http://schemas.microsoft.com/office/drawing/2014/main" id="{8A57BC44-46B5-4190-9FB7-C2F1C5542C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332973" y="1367562"/>
            <a:ext cx="575107" cy="575107"/>
          </a:xfrm>
          <a:prstGeom prst="rect">
            <a:avLst/>
          </a:prstGeom>
        </p:spPr>
      </p:pic>
      <p:sp>
        <p:nvSpPr>
          <p:cNvPr id="64" name="Rectangle 800">
            <a:extLst>
              <a:ext uri="{FF2B5EF4-FFF2-40B4-BE49-F238E27FC236}">
                <a16:creationId xmlns:a16="http://schemas.microsoft.com/office/drawing/2014/main" id="{F2FF724B-6D2B-4B1C-A85C-B5B3AAC8A6E6}"/>
              </a:ext>
            </a:extLst>
          </p:cNvPr>
          <p:cNvSpPr/>
          <p:nvPr/>
        </p:nvSpPr>
        <p:spPr>
          <a:xfrm>
            <a:off x="9754673" y="4540719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Rounded Rectangle 9">
            <a:extLst>
              <a:ext uri="{FF2B5EF4-FFF2-40B4-BE49-F238E27FC236}">
                <a16:creationId xmlns:a16="http://schemas.microsoft.com/office/drawing/2014/main" id="{F88769F9-397F-4C44-9A27-942E7A99C039}"/>
              </a:ext>
            </a:extLst>
          </p:cNvPr>
          <p:cNvSpPr/>
          <p:nvPr/>
        </p:nvSpPr>
        <p:spPr>
          <a:xfrm rot="13500000">
            <a:off x="14704714" y="4627378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Rounded Rectangle 10">
            <a:extLst>
              <a:ext uri="{FF2B5EF4-FFF2-40B4-BE49-F238E27FC236}">
                <a16:creationId xmlns:a16="http://schemas.microsoft.com/office/drawing/2014/main" id="{3B93F2FE-8CC4-4737-8BB1-6514F1D5CA5E}"/>
              </a:ext>
            </a:extLst>
          </p:cNvPr>
          <p:cNvSpPr/>
          <p:nvPr/>
        </p:nvSpPr>
        <p:spPr>
          <a:xfrm rot="13500000">
            <a:off x="14934805" y="4627365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TextBox 803">
            <a:extLst>
              <a:ext uri="{FF2B5EF4-FFF2-40B4-BE49-F238E27FC236}">
                <a16:creationId xmlns:a16="http://schemas.microsoft.com/office/drawing/2014/main" id="{3FE99E36-A653-4FD8-9272-68734A0D9B58}"/>
              </a:ext>
            </a:extLst>
          </p:cNvPr>
          <p:cNvSpPr txBox="1"/>
          <p:nvPr/>
        </p:nvSpPr>
        <p:spPr>
          <a:xfrm>
            <a:off x="15057573" y="4793453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8" name="Group 804">
            <a:extLst>
              <a:ext uri="{FF2B5EF4-FFF2-40B4-BE49-F238E27FC236}">
                <a16:creationId xmlns:a16="http://schemas.microsoft.com/office/drawing/2014/main" id="{E1B46926-FEE6-4E50-B21A-EA9E079DA9F3}"/>
              </a:ext>
            </a:extLst>
          </p:cNvPr>
          <p:cNvGrpSpPr/>
          <p:nvPr/>
        </p:nvGrpSpPr>
        <p:grpSpPr>
          <a:xfrm>
            <a:off x="10798341" y="4577927"/>
            <a:ext cx="3844986" cy="918848"/>
            <a:chOff x="4601865" y="1984732"/>
            <a:chExt cx="2246195" cy="702903"/>
          </a:xfrm>
        </p:grpSpPr>
        <p:sp>
          <p:nvSpPr>
            <p:cNvPr id="69" name="Text Placeholder 12">
              <a:extLst>
                <a:ext uri="{FF2B5EF4-FFF2-40B4-BE49-F238E27FC236}">
                  <a16:creationId xmlns:a16="http://schemas.microsoft.com/office/drawing/2014/main" id="{54680B9E-AB18-41D6-A2A2-D85401AE7086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Link all daily capacity factors to one of the seven weather regime from step 6.</a:t>
              </a:r>
            </a:p>
          </p:txBody>
        </p:sp>
        <p:sp>
          <p:nvSpPr>
            <p:cNvPr id="70" name="Text Placeholder 13">
              <a:extLst>
                <a:ext uri="{FF2B5EF4-FFF2-40B4-BE49-F238E27FC236}">
                  <a16:creationId xmlns:a16="http://schemas.microsoft.com/office/drawing/2014/main" id="{8CB3948A-7D59-4F55-8C3C-9C4037FBD082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Link capacity factors to weather regime </a:t>
              </a:r>
            </a:p>
          </p:txBody>
        </p:sp>
      </p:grpSp>
      <p:sp>
        <p:nvSpPr>
          <p:cNvPr id="71" name="Rectangle 807">
            <a:extLst>
              <a:ext uri="{FF2B5EF4-FFF2-40B4-BE49-F238E27FC236}">
                <a16:creationId xmlns:a16="http://schemas.microsoft.com/office/drawing/2014/main" id="{D9FD8DAA-A33B-4940-B043-4701E9F6E847}"/>
              </a:ext>
            </a:extLst>
          </p:cNvPr>
          <p:cNvSpPr/>
          <p:nvPr/>
        </p:nvSpPr>
        <p:spPr>
          <a:xfrm>
            <a:off x="9274287" y="2307010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" name="Rounded Rectangle 18">
            <a:extLst>
              <a:ext uri="{FF2B5EF4-FFF2-40B4-BE49-F238E27FC236}">
                <a16:creationId xmlns:a16="http://schemas.microsoft.com/office/drawing/2014/main" id="{D4424F10-6E4D-4FFD-94F0-72C62FAEF10C}"/>
              </a:ext>
            </a:extLst>
          </p:cNvPr>
          <p:cNvSpPr/>
          <p:nvPr/>
        </p:nvSpPr>
        <p:spPr>
          <a:xfrm rot="13500000">
            <a:off x="14217730" y="2393667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Rounded Rectangle 19">
            <a:extLst>
              <a:ext uri="{FF2B5EF4-FFF2-40B4-BE49-F238E27FC236}">
                <a16:creationId xmlns:a16="http://schemas.microsoft.com/office/drawing/2014/main" id="{83C669E3-92E7-4A6E-8EC3-A74BF75C6BA8}"/>
              </a:ext>
            </a:extLst>
          </p:cNvPr>
          <p:cNvSpPr/>
          <p:nvPr/>
        </p:nvSpPr>
        <p:spPr>
          <a:xfrm rot="13500000">
            <a:off x="14447823" y="2393659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TextBox 810">
            <a:extLst>
              <a:ext uri="{FF2B5EF4-FFF2-40B4-BE49-F238E27FC236}">
                <a16:creationId xmlns:a16="http://schemas.microsoft.com/office/drawing/2014/main" id="{96C0FB3E-49E7-437E-BF37-D8EBE87C5C03}"/>
              </a:ext>
            </a:extLst>
          </p:cNvPr>
          <p:cNvSpPr txBox="1"/>
          <p:nvPr/>
        </p:nvSpPr>
        <p:spPr>
          <a:xfrm>
            <a:off x="14577239" y="2559741"/>
            <a:ext cx="590250" cy="45461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08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5" name="Group 811">
            <a:extLst>
              <a:ext uri="{FF2B5EF4-FFF2-40B4-BE49-F238E27FC236}">
                <a16:creationId xmlns:a16="http://schemas.microsoft.com/office/drawing/2014/main" id="{C0D629E4-1867-41E6-85D3-99F459F39430}"/>
              </a:ext>
            </a:extLst>
          </p:cNvPr>
          <p:cNvGrpSpPr/>
          <p:nvPr/>
        </p:nvGrpSpPr>
        <p:grpSpPr>
          <a:xfrm>
            <a:off x="10321251" y="2342972"/>
            <a:ext cx="3844986" cy="918848"/>
            <a:chOff x="4601865" y="1984732"/>
            <a:chExt cx="2246195" cy="702903"/>
          </a:xfrm>
        </p:grpSpPr>
        <p:sp>
          <p:nvSpPr>
            <p:cNvPr id="76" name="Text Placeholder 12">
              <a:extLst>
                <a:ext uri="{FF2B5EF4-FFF2-40B4-BE49-F238E27FC236}">
                  <a16:creationId xmlns:a16="http://schemas.microsoft.com/office/drawing/2014/main" id="{7E06775D-962D-4D60-B91C-526ACF38D512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Get hourly capacity factors per country from </a:t>
              </a:r>
              <a:r>
                <a:rPr lang="en-US" altLang="ko-KR" sz="1438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renewables.ninja</a:t>
              </a:r>
              <a:r>
                <a:rPr lang="en-US" altLang="ko-KR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lang="en-US" sz="1438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Text Placeholder 13">
              <a:extLst>
                <a:ext uri="{FF2B5EF4-FFF2-40B4-BE49-F238E27FC236}">
                  <a16:creationId xmlns:a16="http://schemas.microsoft.com/office/drawing/2014/main" id="{E64BB7D0-5C4C-4450-A137-57316E7C4C77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Renewables.ninja</a:t>
              </a:r>
              <a:endParaRPr lang="en-US" sz="1438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8" name="Rectangle 821">
            <a:extLst>
              <a:ext uri="{FF2B5EF4-FFF2-40B4-BE49-F238E27FC236}">
                <a16:creationId xmlns:a16="http://schemas.microsoft.com/office/drawing/2014/main" id="{79ACD2B8-B386-48C2-ADA1-A3A883D8A896}"/>
              </a:ext>
            </a:extLst>
          </p:cNvPr>
          <p:cNvSpPr/>
          <p:nvPr/>
        </p:nvSpPr>
        <p:spPr>
          <a:xfrm>
            <a:off x="9498638" y="3422350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9" name="Rounded Rectangle 15">
            <a:extLst>
              <a:ext uri="{FF2B5EF4-FFF2-40B4-BE49-F238E27FC236}">
                <a16:creationId xmlns:a16="http://schemas.microsoft.com/office/drawing/2014/main" id="{52D65B16-81B2-468E-BF8A-9ADF8705E26D}"/>
              </a:ext>
            </a:extLst>
          </p:cNvPr>
          <p:cNvSpPr/>
          <p:nvPr/>
        </p:nvSpPr>
        <p:spPr>
          <a:xfrm rot="13500000">
            <a:off x="14455273" y="3509002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0" name="Rounded Rectangle 16">
            <a:extLst>
              <a:ext uri="{FF2B5EF4-FFF2-40B4-BE49-F238E27FC236}">
                <a16:creationId xmlns:a16="http://schemas.microsoft.com/office/drawing/2014/main" id="{D9B29484-C4C8-4A4A-8010-AD96BB61B991}"/>
              </a:ext>
            </a:extLst>
          </p:cNvPr>
          <p:cNvSpPr/>
          <p:nvPr/>
        </p:nvSpPr>
        <p:spPr>
          <a:xfrm rot="13500000">
            <a:off x="14685363" y="3508997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" name="TextBox 824">
            <a:extLst>
              <a:ext uri="{FF2B5EF4-FFF2-40B4-BE49-F238E27FC236}">
                <a16:creationId xmlns:a16="http://schemas.microsoft.com/office/drawing/2014/main" id="{FE7B3AD9-CF24-4FF4-8A2D-12F306C051BA}"/>
              </a:ext>
            </a:extLst>
          </p:cNvPr>
          <p:cNvSpPr txBox="1"/>
          <p:nvPr/>
        </p:nvSpPr>
        <p:spPr>
          <a:xfrm>
            <a:off x="14801482" y="3675080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09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2" name="Group 825">
            <a:extLst>
              <a:ext uri="{FF2B5EF4-FFF2-40B4-BE49-F238E27FC236}">
                <a16:creationId xmlns:a16="http://schemas.microsoft.com/office/drawing/2014/main" id="{480B58F2-6EDD-4FCB-8008-69EEB2BEF826}"/>
              </a:ext>
            </a:extLst>
          </p:cNvPr>
          <p:cNvGrpSpPr/>
          <p:nvPr/>
        </p:nvGrpSpPr>
        <p:grpSpPr>
          <a:xfrm>
            <a:off x="10545605" y="3455818"/>
            <a:ext cx="3844986" cy="918848"/>
            <a:chOff x="4601865" y="1984732"/>
            <a:chExt cx="2246195" cy="702903"/>
          </a:xfrm>
        </p:grpSpPr>
        <p:sp>
          <p:nvSpPr>
            <p:cNvPr id="83" name="Text Placeholder 12">
              <a:extLst>
                <a:ext uri="{FF2B5EF4-FFF2-40B4-BE49-F238E27FC236}">
                  <a16:creationId xmlns:a16="http://schemas.microsoft.com/office/drawing/2014/main" id="{4CE4A49F-4A14-4F83-A642-14859F4D0706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56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Resample the capacity factors per country from hourly to daily means.</a:t>
              </a:r>
              <a:endParaRPr lang="en-US" sz="1569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Text Placeholder 13">
              <a:extLst>
                <a:ext uri="{FF2B5EF4-FFF2-40B4-BE49-F238E27FC236}">
                  <a16:creationId xmlns:a16="http://schemas.microsoft.com/office/drawing/2014/main" id="{3183D4A4-F3D7-4F3B-8FBB-74EE1E9B0CBF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Daily means</a:t>
              </a:r>
            </a:p>
          </p:txBody>
        </p:sp>
      </p:grpSp>
      <p:sp>
        <p:nvSpPr>
          <p:cNvPr id="85" name="Rounded Rectangle 32">
            <a:extLst>
              <a:ext uri="{FF2B5EF4-FFF2-40B4-BE49-F238E27FC236}">
                <a16:creationId xmlns:a16="http://schemas.microsoft.com/office/drawing/2014/main" id="{33FE8CCD-8C97-48DE-8926-537D5A6F6D40}"/>
              </a:ext>
            </a:extLst>
          </p:cNvPr>
          <p:cNvSpPr/>
          <p:nvPr/>
        </p:nvSpPr>
        <p:spPr>
          <a:xfrm>
            <a:off x="9811247" y="3705598"/>
            <a:ext cx="421756" cy="42175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19532" tIns="59767" rIns="119532" bIns="59767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354" dirty="0"/>
          </a:p>
        </p:txBody>
      </p:sp>
      <p:sp>
        <p:nvSpPr>
          <p:cNvPr id="86" name="Flussdiagramm: Magnetplattenspeicher 85">
            <a:extLst>
              <a:ext uri="{FF2B5EF4-FFF2-40B4-BE49-F238E27FC236}">
                <a16:creationId xmlns:a16="http://schemas.microsoft.com/office/drawing/2014/main" id="{53E7CAAE-BBCA-4B26-9D12-DFE57E766726}"/>
              </a:ext>
            </a:extLst>
          </p:cNvPr>
          <p:cNvSpPr/>
          <p:nvPr/>
        </p:nvSpPr>
        <p:spPr bwMode="blackGray">
          <a:xfrm>
            <a:off x="9643090" y="2504660"/>
            <a:ext cx="434436" cy="474868"/>
          </a:xfrm>
          <a:prstGeom prst="flowChartMagneticDisk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38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Rectangle 800">
            <a:extLst>
              <a:ext uri="{FF2B5EF4-FFF2-40B4-BE49-F238E27FC236}">
                <a16:creationId xmlns:a16="http://schemas.microsoft.com/office/drawing/2014/main" id="{A0560808-F42E-4E7D-9E64-C5A8842E47A5}"/>
              </a:ext>
            </a:extLst>
          </p:cNvPr>
          <p:cNvSpPr/>
          <p:nvPr/>
        </p:nvSpPr>
        <p:spPr>
          <a:xfrm>
            <a:off x="10016628" y="5666124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8" name="Rounded Rectangle 9">
            <a:extLst>
              <a:ext uri="{FF2B5EF4-FFF2-40B4-BE49-F238E27FC236}">
                <a16:creationId xmlns:a16="http://schemas.microsoft.com/office/drawing/2014/main" id="{01BD41F8-84BE-4D3E-9635-C5A28BA7C70F}"/>
              </a:ext>
            </a:extLst>
          </p:cNvPr>
          <p:cNvSpPr/>
          <p:nvPr/>
        </p:nvSpPr>
        <p:spPr>
          <a:xfrm rot="13500000">
            <a:off x="14966670" y="5752780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9" name="Rounded Rectangle 10">
            <a:extLst>
              <a:ext uri="{FF2B5EF4-FFF2-40B4-BE49-F238E27FC236}">
                <a16:creationId xmlns:a16="http://schemas.microsoft.com/office/drawing/2014/main" id="{441F30EC-DE54-486C-8A04-EEEDEB7D3815}"/>
              </a:ext>
            </a:extLst>
          </p:cNvPr>
          <p:cNvSpPr/>
          <p:nvPr/>
        </p:nvSpPr>
        <p:spPr>
          <a:xfrm rot="13500000">
            <a:off x="15196760" y="5752771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0" name="TextBox 803">
            <a:extLst>
              <a:ext uri="{FF2B5EF4-FFF2-40B4-BE49-F238E27FC236}">
                <a16:creationId xmlns:a16="http://schemas.microsoft.com/office/drawing/2014/main" id="{5F4D511F-9DFD-49B7-B658-29DCC159F7CB}"/>
              </a:ext>
            </a:extLst>
          </p:cNvPr>
          <p:cNvSpPr txBox="1"/>
          <p:nvPr/>
        </p:nvSpPr>
        <p:spPr>
          <a:xfrm>
            <a:off x="15319525" y="5918856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1" name="Group 804">
            <a:extLst>
              <a:ext uri="{FF2B5EF4-FFF2-40B4-BE49-F238E27FC236}">
                <a16:creationId xmlns:a16="http://schemas.microsoft.com/office/drawing/2014/main" id="{258E86BC-B75E-4DFB-9709-40211ACB994F}"/>
              </a:ext>
            </a:extLst>
          </p:cNvPr>
          <p:cNvGrpSpPr/>
          <p:nvPr/>
        </p:nvGrpSpPr>
        <p:grpSpPr>
          <a:xfrm>
            <a:off x="11060296" y="5703333"/>
            <a:ext cx="3844986" cy="918848"/>
            <a:chOff x="4601865" y="1984732"/>
            <a:chExt cx="2246195" cy="702903"/>
          </a:xfrm>
        </p:grpSpPr>
        <p:sp>
          <p:nvSpPr>
            <p:cNvPr id="92" name="Text Placeholder 12">
              <a:extLst>
                <a:ext uri="{FF2B5EF4-FFF2-40B4-BE49-F238E27FC236}">
                  <a16:creationId xmlns:a16="http://schemas.microsoft.com/office/drawing/2014/main" id="{0E3BB469-1BFF-449F-B0B4-DA8AD137E272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Calculate the deviation of power production per weather regime, country and season to the mean.</a:t>
              </a:r>
            </a:p>
          </p:txBody>
        </p:sp>
        <p:sp>
          <p:nvSpPr>
            <p:cNvPr id="93" name="Text Placeholder 13">
              <a:extLst>
                <a:ext uri="{FF2B5EF4-FFF2-40B4-BE49-F238E27FC236}">
                  <a16:creationId xmlns:a16="http://schemas.microsoft.com/office/drawing/2014/main" id="{9F94F6A6-B6A0-4DF2-BDB6-51C55E8967C4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Variability</a:t>
              </a:r>
            </a:p>
          </p:txBody>
        </p:sp>
      </p:grpSp>
      <p:sp>
        <p:nvSpPr>
          <p:cNvPr id="94" name="Rectangle 800">
            <a:extLst>
              <a:ext uri="{FF2B5EF4-FFF2-40B4-BE49-F238E27FC236}">
                <a16:creationId xmlns:a16="http://schemas.microsoft.com/office/drawing/2014/main" id="{4EFA669F-7954-4EA9-9A38-F0D355D8C4A7}"/>
              </a:ext>
            </a:extLst>
          </p:cNvPr>
          <p:cNvSpPr/>
          <p:nvPr/>
        </p:nvSpPr>
        <p:spPr>
          <a:xfrm>
            <a:off x="10249918" y="6791067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5" name="Rounded Rectangle 9">
            <a:extLst>
              <a:ext uri="{FF2B5EF4-FFF2-40B4-BE49-F238E27FC236}">
                <a16:creationId xmlns:a16="http://schemas.microsoft.com/office/drawing/2014/main" id="{9DE456FA-C800-48DB-9492-9128A688E4E4}"/>
              </a:ext>
            </a:extLst>
          </p:cNvPr>
          <p:cNvSpPr/>
          <p:nvPr/>
        </p:nvSpPr>
        <p:spPr>
          <a:xfrm rot="13500000">
            <a:off x="15199959" y="6877723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6" name="Rounded Rectangle 10">
            <a:extLst>
              <a:ext uri="{FF2B5EF4-FFF2-40B4-BE49-F238E27FC236}">
                <a16:creationId xmlns:a16="http://schemas.microsoft.com/office/drawing/2014/main" id="{60BDC9AA-F3E1-4B67-921E-E09D53EF7075}"/>
              </a:ext>
            </a:extLst>
          </p:cNvPr>
          <p:cNvSpPr/>
          <p:nvPr/>
        </p:nvSpPr>
        <p:spPr>
          <a:xfrm rot="13500000">
            <a:off x="15430049" y="6877714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7" name="TextBox 803">
            <a:extLst>
              <a:ext uri="{FF2B5EF4-FFF2-40B4-BE49-F238E27FC236}">
                <a16:creationId xmlns:a16="http://schemas.microsoft.com/office/drawing/2014/main" id="{F6FDA21F-F530-42DC-AB5B-C2C5733D5028}"/>
              </a:ext>
            </a:extLst>
          </p:cNvPr>
          <p:cNvSpPr txBox="1"/>
          <p:nvPr/>
        </p:nvSpPr>
        <p:spPr>
          <a:xfrm>
            <a:off x="15552814" y="7013582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8" name="Group 804">
            <a:extLst>
              <a:ext uri="{FF2B5EF4-FFF2-40B4-BE49-F238E27FC236}">
                <a16:creationId xmlns:a16="http://schemas.microsoft.com/office/drawing/2014/main" id="{50B6678A-2CA9-42FC-995B-868350BA778D}"/>
              </a:ext>
            </a:extLst>
          </p:cNvPr>
          <p:cNvGrpSpPr/>
          <p:nvPr/>
        </p:nvGrpSpPr>
        <p:grpSpPr>
          <a:xfrm>
            <a:off x="11293585" y="6828275"/>
            <a:ext cx="3844986" cy="918848"/>
            <a:chOff x="4601865" y="1984732"/>
            <a:chExt cx="2246195" cy="702903"/>
          </a:xfrm>
        </p:grpSpPr>
        <p:sp>
          <p:nvSpPr>
            <p:cNvPr id="99" name="Text Placeholder 12">
              <a:extLst>
                <a:ext uri="{FF2B5EF4-FFF2-40B4-BE49-F238E27FC236}">
                  <a16:creationId xmlns:a16="http://schemas.microsoft.com/office/drawing/2014/main" id="{FA6A970D-A954-4062-9B8E-89CD18E71410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Find installed capacity distributions which reduces the power production variability .</a:t>
              </a:r>
            </a:p>
          </p:txBody>
        </p:sp>
        <p:sp>
          <p:nvSpPr>
            <p:cNvPr id="100" name="Text Placeholder 13">
              <a:extLst>
                <a:ext uri="{FF2B5EF4-FFF2-40B4-BE49-F238E27FC236}">
                  <a16:creationId xmlns:a16="http://schemas.microsoft.com/office/drawing/2014/main" id="{F081F856-95E5-46BB-99FE-E68BFD1B44BE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Reduce Variability</a:t>
              </a:r>
            </a:p>
          </p:txBody>
        </p:sp>
      </p:grpSp>
      <p:pic>
        <p:nvPicPr>
          <p:cNvPr id="101" name="Grafik 100" descr="Link mit einfarbiger Füllung">
            <a:extLst>
              <a:ext uri="{FF2B5EF4-FFF2-40B4-BE49-F238E27FC236}">
                <a16:creationId xmlns:a16="http://schemas.microsoft.com/office/drawing/2014/main" id="{E1E98312-E57B-4611-B009-808A83E5DF2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976057" y="4725706"/>
            <a:ext cx="637233" cy="637233"/>
          </a:xfrm>
          <a:prstGeom prst="rect">
            <a:avLst/>
          </a:prstGeom>
        </p:spPr>
      </p:pic>
      <p:pic>
        <p:nvPicPr>
          <p:cNvPr id="102" name="Grafik 101" descr="Balkendiagramm mit einfarbiger Füllung">
            <a:extLst>
              <a:ext uri="{FF2B5EF4-FFF2-40B4-BE49-F238E27FC236}">
                <a16:creationId xmlns:a16="http://schemas.microsoft.com/office/drawing/2014/main" id="{9946058D-A588-4DE0-BB6A-655E7C63CF7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270311" y="5868174"/>
            <a:ext cx="610126" cy="610126"/>
          </a:xfrm>
          <a:prstGeom prst="rect">
            <a:avLst/>
          </a:prstGeom>
        </p:spPr>
      </p:pic>
      <p:pic>
        <p:nvPicPr>
          <p:cNvPr id="103" name="Grafik 102" descr="Verkleinern mit einfarbiger Füllung">
            <a:extLst>
              <a:ext uri="{FF2B5EF4-FFF2-40B4-BE49-F238E27FC236}">
                <a16:creationId xmlns:a16="http://schemas.microsoft.com/office/drawing/2014/main" id="{05B81BDD-6807-43B5-9E2F-838CFFED25D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479625" y="7004335"/>
            <a:ext cx="580673" cy="58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895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uppieren 102">
            <a:extLst>
              <a:ext uri="{FF2B5EF4-FFF2-40B4-BE49-F238E27FC236}">
                <a16:creationId xmlns:a16="http://schemas.microsoft.com/office/drawing/2014/main" id="{7F71EDB2-D2A0-4A83-85BF-C442594C1920}"/>
              </a:ext>
            </a:extLst>
          </p:cNvPr>
          <p:cNvGrpSpPr/>
          <p:nvPr/>
        </p:nvGrpSpPr>
        <p:grpSpPr>
          <a:xfrm>
            <a:off x="1766615" y="656084"/>
            <a:ext cx="14761640" cy="7704856"/>
            <a:chOff x="1766615" y="656084"/>
            <a:chExt cx="14761640" cy="7704856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F38FCEDD-D81E-4729-96DB-2EA914700D60}"/>
                </a:ext>
              </a:extLst>
            </p:cNvPr>
            <p:cNvSpPr/>
            <p:nvPr/>
          </p:nvSpPr>
          <p:spPr>
            <a:xfrm>
              <a:off x="1766615" y="656084"/>
              <a:ext cx="14761640" cy="77048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D2853DE4-A68A-4224-9761-65506C0BA663}"/>
                </a:ext>
              </a:extLst>
            </p:cNvPr>
            <p:cNvGrpSpPr/>
            <p:nvPr/>
          </p:nvGrpSpPr>
          <p:grpSpPr>
            <a:xfrm>
              <a:off x="1913897" y="741462"/>
              <a:ext cx="14499900" cy="7554349"/>
              <a:chOff x="1913897" y="741462"/>
              <a:chExt cx="14499900" cy="7554349"/>
            </a:xfrm>
          </p:grpSpPr>
          <p:sp>
            <p:nvSpPr>
              <p:cNvPr id="4" name="Pfeil: nach oben gekrümmt 3">
                <a:extLst>
                  <a:ext uri="{FF2B5EF4-FFF2-40B4-BE49-F238E27FC236}">
                    <a16:creationId xmlns:a16="http://schemas.microsoft.com/office/drawing/2014/main" id="{FD1DF0A5-AA15-42BE-BF97-DB17D967CA07}"/>
                  </a:ext>
                </a:extLst>
              </p:cNvPr>
              <p:cNvSpPr/>
              <p:nvPr/>
            </p:nvSpPr>
            <p:spPr>
              <a:xfrm rot="10800000" flipH="1">
                <a:off x="9119541" y="741462"/>
                <a:ext cx="7294256" cy="3889385"/>
              </a:xfrm>
              <a:prstGeom prst="curvedUpArrow">
                <a:avLst>
                  <a:gd name="adj1" fmla="val 6443"/>
                  <a:gd name="adj2" fmla="val 18384"/>
                  <a:gd name="adj3" fmla="val 22096"/>
                </a:avLst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53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Pfeil: nach oben gekrümmt 4">
                <a:extLst>
                  <a:ext uri="{FF2B5EF4-FFF2-40B4-BE49-F238E27FC236}">
                    <a16:creationId xmlns:a16="http://schemas.microsoft.com/office/drawing/2014/main" id="{51A29583-B983-4D96-A18E-42B91F2A4B12}"/>
                  </a:ext>
                </a:extLst>
              </p:cNvPr>
              <p:cNvSpPr/>
              <p:nvPr/>
            </p:nvSpPr>
            <p:spPr>
              <a:xfrm>
                <a:off x="1913897" y="4303890"/>
                <a:ext cx="7761244" cy="3991921"/>
              </a:xfrm>
              <a:prstGeom prst="curvedUpArrow">
                <a:avLst>
                  <a:gd name="adj1" fmla="val 6443"/>
                  <a:gd name="adj2" fmla="val 20895"/>
                  <a:gd name="adj3" fmla="val 22096"/>
                </a:avLst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tx1">
                      <a:lumMod val="64000"/>
                      <a:lumOff val="36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53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TextBox 824">
                <a:extLst>
                  <a:ext uri="{FF2B5EF4-FFF2-40B4-BE49-F238E27FC236}">
                    <a16:creationId xmlns:a16="http://schemas.microsoft.com/office/drawing/2014/main" id="{74FE97F2-FA6B-4466-B5B4-2285E9F8EEC7}"/>
                  </a:ext>
                </a:extLst>
              </p:cNvPr>
              <p:cNvSpPr txBox="1"/>
              <p:nvPr/>
            </p:nvSpPr>
            <p:spPr>
              <a:xfrm>
                <a:off x="4035119" y="1762584"/>
                <a:ext cx="590250" cy="454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2354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02</a:t>
                </a:r>
                <a:endParaRPr lang="ko-KR" altLang="en-US" sz="2354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7" name="Rectangle 800">
                <a:extLst>
                  <a:ext uri="{FF2B5EF4-FFF2-40B4-BE49-F238E27FC236}">
                    <a16:creationId xmlns:a16="http://schemas.microsoft.com/office/drawing/2014/main" id="{B096008C-D260-4BA2-9954-AC3AFBFBF98B}"/>
                  </a:ext>
                </a:extLst>
              </p:cNvPr>
              <p:cNvSpPr/>
              <p:nvPr/>
            </p:nvSpPr>
            <p:spPr>
              <a:xfrm>
                <a:off x="2424432" y="3377408"/>
                <a:ext cx="5365607" cy="988258"/>
              </a:xfrm>
              <a:prstGeom prst="rect">
                <a:avLst/>
              </a:prstGeom>
              <a:solidFill>
                <a:schemeClr val="bg1"/>
              </a:solidFill>
              <a:ln w="635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3529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" name="Rounded Rectangle 9">
                <a:extLst>
                  <a:ext uri="{FF2B5EF4-FFF2-40B4-BE49-F238E27FC236}">
                    <a16:creationId xmlns:a16="http://schemas.microsoft.com/office/drawing/2014/main" id="{5728E53F-DB5D-4EA7-8FE1-0E130A386F2B}"/>
                  </a:ext>
                </a:extLst>
              </p:cNvPr>
              <p:cNvSpPr/>
              <p:nvPr/>
            </p:nvSpPr>
            <p:spPr>
              <a:xfrm rot="13500000">
                <a:off x="7374473" y="3464065"/>
                <a:ext cx="814964" cy="814966"/>
              </a:xfrm>
              <a:prstGeom prst="roundRect">
                <a:avLst>
                  <a:gd name="adj" fmla="val 9009"/>
                </a:avLst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3529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9" name="Rounded Rectangle 10">
                <a:extLst>
                  <a:ext uri="{FF2B5EF4-FFF2-40B4-BE49-F238E27FC236}">
                    <a16:creationId xmlns:a16="http://schemas.microsoft.com/office/drawing/2014/main" id="{46D4A5AA-D5A4-45B2-BD31-1D0DE4632B6F}"/>
                  </a:ext>
                </a:extLst>
              </p:cNvPr>
              <p:cNvSpPr/>
              <p:nvPr/>
            </p:nvSpPr>
            <p:spPr>
              <a:xfrm rot="13500000">
                <a:off x="7604566" y="3464052"/>
                <a:ext cx="814964" cy="814966"/>
              </a:xfrm>
              <a:prstGeom prst="roundRect">
                <a:avLst>
                  <a:gd name="adj" fmla="val 9009"/>
                </a:avLst>
              </a:prstGeom>
              <a:solidFill>
                <a:schemeClr val="bg1"/>
              </a:solidFill>
              <a:ln w="254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3529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0" name="TextBox 803">
                <a:extLst>
                  <a:ext uri="{FF2B5EF4-FFF2-40B4-BE49-F238E27FC236}">
                    <a16:creationId xmlns:a16="http://schemas.microsoft.com/office/drawing/2014/main" id="{DFFEC408-3522-4973-A70E-736D4E64DED5}"/>
                  </a:ext>
                </a:extLst>
              </p:cNvPr>
              <p:cNvSpPr txBox="1"/>
              <p:nvPr/>
            </p:nvSpPr>
            <p:spPr>
              <a:xfrm>
                <a:off x="7727332" y="3630140"/>
                <a:ext cx="590250" cy="454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2354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03</a:t>
                </a:r>
                <a:endParaRPr lang="ko-KR" altLang="en-US" sz="2354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" name="Group 804">
                <a:extLst>
                  <a:ext uri="{FF2B5EF4-FFF2-40B4-BE49-F238E27FC236}">
                    <a16:creationId xmlns:a16="http://schemas.microsoft.com/office/drawing/2014/main" id="{CB1A20F1-E986-48AD-B006-E55DEFDFAA1B}"/>
                  </a:ext>
                </a:extLst>
              </p:cNvPr>
              <p:cNvGrpSpPr/>
              <p:nvPr/>
            </p:nvGrpSpPr>
            <p:grpSpPr>
              <a:xfrm>
                <a:off x="3468102" y="3414617"/>
                <a:ext cx="3844986" cy="918848"/>
                <a:chOff x="4601865" y="1984732"/>
                <a:chExt cx="2246195" cy="702903"/>
              </a:xfrm>
            </p:grpSpPr>
            <p:sp>
              <p:nvSpPr>
                <p:cNvPr id="12" name="Text Placeholder 12">
                  <a:extLst>
                    <a:ext uri="{FF2B5EF4-FFF2-40B4-BE49-F238E27FC236}">
                      <a16:creationId xmlns:a16="http://schemas.microsoft.com/office/drawing/2014/main" id="{5F66B4B1-3422-433F-B1E6-83C100F624E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615812" y="2220900"/>
                  <a:ext cx="2232248" cy="466735"/>
                </a:xfrm>
                <a:prstGeom prst="rect">
                  <a:avLst/>
                </a:prstGeom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438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Apply a second-order lowpass Butterworth filter with normalized cutoff frequency 0.1 (10-days).</a:t>
                  </a:r>
                </a:p>
              </p:txBody>
            </p:sp>
            <p:sp>
              <p:nvSpPr>
                <p:cNvPr id="13" name="Text Placeholder 13">
                  <a:extLst>
                    <a:ext uri="{FF2B5EF4-FFF2-40B4-BE49-F238E27FC236}">
                      <a16:creationId xmlns:a16="http://schemas.microsoft.com/office/drawing/2014/main" id="{5C0FC381-14A8-4159-B8F6-D24425BFA06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601865" y="1984732"/>
                  <a:ext cx="2232248" cy="305326"/>
                </a:xfrm>
                <a:prstGeom prst="rect">
                  <a:avLst/>
                </a:prstGeom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438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Apply a 10-day lowpass filter</a:t>
                  </a:r>
                </a:p>
              </p:txBody>
            </p:sp>
          </p:grpSp>
          <p:sp>
            <p:nvSpPr>
              <p:cNvPr id="14" name="Rectangle 807">
                <a:extLst>
                  <a:ext uri="{FF2B5EF4-FFF2-40B4-BE49-F238E27FC236}">
                    <a16:creationId xmlns:a16="http://schemas.microsoft.com/office/drawing/2014/main" id="{1C583331-C03A-4E59-B12F-98B7648A8F5B}"/>
                  </a:ext>
                </a:extLst>
              </p:cNvPr>
              <p:cNvSpPr/>
              <p:nvPr/>
            </p:nvSpPr>
            <p:spPr>
              <a:xfrm>
                <a:off x="1944049" y="1143698"/>
                <a:ext cx="5365607" cy="988258"/>
              </a:xfrm>
              <a:prstGeom prst="rect">
                <a:avLst/>
              </a:prstGeom>
              <a:solidFill>
                <a:schemeClr val="bg1"/>
              </a:solidFill>
              <a:ln w="635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3529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5" name="Rounded Rectangle 18">
                <a:extLst>
                  <a:ext uri="{FF2B5EF4-FFF2-40B4-BE49-F238E27FC236}">
                    <a16:creationId xmlns:a16="http://schemas.microsoft.com/office/drawing/2014/main" id="{4B39DE56-ADB7-4A91-95EE-98592428B95A}"/>
                  </a:ext>
                </a:extLst>
              </p:cNvPr>
              <p:cNvSpPr/>
              <p:nvPr/>
            </p:nvSpPr>
            <p:spPr>
              <a:xfrm rot="13500000">
                <a:off x="6887492" y="1230356"/>
                <a:ext cx="814964" cy="814966"/>
              </a:xfrm>
              <a:prstGeom prst="roundRect">
                <a:avLst>
                  <a:gd name="adj" fmla="val 9009"/>
                </a:avLst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3529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6" name="Rounded Rectangle 19">
                <a:extLst>
                  <a:ext uri="{FF2B5EF4-FFF2-40B4-BE49-F238E27FC236}">
                    <a16:creationId xmlns:a16="http://schemas.microsoft.com/office/drawing/2014/main" id="{8643066C-AAA7-4BF4-9721-B097AE85F5D4}"/>
                  </a:ext>
                </a:extLst>
              </p:cNvPr>
              <p:cNvSpPr/>
              <p:nvPr/>
            </p:nvSpPr>
            <p:spPr>
              <a:xfrm rot="13500000">
                <a:off x="7117582" y="1230348"/>
                <a:ext cx="814964" cy="814966"/>
              </a:xfrm>
              <a:prstGeom prst="roundRect">
                <a:avLst>
                  <a:gd name="adj" fmla="val 9009"/>
                </a:avLst>
              </a:prstGeom>
              <a:solidFill>
                <a:schemeClr val="bg1"/>
              </a:solidFill>
              <a:ln w="254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3529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7" name="TextBox 810">
                <a:extLst>
                  <a:ext uri="{FF2B5EF4-FFF2-40B4-BE49-F238E27FC236}">
                    <a16:creationId xmlns:a16="http://schemas.microsoft.com/office/drawing/2014/main" id="{0D1AFD1F-C17C-4E98-9891-7CD86A319A33}"/>
                  </a:ext>
                </a:extLst>
              </p:cNvPr>
              <p:cNvSpPr txBox="1"/>
              <p:nvPr/>
            </p:nvSpPr>
            <p:spPr>
              <a:xfrm>
                <a:off x="7247001" y="1396428"/>
                <a:ext cx="590250" cy="454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2354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01</a:t>
                </a:r>
                <a:endParaRPr lang="ko-KR" altLang="en-US" sz="2354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" name="Group 811">
                <a:extLst>
                  <a:ext uri="{FF2B5EF4-FFF2-40B4-BE49-F238E27FC236}">
                    <a16:creationId xmlns:a16="http://schemas.microsoft.com/office/drawing/2014/main" id="{116CAF49-B225-438E-8991-617D0907C09D}"/>
                  </a:ext>
                </a:extLst>
              </p:cNvPr>
              <p:cNvGrpSpPr/>
              <p:nvPr/>
            </p:nvGrpSpPr>
            <p:grpSpPr>
              <a:xfrm>
                <a:off x="2991012" y="1179659"/>
                <a:ext cx="3844986" cy="918848"/>
                <a:chOff x="4601865" y="1984732"/>
                <a:chExt cx="2246195" cy="702903"/>
              </a:xfrm>
            </p:grpSpPr>
            <p:sp>
              <p:nvSpPr>
                <p:cNvPr id="19" name="Text Placeholder 12">
                  <a:extLst>
                    <a:ext uri="{FF2B5EF4-FFF2-40B4-BE49-F238E27FC236}">
                      <a16:creationId xmlns:a16="http://schemas.microsoft.com/office/drawing/2014/main" id="{9D7E8E5E-DDED-4593-9411-BE7169D8F8E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615812" y="2220900"/>
                  <a:ext cx="2232248" cy="466735"/>
                </a:xfrm>
                <a:prstGeom prst="rect">
                  <a:avLst/>
                </a:prstGeom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1438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Get hourly geopotential height fields from the reanalysis dataset ERA5.</a:t>
                  </a:r>
                  <a:endParaRPr lang="en-US" sz="1438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" name="Text Placeholder 13">
                  <a:extLst>
                    <a:ext uri="{FF2B5EF4-FFF2-40B4-BE49-F238E27FC236}">
                      <a16:creationId xmlns:a16="http://schemas.microsoft.com/office/drawing/2014/main" id="{9248161A-87DF-406E-9BC5-BA2B941983E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601865" y="1984732"/>
                  <a:ext cx="2232248" cy="305326"/>
                </a:xfrm>
                <a:prstGeom prst="rect">
                  <a:avLst/>
                </a:prstGeom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438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ERA5</a:t>
                  </a:r>
                </a:p>
              </p:txBody>
            </p:sp>
          </p:grpSp>
          <p:sp>
            <p:nvSpPr>
              <p:cNvPr id="21" name="Rectangle 821">
                <a:extLst>
                  <a:ext uri="{FF2B5EF4-FFF2-40B4-BE49-F238E27FC236}">
                    <a16:creationId xmlns:a16="http://schemas.microsoft.com/office/drawing/2014/main" id="{495682B5-1959-4F18-9670-1841F9D666F3}"/>
                  </a:ext>
                </a:extLst>
              </p:cNvPr>
              <p:cNvSpPr/>
              <p:nvPr/>
            </p:nvSpPr>
            <p:spPr>
              <a:xfrm>
                <a:off x="2168399" y="2259039"/>
                <a:ext cx="5365607" cy="988258"/>
              </a:xfrm>
              <a:prstGeom prst="rect">
                <a:avLst/>
              </a:prstGeom>
              <a:solidFill>
                <a:schemeClr val="bg1"/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3529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2" name="Rounded Rectangle 15">
                <a:extLst>
                  <a:ext uri="{FF2B5EF4-FFF2-40B4-BE49-F238E27FC236}">
                    <a16:creationId xmlns:a16="http://schemas.microsoft.com/office/drawing/2014/main" id="{2FF99DE4-D23B-4CA3-AD42-4CD6D5F94E5E}"/>
                  </a:ext>
                </a:extLst>
              </p:cNvPr>
              <p:cNvSpPr/>
              <p:nvPr/>
            </p:nvSpPr>
            <p:spPr>
              <a:xfrm rot="13500000">
                <a:off x="7125032" y="2345691"/>
                <a:ext cx="814964" cy="814966"/>
              </a:xfrm>
              <a:prstGeom prst="roundRect">
                <a:avLst>
                  <a:gd name="adj" fmla="val 9009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3529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3" name="Rounded Rectangle 16">
                <a:extLst>
                  <a:ext uri="{FF2B5EF4-FFF2-40B4-BE49-F238E27FC236}">
                    <a16:creationId xmlns:a16="http://schemas.microsoft.com/office/drawing/2014/main" id="{70859E99-7BCD-4936-8A19-E5ECFDD5D97F}"/>
                  </a:ext>
                </a:extLst>
              </p:cNvPr>
              <p:cNvSpPr/>
              <p:nvPr/>
            </p:nvSpPr>
            <p:spPr>
              <a:xfrm rot="13500000">
                <a:off x="7355125" y="2345686"/>
                <a:ext cx="814964" cy="814966"/>
              </a:xfrm>
              <a:prstGeom prst="roundRect">
                <a:avLst>
                  <a:gd name="adj" fmla="val 9009"/>
                </a:avLst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3529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4" name="TextBox 824">
                <a:extLst>
                  <a:ext uri="{FF2B5EF4-FFF2-40B4-BE49-F238E27FC236}">
                    <a16:creationId xmlns:a16="http://schemas.microsoft.com/office/drawing/2014/main" id="{66B2227A-DAA2-4299-83AA-D708AF75CDF3}"/>
                  </a:ext>
                </a:extLst>
              </p:cNvPr>
              <p:cNvSpPr txBox="1"/>
              <p:nvPr/>
            </p:nvSpPr>
            <p:spPr>
              <a:xfrm>
                <a:off x="7471243" y="2511770"/>
                <a:ext cx="590250" cy="454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2354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02</a:t>
                </a:r>
                <a:endParaRPr lang="ko-KR" altLang="en-US" sz="2354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" name="Group 825">
                <a:extLst>
                  <a:ext uri="{FF2B5EF4-FFF2-40B4-BE49-F238E27FC236}">
                    <a16:creationId xmlns:a16="http://schemas.microsoft.com/office/drawing/2014/main" id="{6998F5BC-8179-4C6F-8187-8A0886E22206}"/>
                  </a:ext>
                </a:extLst>
              </p:cNvPr>
              <p:cNvGrpSpPr/>
              <p:nvPr/>
            </p:nvGrpSpPr>
            <p:grpSpPr>
              <a:xfrm>
                <a:off x="3215366" y="2292507"/>
                <a:ext cx="3844986" cy="918848"/>
                <a:chOff x="4601865" y="1984732"/>
                <a:chExt cx="2246195" cy="702903"/>
              </a:xfrm>
            </p:grpSpPr>
            <p:sp>
              <p:nvSpPr>
                <p:cNvPr id="26" name="Text Placeholder 12">
                  <a:extLst>
                    <a:ext uri="{FF2B5EF4-FFF2-40B4-BE49-F238E27FC236}">
                      <a16:creationId xmlns:a16="http://schemas.microsoft.com/office/drawing/2014/main" id="{FD52DF03-A8DA-448A-9502-B67D078EF56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615812" y="2220900"/>
                  <a:ext cx="2232248" cy="466735"/>
                </a:xfrm>
                <a:prstGeom prst="rect">
                  <a:avLst/>
                </a:prstGeom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1569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Resample the ERA5 dataset from hourly to daily means.</a:t>
                  </a:r>
                  <a:endParaRPr lang="en-US" sz="1569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" name="Text Placeholder 13">
                  <a:extLst>
                    <a:ext uri="{FF2B5EF4-FFF2-40B4-BE49-F238E27FC236}">
                      <a16:creationId xmlns:a16="http://schemas.microsoft.com/office/drawing/2014/main" id="{57D98AA1-44FD-4473-8CAD-DD3D5007D3B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601865" y="1984732"/>
                  <a:ext cx="2232248" cy="305326"/>
                </a:xfrm>
                <a:prstGeom prst="rect">
                  <a:avLst/>
                </a:prstGeom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438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Daily means</a:t>
                  </a:r>
                </a:p>
              </p:txBody>
            </p:sp>
          </p:grpSp>
          <p:sp>
            <p:nvSpPr>
              <p:cNvPr id="28" name="Rounded Rectangle 32">
                <a:extLst>
                  <a:ext uri="{FF2B5EF4-FFF2-40B4-BE49-F238E27FC236}">
                    <a16:creationId xmlns:a16="http://schemas.microsoft.com/office/drawing/2014/main" id="{7508FF9A-52D8-40FB-A8D6-7B57A85AD263}"/>
                  </a:ext>
                </a:extLst>
              </p:cNvPr>
              <p:cNvSpPr/>
              <p:nvPr/>
            </p:nvSpPr>
            <p:spPr>
              <a:xfrm>
                <a:off x="2481008" y="2542287"/>
                <a:ext cx="421756" cy="421756"/>
              </a:xfrm>
              <a:custGeom>
                <a:avLst/>
                <a:gdLst/>
                <a:ahLst/>
                <a:cxnLst/>
                <a:rect l="l" t="t" r="r" b="b"/>
                <a:pathLst>
                  <a:path w="3240000" h="3240000">
                    <a:moveTo>
                      <a:pt x="2019696" y="2510955"/>
                    </a:moveTo>
                    <a:lnTo>
                      <a:pt x="2019696" y="2797359"/>
                    </a:lnTo>
                    <a:lnTo>
                      <a:pt x="2914589" y="2797359"/>
                    </a:lnTo>
                    <a:lnTo>
                      <a:pt x="2914589" y="2510955"/>
                    </a:lnTo>
                    <a:close/>
                    <a:moveTo>
                      <a:pt x="2019696" y="2081348"/>
                    </a:moveTo>
                    <a:lnTo>
                      <a:pt x="2019696" y="2367752"/>
                    </a:lnTo>
                    <a:lnTo>
                      <a:pt x="2914589" y="2367752"/>
                    </a:lnTo>
                    <a:lnTo>
                      <a:pt x="2914589" y="2081348"/>
                    </a:lnTo>
                    <a:close/>
                    <a:moveTo>
                      <a:pt x="580710" y="2021703"/>
                    </a:moveTo>
                    <a:lnTo>
                      <a:pt x="378191" y="2224222"/>
                    </a:lnTo>
                    <a:lnTo>
                      <a:pt x="593323" y="2439354"/>
                    </a:lnTo>
                    <a:lnTo>
                      <a:pt x="378191" y="2654485"/>
                    </a:lnTo>
                    <a:lnTo>
                      <a:pt x="580710" y="2857004"/>
                    </a:lnTo>
                    <a:lnTo>
                      <a:pt x="795842" y="2641872"/>
                    </a:lnTo>
                    <a:lnTo>
                      <a:pt x="1010973" y="2857004"/>
                    </a:lnTo>
                    <a:lnTo>
                      <a:pt x="1213492" y="2654485"/>
                    </a:lnTo>
                    <a:lnTo>
                      <a:pt x="998360" y="2439354"/>
                    </a:lnTo>
                    <a:lnTo>
                      <a:pt x="1213492" y="2224222"/>
                    </a:lnTo>
                    <a:lnTo>
                      <a:pt x="1010973" y="2021703"/>
                    </a:lnTo>
                    <a:lnTo>
                      <a:pt x="795842" y="2236835"/>
                    </a:lnTo>
                    <a:close/>
                    <a:moveTo>
                      <a:pt x="1656000" y="1656001"/>
                    </a:moveTo>
                    <a:lnTo>
                      <a:pt x="3240000" y="1656001"/>
                    </a:lnTo>
                    <a:lnTo>
                      <a:pt x="3240000" y="2699989"/>
                    </a:lnTo>
                    <a:cubicBezTo>
                      <a:pt x="3240000" y="2998229"/>
                      <a:pt x="2998229" y="3240000"/>
                      <a:pt x="2699989" y="3240000"/>
                    </a:cubicBezTo>
                    <a:lnTo>
                      <a:pt x="1656000" y="3240000"/>
                    </a:lnTo>
                    <a:close/>
                    <a:moveTo>
                      <a:pt x="0" y="1656001"/>
                    </a:moveTo>
                    <a:lnTo>
                      <a:pt x="1584000" y="1656001"/>
                    </a:lnTo>
                    <a:lnTo>
                      <a:pt x="1584000" y="3240000"/>
                    </a:lnTo>
                    <a:lnTo>
                      <a:pt x="540011" y="3240000"/>
                    </a:lnTo>
                    <a:cubicBezTo>
                      <a:pt x="241771" y="3240000"/>
                      <a:pt x="0" y="2998229"/>
                      <a:pt x="0" y="2699989"/>
                    </a:cubicBezTo>
                    <a:close/>
                    <a:moveTo>
                      <a:pt x="2467143" y="957859"/>
                    </a:moveTo>
                    <a:cubicBezTo>
                      <a:pt x="2388055" y="957859"/>
                      <a:pt x="2323941" y="1021973"/>
                      <a:pt x="2323941" y="1101061"/>
                    </a:cubicBezTo>
                    <a:cubicBezTo>
                      <a:pt x="2323941" y="1180149"/>
                      <a:pt x="2388055" y="1244263"/>
                      <a:pt x="2467143" y="1244263"/>
                    </a:cubicBezTo>
                    <a:cubicBezTo>
                      <a:pt x="2546231" y="1244263"/>
                      <a:pt x="2610345" y="1180149"/>
                      <a:pt x="2610345" y="1101061"/>
                    </a:cubicBezTo>
                    <a:cubicBezTo>
                      <a:pt x="2610345" y="1021973"/>
                      <a:pt x="2546231" y="957859"/>
                      <a:pt x="2467143" y="957859"/>
                    </a:cubicBezTo>
                    <a:close/>
                    <a:moveTo>
                      <a:pt x="2019696" y="635775"/>
                    </a:moveTo>
                    <a:lnTo>
                      <a:pt x="2019696" y="922180"/>
                    </a:lnTo>
                    <a:lnTo>
                      <a:pt x="2914589" y="922180"/>
                    </a:lnTo>
                    <a:lnTo>
                      <a:pt x="2914589" y="635775"/>
                    </a:lnTo>
                    <a:close/>
                    <a:moveTo>
                      <a:pt x="652639" y="331531"/>
                    </a:moveTo>
                    <a:lnTo>
                      <a:pt x="652639" y="635775"/>
                    </a:lnTo>
                    <a:lnTo>
                      <a:pt x="348395" y="635775"/>
                    </a:lnTo>
                    <a:lnTo>
                      <a:pt x="348395" y="922180"/>
                    </a:lnTo>
                    <a:lnTo>
                      <a:pt x="652639" y="922180"/>
                    </a:lnTo>
                    <a:lnTo>
                      <a:pt x="652639" y="1226424"/>
                    </a:lnTo>
                    <a:lnTo>
                      <a:pt x="939044" y="1226424"/>
                    </a:lnTo>
                    <a:lnTo>
                      <a:pt x="939044" y="922180"/>
                    </a:lnTo>
                    <a:lnTo>
                      <a:pt x="1243288" y="922180"/>
                    </a:lnTo>
                    <a:lnTo>
                      <a:pt x="1243288" y="635775"/>
                    </a:lnTo>
                    <a:lnTo>
                      <a:pt x="939044" y="635775"/>
                    </a:lnTo>
                    <a:lnTo>
                      <a:pt x="939044" y="331531"/>
                    </a:lnTo>
                    <a:close/>
                    <a:moveTo>
                      <a:pt x="2467143" y="313692"/>
                    </a:moveTo>
                    <a:cubicBezTo>
                      <a:pt x="2388055" y="313692"/>
                      <a:pt x="2323941" y="377806"/>
                      <a:pt x="2323941" y="456894"/>
                    </a:cubicBezTo>
                    <a:cubicBezTo>
                      <a:pt x="2323941" y="535982"/>
                      <a:pt x="2388055" y="600096"/>
                      <a:pt x="2467143" y="600096"/>
                    </a:cubicBezTo>
                    <a:cubicBezTo>
                      <a:pt x="2546231" y="600096"/>
                      <a:pt x="2610345" y="535982"/>
                      <a:pt x="2610345" y="456894"/>
                    </a:cubicBezTo>
                    <a:cubicBezTo>
                      <a:pt x="2610345" y="377806"/>
                      <a:pt x="2546231" y="313692"/>
                      <a:pt x="2467143" y="313692"/>
                    </a:cubicBezTo>
                    <a:close/>
                    <a:moveTo>
                      <a:pt x="540011" y="0"/>
                    </a:moveTo>
                    <a:lnTo>
                      <a:pt x="2699989" y="0"/>
                    </a:lnTo>
                    <a:cubicBezTo>
                      <a:pt x="2998229" y="0"/>
                      <a:pt x="3240000" y="241771"/>
                      <a:pt x="3240000" y="540011"/>
                    </a:cubicBezTo>
                    <a:lnTo>
                      <a:pt x="3240000" y="1584001"/>
                    </a:lnTo>
                    <a:lnTo>
                      <a:pt x="1656000" y="1584001"/>
                    </a:lnTo>
                    <a:lnTo>
                      <a:pt x="1656000" y="1"/>
                    </a:lnTo>
                    <a:lnTo>
                      <a:pt x="1584000" y="1"/>
                    </a:lnTo>
                    <a:lnTo>
                      <a:pt x="1584000" y="1584001"/>
                    </a:lnTo>
                    <a:lnTo>
                      <a:pt x="0" y="1584001"/>
                    </a:lnTo>
                    <a:lnTo>
                      <a:pt x="0" y="540011"/>
                    </a:lnTo>
                    <a:cubicBezTo>
                      <a:pt x="0" y="241771"/>
                      <a:pt x="241771" y="0"/>
                      <a:pt x="540011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19532" tIns="59767" rIns="119532" bIns="5976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2354" dirty="0"/>
              </a:p>
            </p:txBody>
          </p:sp>
          <p:sp>
            <p:nvSpPr>
              <p:cNvPr id="29" name="Flussdiagramm: Magnetplattenspeicher 28">
                <a:extLst>
                  <a:ext uri="{FF2B5EF4-FFF2-40B4-BE49-F238E27FC236}">
                    <a16:creationId xmlns:a16="http://schemas.microsoft.com/office/drawing/2014/main" id="{8C816A16-B0C1-4551-845B-52F7620939E7}"/>
                  </a:ext>
                </a:extLst>
              </p:cNvPr>
              <p:cNvSpPr/>
              <p:nvPr/>
            </p:nvSpPr>
            <p:spPr bwMode="blackGray">
              <a:xfrm>
                <a:off x="2287206" y="1396428"/>
                <a:ext cx="434436" cy="474868"/>
              </a:xfrm>
              <a:prstGeom prst="flowChartMagneticDisk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38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Rectangle 800">
                <a:extLst>
                  <a:ext uri="{FF2B5EF4-FFF2-40B4-BE49-F238E27FC236}">
                    <a16:creationId xmlns:a16="http://schemas.microsoft.com/office/drawing/2014/main" id="{8FD94E82-77F8-4933-B07E-368A6BEAB9C9}"/>
                  </a:ext>
                </a:extLst>
              </p:cNvPr>
              <p:cNvSpPr/>
              <p:nvPr/>
            </p:nvSpPr>
            <p:spPr>
              <a:xfrm>
                <a:off x="2686390" y="4502812"/>
                <a:ext cx="5365607" cy="988258"/>
              </a:xfrm>
              <a:prstGeom prst="rect">
                <a:avLst/>
              </a:prstGeom>
              <a:solidFill>
                <a:schemeClr val="bg1"/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3529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1" name="Rounded Rectangle 9">
                <a:extLst>
                  <a:ext uri="{FF2B5EF4-FFF2-40B4-BE49-F238E27FC236}">
                    <a16:creationId xmlns:a16="http://schemas.microsoft.com/office/drawing/2014/main" id="{03CA35FE-C3B2-49A1-9900-4E80AEA2F1FD}"/>
                  </a:ext>
                </a:extLst>
              </p:cNvPr>
              <p:cNvSpPr/>
              <p:nvPr/>
            </p:nvSpPr>
            <p:spPr>
              <a:xfrm rot="13500000">
                <a:off x="7636431" y="4589470"/>
                <a:ext cx="814964" cy="814966"/>
              </a:xfrm>
              <a:prstGeom prst="roundRect">
                <a:avLst>
                  <a:gd name="adj" fmla="val 9009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3529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2" name="Rounded Rectangle 10">
                <a:extLst>
                  <a:ext uri="{FF2B5EF4-FFF2-40B4-BE49-F238E27FC236}">
                    <a16:creationId xmlns:a16="http://schemas.microsoft.com/office/drawing/2014/main" id="{C96F01DC-E957-4CA6-BD39-8EC9EE0DE930}"/>
                  </a:ext>
                </a:extLst>
              </p:cNvPr>
              <p:cNvSpPr/>
              <p:nvPr/>
            </p:nvSpPr>
            <p:spPr>
              <a:xfrm rot="13500000">
                <a:off x="7866521" y="4589458"/>
                <a:ext cx="814964" cy="814966"/>
              </a:xfrm>
              <a:prstGeom prst="roundRect">
                <a:avLst>
                  <a:gd name="adj" fmla="val 9009"/>
                </a:avLst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3529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3" name="TextBox 803">
                <a:extLst>
                  <a:ext uri="{FF2B5EF4-FFF2-40B4-BE49-F238E27FC236}">
                    <a16:creationId xmlns:a16="http://schemas.microsoft.com/office/drawing/2014/main" id="{6E5ED046-8906-432B-9C30-AD5C7A3027A5}"/>
                  </a:ext>
                </a:extLst>
              </p:cNvPr>
              <p:cNvSpPr txBox="1"/>
              <p:nvPr/>
            </p:nvSpPr>
            <p:spPr>
              <a:xfrm>
                <a:off x="7989286" y="4755545"/>
                <a:ext cx="590250" cy="454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2354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04</a:t>
                </a:r>
                <a:endParaRPr lang="ko-KR" altLang="en-US" sz="2354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4" name="Group 804">
                <a:extLst>
                  <a:ext uri="{FF2B5EF4-FFF2-40B4-BE49-F238E27FC236}">
                    <a16:creationId xmlns:a16="http://schemas.microsoft.com/office/drawing/2014/main" id="{CF8DDE3A-C7F5-4AF4-9F62-5ABF3FA63C87}"/>
                  </a:ext>
                </a:extLst>
              </p:cNvPr>
              <p:cNvGrpSpPr/>
              <p:nvPr/>
            </p:nvGrpSpPr>
            <p:grpSpPr>
              <a:xfrm>
                <a:off x="3730057" y="4540023"/>
                <a:ext cx="3844986" cy="918848"/>
                <a:chOff x="4601865" y="1984732"/>
                <a:chExt cx="2246195" cy="702903"/>
              </a:xfrm>
            </p:grpSpPr>
            <p:sp>
              <p:nvSpPr>
                <p:cNvPr id="35" name="Text Placeholder 12">
                  <a:extLst>
                    <a:ext uri="{FF2B5EF4-FFF2-40B4-BE49-F238E27FC236}">
                      <a16:creationId xmlns:a16="http://schemas.microsoft.com/office/drawing/2014/main" id="{2A0BECB3-34E4-4303-9D76-2387FF7E0A9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615812" y="2220900"/>
                  <a:ext cx="2232248" cy="466735"/>
                </a:xfrm>
                <a:prstGeom prst="rect">
                  <a:avLst/>
                </a:prstGeom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438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Calculate anomalies and divide it by standard deviations (with 30-day running windows). </a:t>
                  </a:r>
                </a:p>
              </p:txBody>
            </p:sp>
            <p:sp>
              <p:nvSpPr>
                <p:cNvPr id="36" name="Text Placeholder 13">
                  <a:extLst>
                    <a:ext uri="{FF2B5EF4-FFF2-40B4-BE49-F238E27FC236}">
                      <a16:creationId xmlns:a16="http://schemas.microsoft.com/office/drawing/2014/main" id="{ABB4FA75-3991-4B87-B012-F50802BF974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601865" y="1984732"/>
                  <a:ext cx="2232248" cy="305326"/>
                </a:xfrm>
                <a:prstGeom prst="rect">
                  <a:avLst/>
                </a:prstGeom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438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Normalization</a:t>
                  </a:r>
                </a:p>
              </p:txBody>
            </p:sp>
          </p:grpSp>
          <p:sp>
            <p:nvSpPr>
              <p:cNvPr id="37" name="Rectangle 800">
                <a:extLst>
                  <a:ext uri="{FF2B5EF4-FFF2-40B4-BE49-F238E27FC236}">
                    <a16:creationId xmlns:a16="http://schemas.microsoft.com/office/drawing/2014/main" id="{CE3C9191-8E88-4E00-BE25-E3CB86EBE292}"/>
                  </a:ext>
                </a:extLst>
              </p:cNvPr>
              <p:cNvSpPr/>
              <p:nvPr/>
            </p:nvSpPr>
            <p:spPr>
              <a:xfrm>
                <a:off x="2919679" y="5627755"/>
                <a:ext cx="5365607" cy="988258"/>
              </a:xfrm>
              <a:prstGeom prst="rect">
                <a:avLst/>
              </a:prstGeom>
              <a:solidFill>
                <a:schemeClr val="bg1"/>
              </a:solidFill>
              <a:ln w="635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3529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8" name="Rounded Rectangle 9">
                <a:extLst>
                  <a:ext uri="{FF2B5EF4-FFF2-40B4-BE49-F238E27FC236}">
                    <a16:creationId xmlns:a16="http://schemas.microsoft.com/office/drawing/2014/main" id="{D57C33A1-337E-4AB8-8CDE-26A1EEA77290}"/>
                  </a:ext>
                </a:extLst>
              </p:cNvPr>
              <p:cNvSpPr/>
              <p:nvPr/>
            </p:nvSpPr>
            <p:spPr>
              <a:xfrm rot="13500000">
                <a:off x="7869718" y="5714413"/>
                <a:ext cx="814964" cy="814966"/>
              </a:xfrm>
              <a:prstGeom prst="roundRect">
                <a:avLst>
                  <a:gd name="adj" fmla="val 9009"/>
                </a:avLst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3529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9" name="Rounded Rectangle 10">
                <a:extLst>
                  <a:ext uri="{FF2B5EF4-FFF2-40B4-BE49-F238E27FC236}">
                    <a16:creationId xmlns:a16="http://schemas.microsoft.com/office/drawing/2014/main" id="{7D364AA1-C0E0-4752-AF44-792FC8E02934}"/>
                  </a:ext>
                </a:extLst>
              </p:cNvPr>
              <p:cNvSpPr/>
              <p:nvPr/>
            </p:nvSpPr>
            <p:spPr>
              <a:xfrm rot="13500000">
                <a:off x="8099810" y="5714401"/>
                <a:ext cx="814964" cy="814966"/>
              </a:xfrm>
              <a:prstGeom prst="roundRect">
                <a:avLst>
                  <a:gd name="adj" fmla="val 9009"/>
                </a:avLst>
              </a:prstGeom>
              <a:solidFill>
                <a:schemeClr val="bg1"/>
              </a:solidFill>
              <a:ln w="254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3529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0" name="TextBox 803">
                <a:extLst>
                  <a:ext uri="{FF2B5EF4-FFF2-40B4-BE49-F238E27FC236}">
                    <a16:creationId xmlns:a16="http://schemas.microsoft.com/office/drawing/2014/main" id="{3ACB72A2-0D01-4EA2-A235-3B323105659B}"/>
                  </a:ext>
                </a:extLst>
              </p:cNvPr>
              <p:cNvSpPr txBox="1"/>
              <p:nvPr/>
            </p:nvSpPr>
            <p:spPr>
              <a:xfrm>
                <a:off x="8222575" y="5850269"/>
                <a:ext cx="590250" cy="454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2354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05</a:t>
                </a:r>
                <a:endParaRPr lang="ko-KR" altLang="en-US" sz="2354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1" name="Group 804">
                <a:extLst>
                  <a:ext uri="{FF2B5EF4-FFF2-40B4-BE49-F238E27FC236}">
                    <a16:creationId xmlns:a16="http://schemas.microsoft.com/office/drawing/2014/main" id="{2A514E0F-DD60-4D9E-8565-A5807B20FEE9}"/>
                  </a:ext>
                </a:extLst>
              </p:cNvPr>
              <p:cNvGrpSpPr/>
              <p:nvPr/>
            </p:nvGrpSpPr>
            <p:grpSpPr>
              <a:xfrm>
                <a:off x="3963346" y="5664965"/>
                <a:ext cx="3844986" cy="918848"/>
                <a:chOff x="4601865" y="1984732"/>
                <a:chExt cx="2246195" cy="702903"/>
              </a:xfrm>
            </p:grpSpPr>
            <p:sp>
              <p:nvSpPr>
                <p:cNvPr id="42" name="Text Placeholder 12">
                  <a:extLst>
                    <a:ext uri="{FF2B5EF4-FFF2-40B4-BE49-F238E27FC236}">
                      <a16:creationId xmlns:a16="http://schemas.microsoft.com/office/drawing/2014/main" id="{39DA72D1-9912-42C2-B0A0-750371D5F38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615812" y="2220900"/>
                  <a:ext cx="2232248" cy="466735"/>
                </a:xfrm>
                <a:prstGeom prst="rect">
                  <a:avLst/>
                </a:prstGeom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438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Perform an empirical orthogonal function analysis with the normalized dataset.</a:t>
                  </a:r>
                </a:p>
              </p:txBody>
            </p:sp>
            <p:sp>
              <p:nvSpPr>
                <p:cNvPr id="43" name="Text Placeholder 13">
                  <a:extLst>
                    <a:ext uri="{FF2B5EF4-FFF2-40B4-BE49-F238E27FC236}">
                      <a16:creationId xmlns:a16="http://schemas.microsoft.com/office/drawing/2014/main" id="{F8F3C4E8-33D3-4221-AE38-9434D393A2A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601865" y="1984732"/>
                  <a:ext cx="2232248" cy="305326"/>
                </a:xfrm>
                <a:prstGeom prst="rect">
                  <a:avLst/>
                </a:prstGeom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438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Perform EOF analyses</a:t>
                  </a:r>
                </a:p>
              </p:txBody>
            </p:sp>
          </p:grpSp>
          <p:pic>
            <p:nvPicPr>
              <p:cNvPr id="44" name="Grafik 43" descr="Filter mit einfarbiger Füllung">
                <a:extLst>
                  <a:ext uri="{FF2B5EF4-FFF2-40B4-BE49-F238E27FC236}">
                    <a16:creationId xmlns:a16="http://schemas.microsoft.com/office/drawing/2014/main" id="{F7C2AED9-C8E5-480D-9106-AD370A174F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670655" y="3583983"/>
                <a:ext cx="575107" cy="575107"/>
              </a:xfrm>
              <a:prstGeom prst="rect">
                <a:avLst/>
              </a:prstGeom>
            </p:spPr>
          </p:pic>
          <p:pic>
            <p:nvPicPr>
              <p:cNvPr id="45" name="Grafik 44" descr="Normalverteilung mit einfarbiger Füllung">
                <a:extLst>
                  <a:ext uri="{FF2B5EF4-FFF2-40B4-BE49-F238E27FC236}">
                    <a16:creationId xmlns:a16="http://schemas.microsoft.com/office/drawing/2014/main" id="{9D0FE2D8-2A49-4F19-A86C-C3D8A1FF57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877511" y="4674120"/>
                <a:ext cx="654148" cy="654148"/>
              </a:xfrm>
              <a:prstGeom prst="rect">
                <a:avLst/>
              </a:prstGeom>
            </p:spPr>
          </p:pic>
          <p:pic>
            <p:nvPicPr>
              <p:cNvPr id="46" name="Grafik 45" descr="Liniendiagramm mit einfarbiger Füllung">
                <a:extLst>
                  <a:ext uri="{FF2B5EF4-FFF2-40B4-BE49-F238E27FC236}">
                    <a16:creationId xmlns:a16="http://schemas.microsoft.com/office/drawing/2014/main" id="{567FC20F-8784-4D5D-9C45-BD1EC60EFA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205876" y="5831225"/>
                <a:ext cx="574131" cy="574131"/>
              </a:xfrm>
              <a:prstGeom prst="rect">
                <a:avLst/>
              </a:prstGeom>
            </p:spPr>
          </p:pic>
          <p:sp>
            <p:nvSpPr>
              <p:cNvPr id="47" name="Rectangle 800">
                <a:extLst>
                  <a:ext uri="{FF2B5EF4-FFF2-40B4-BE49-F238E27FC236}">
                    <a16:creationId xmlns:a16="http://schemas.microsoft.com/office/drawing/2014/main" id="{2125103D-A1E3-4BA7-B33C-421B56449560}"/>
                  </a:ext>
                </a:extLst>
              </p:cNvPr>
              <p:cNvSpPr/>
              <p:nvPr/>
            </p:nvSpPr>
            <p:spPr>
              <a:xfrm>
                <a:off x="3193933" y="6744458"/>
                <a:ext cx="5365607" cy="988258"/>
              </a:xfrm>
              <a:prstGeom prst="rect">
                <a:avLst/>
              </a:prstGeom>
              <a:solidFill>
                <a:schemeClr val="bg1"/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3529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8" name="Rounded Rectangle 9">
                <a:extLst>
                  <a:ext uri="{FF2B5EF4-FFF2-40B4-BE49-F238E27FC236}">
                    <a16:creationId xmlns:a16="http://schemas.microsoft.com/office/drawing/2014/main" id="{0A263EA5-C3A1-4B2B-8C2C-CC2F8C4DC7CE}"/>
                  </a:ext>
                </a:extLst>
              </p:cNvPr>
              <p:cNvSpPr/>
              <p:nvPr/>
            </p:nvSpPr>
            <p:spPr>
              <a:xfrm rot="13500000">
                <a:off x="8143977" y="6831114"/>
                <a:ext cx="814964" cy="814966"/>
              </a:xfrm>
              <a:prstGeom prst="roundRect">
                <a:avLst>
                  <a:gd name="adj" fmla="val 9009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3529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9" name="Rounded Rectangle 10">
                <a:extLst>
                  <a:ext uri="{FF2B5EF4-FFF2-40B4-BE49-F238E27FC236}">
                    <a16:creationId xmlns:a16="http://schemas.microsoft.com/office/drawing/2014/main" id="{B9C85236-C468-4593-BC9D-1A38571A1F3F}"/>
                  </a:ext>
                </a:extLst>
              </p:cNvPr>
              <p:cNvSpPr/>
              <p:nvPr/>
            </p:nvSpPr>
            <p:spPr>
              <a:xfrm rot="13500000">
                <a:off x="8374066" y="6831105"/>
                <a:ext cx="814964" cy="814966"/>
              </a:xfrm>
              <a:prstGeom prst="roundRect">
                <a:avLst>
                  <a:gd name="adj" fmla="val 9009"/>
                </a:avLst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3529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0" name="TextBox 803">
                <a:extLst>
                  <a:ext uri="{FF2B5EF4-FFF2-40B4-BE49-F238E27FC236}">
                    <a16:creationId xmlns:a16="http://schemas.microsoft.com/office/drawing/2014/main" id="{7DFD7ED8-9AC0-4013-B8EC-144AECBE9ECA}"/>
                  </a:ext>
                </a:extLst>
              </p:cNvPr>
              <p:cNvSpPr txBox="1"/>
              <p:nvPr/>
            </p:nvSpPr>
            <p:spPr>
              <a:xfrm>
                <a:off x="8496832" y="6997192"/>
                <a:ext cx="590250" cy="454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2354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06</a:t>
                </a:r>
                <a:endParaRPr lang="ko-KR" altLang="en-US" sz="2354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1" name="Group 804">
                <a:extLst>
                  <a:ext uri="{FF2B5EF4-FFF2-40B4-BE49-F238E27FC236}">
                    <a16:creationId xmlns:a16="http://schemas.microsoft.com/office/drawing/2014/main" id="{EE76F1AF-4300-492B-9472-FDE2292F3C9D}"/>
                  </a:ext>
                </a:extLst>
              </p:cNvPr>
              <p:cNvGrpSpPr/>
              <p:nvPr/>
            </p:nvGrpSpPr>
            <p:grpSpPr>
              <a:xfrm>
                <a:off x="4237603" y="6781666"/>
                <a:ext cx="3844986" cy="918848"/>
                <a:chOff x="4601865" y="1984732"/>
                <a:chExt cx="2246195" cy="702903"/>
              </a:xfrm>
            </p:grpSpPr>
            <p:sp>
              <p:nvSpPr>
                <p:cNvPr id="52" name="Text Placeholder 12">
                  <a:extLst>
                    <a:ext uri="{FF2B5EF4-FFF2-40B4-BE49-F238E27FC236}">
                      <a16:creationId xmlns:a16="http://schemas.microsoft.com/office/drawing/2014/main" id="{40F9453A-0495-42DC-B8A4-DB0ACDE2927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615812" y="2220900"/>
                  <a:ext cx="2232248" cy="466735"/>
                </a:xfrm>
                <a:prstGeom prst="rect">
                  <a:avLst/>
                </a:prstGeom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438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Perform a k-means clustering with the first 15 principal components from the EOF analysis.</a:t>
                  </a:r>
                </a:p>
              </p:txBody>
            </p:sp>
            <p:sp>
              <p:nvSpPr>
                <p:cNvPr id="53" name="Text Placeholder 13">
                  <a:extLst>
                    <a:ext uri="{FF2B5EF4-FFF2-40B4-BE49-F238E27FC236}">
                      <a16:creationId xmlns:a16="http://schemas.microsoft.com/office/drawing/2014/main" id="{911F260F-8C17-4704-A362-8D7F8D3E072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601865" y="1984732"/>
                  <a:ext cx="2232248" cy="305326"/>
                </a:xfrm>
                <a:prstGeom prst="rect">
                  <a:avLst/>
                </a:prstGeom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438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Cluster EOF results in 7 weather regimes</a:t>
                  </a:r>
                </a:p>
              </p:txBody>
            </p:sp>
          </p:grpSp>
          <p:pic>
            <p:nvPicPr>
              <p:cNvPr id="54" name="Grafik 53" descr="Venn-Diagramm Silhouette">
                <a:extLst>
                  <a:ext uri="{FF2B5EF4-FFF2-40B4-BE49-F238E27FC236}">
                    <a16:creationId xmlns:a16="http://schemas.microsoft.com/office/drawing/2014/main" id="{6B554E1D-D9B8-4059-A76B-87053148AD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416937" y="6915867"/>
                <a:ext cx="597661" cy="597661"/>
              </a:xfrm>
              <a:prstGeom prst="rect">
                <a:avLst/>
              </a:prstGeom>
            </p:spPr>
          </p:pic>
          <p:sp>
            <p:nvSpPr>
              <p:cNvPr id="55" name="Rectangle 800">
                <a:extLst>
                  <a:ext uri="{FF2B5EF4-FFF2-40B4-BE49-F238E27FC236}">
                    <a16:creationId xmlns:a16="http://schemas.microsoft.com/office/drawing/2014/main" id="{5E2B6C80-BE0C-4C02-82B0-6BC8C265FCCE}"/>
                  </a:ext>
                </a:extLst>
              </p:cNvPr>
              <p:cNvSpPr/>
              <p:nvPr/>
            </p:nvSpPr>
            <p:spPr>
              <a:xfrm>
                <a:off x="9086752" y="1160985"/>
                <a:ext cx="5365607" cy="988258"/>
              </a:xfrm>
              <a:prstGeom prst="rect">
                <a:avLst/>
              </a:prstGeom>
              <a:solidFill>
                <a:schemeClr val="bg1"/>
              </a:solidFill>
              <a:ln w="635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3529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6" name="Rounded Rectangle 9">
                <a:extLst>
                  <a:ext uri="{FF2B5EF4-FFF2-40B4-BE49-F238E27FC236}">
                    <a16:creationId xmlns:a16="http://schemas.microsoft.com/office/drawing/2014/main" id="{17ABFE00-0580-4FF5-9156-51C9808D251F}"/>
                  </a:ext>
                </a:extLst>
              </p:cNvPr>
              <p:cNvSpPr/>
              <p:nvPr/>
            </p:nvSpPr>
            <p:spPr>
              <a:xfrm rot="13500000">
                <a:off x="14036794" y="1247644"/>
                <a:ext cx="814964" cy="814966"/>
              </a:xfrm>
              <a:prstGeom prst="roundRect">
                <a:avLst>
                  <a:gd name="adj" fmla="val 9009"/>
                </a:avLst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3529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7" name="Rounded Rectangle 10">
                <a:extLst>
                  <a:ext uri="{FF2B5EF4-FFF2-40B4-BE49-F238E27FC236}">
                    <a16:creationId xmlns:a16="http://schemas.microsoft.com/office/drawing/2014/main" id="{137B9FF4-0A18-4131-8F70-CF5700806309}"/>
                  </a:ext>
                </a:extLst>
              </p:cNvPr>
              <p:cNvSpPr/>
              <p:nvPr/>
            </p:nvSpPr>
            <p:spPr>
              <a:xfrm rot="13500000">
                <a:off x="14266884" y="1247632"/>
                <a:ext cx="814964" cy="814966"/>
              </a:xfrm>
              <a:prstGeom prst="roundRect">
                <a:avLst>
                  <a:gd name="adj" fmla="val 9009"/>
                </a:avLst>
              </a:prstGeom>
              <a:solidFill>
                <a:schemeClr val="bg1"/>
              </a:solidFill>
              <a:ln w="254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3529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8" name="TextBox 803">
                <a:extLst>
                  <a:ext uri="{FF2B5EF4-FFF2-40B4-BE49-F238E27FC236}">
                    <a16:creationId xmlns:a16="http://schemas.microsoft.com/office/drawing/2014/main" id="{1322D3D2-A923-4068-A3E6-F70F3E6872C8}"/>
                  </a:ext>
                </a:extLst>
              </p:cNvPr>
              <p:cNvSpPr txBox="1"/>
              <p:nvPr/>
            </p:nvSpPr>
            <p:spPr>
              <a:xfrm>
                <a:off x="14389649" y="1413719"/>
                <a:ext cx="590250" cy="454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2354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07</a:t>
                </a:r>
                <a:endParaRPr lang="ko-KR" altLang="en-US" sz="2354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9" name="Group 804">
                <a:extLst>
                  <a:ext uri="{FF2B5EF4-FFF2-40B4-BE49-F238E27FC236}">
                    <a16:creationId xmlns:a16="http://schemas.microsoft.com/office/drawing/2014/main" id="{57D27EB6-F9C3-4F08-A826-E8F67830ED57}"/>
                  </a:ext>
                </a:extLst>
              </p:cNvPr>
              <p:cNvGrpSpPr/>
              <p:nvPr/>
            </p:nvGrpSpPr>
            <p:grpSpPr>
              <a:xfrm>
                <a:off x="10130420" y="1198193"/>
                <a:ext cx="3844986" cy="918848"/>
                <a:chOff x="4601865" y="1984732"/>
                <a:chExt cx="2246195" cy="702903"/>
              </a:xfrm>
            </p:grpSpPr>
            <p:sp>
              <p:nvSpPr>
                <p:cNvPr id="60" name="Text Placeholder 12">
                  <a:extLst>
                    <a:ext uri="{FF2B5EF4-FFF2-40B4-BE49-F238E27FC236}">
                      <a16:creationId xmlns:a16="http://schemas.microsoft.com/office/drawing/2014/main" id="{13D74448-5EFB-4BDC-A263-4598497A997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615812" y="2220900"/>
                  <a:ext cx="2232248" cy="466735"/>
                </a:xfrm>
                <a:prstGeom prst="rect">
                  <a:avLst/>
                </a:prstGeom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438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Filter all weather regimes out that do not a last a least 3 days.</a:t>
                  </a:r>
                </a:p>
              </p:txBody>
            </p:sp>
            <p:sp>
              <p:nvSpPr>
                <p:cNvPr id="61" name="Text Placeholder 13">
                  <a:extLst>
                    <a:ext uri="{FF2B5EF4-FFF2-40B4-BE49-F238E27FC236}">
                      <a16:creationId xmlns:a16="http://schemas.microsoft.com/office/drawing/2014/main" id="{8F4191B7-0F20-407B-9F5E-D6B50AAAE18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601865" y="1984732"/>
                  <a:ext cx="2232248" cy="305326"/>
                </a:xfrm>
                <a:prstGeom prst="rect">
                  <a:avLst/>
                </a:prstGeom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438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Filter weather regimes &lt;  3days </a:t>
                  </a:r>
                </a:p>
              </p:txBody>
            </p:sp>
          </p:grpSp>
          <p:pic>
            <p:nvPicPr>
              <p:cNvPr id="62" name="Grafik 61" descr="Filter mit einfarbiger Füllung">
                <a:extLst>
                  <a:ext uri="{FF2B5EF4-FFF2-40B4-BE49-F238E27FC236}">
                    <a16:creationId xmlns:a16="http://schemas.microsoft.com/office/drawing/2014/main" id="{49A137C1-9542-4BE6-AFEF-8D5D2F360D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332973" y="1367562"/>
                <a:ext cx="575107" cy="575107"/>
              </a:xfrm>
              <a:prstGeom prst="rect">
                <a:avLst/>
              </a:prstGeom>
            </p:spPr>
          </p:pic>
          <p:sp>
            <p:nvSpPr>
              <p:cNvPr id="63" name="Rectangle 800">
                <a:extLst>
                  <a:ext uri="{FF2B5EF4-FFF2-40B4-BE49-F238E27FC236}">
                    <a16:creationId xmlns:a16="http://schemas.microsoft.com/office/drawing/2014/main" id="{FB3F0579-BC84-4DD4-8302-CAFBF0E9ACAC}"/>
                  </a:ext>
                </a:extLst>
              </p:cNvPr>
              <p:cNvSpPr/>
              <p:nvPr/>
            </p:nvSpPr>
            <p:spPr>
              <a:xfrm>
                <a:off x="9754673" y="4540719"/>
                <a:ext cx="5365607" cy="988258"/>
              </a:xfrm>
              <a:prstGeom prst="rect">
                <a:avLst/>
              </a:prstGeom>
              <a:solidFill>
                <a:schemeClr val="bg1"/>
              </a:solidFill>
              <a:ln w="635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3529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4" name="Rounded Rectangle 9">
                <a:extLst>
                  <a:ext uri="{FF2B5EF4-FFF2-40B4-BE49-F238E27FC236}">
                    <a16:creationId xmlns:a16="http://schemas.microsoft.com/office/drawing/2014/main" id="{3A76F0DE-D5A6-462F-82B3-63DAFE24F01E}"/>
                  </a:ext>
                </a:extLst>
              </p:cNvPr>
              <p:cNvSpPr/>
              <p:nvPr/>
            </p:nvSpPr>
            <p:spPr>
              <a:xfrm rot="13500000">
                <a:off x="14704714" y="4627378"/>
                <a:ext cx="814964" cy="814966"/>
              </a:xfrm>
              <a:prstGeom prst="roundRect">
                <a:avLst>
                  <a:gd name="adj" fmla="val 9009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3529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5" name="Rounded Rectangle 10">
                <a:extLst>
                  <a:ext uri="{FF2B5EF4-FFF2-40B4-BE49-F238E27FC236}">
                    <a16:creationId xmlns:a16="http://schemas.microsoft.com/office/drawing/2014/main" id="{03D00869-8E55-4D84-8337-A23888B426F3}"/>
                  </a:ext>
                </a:extLst>
              </p:cNvPr>
              <p:cNvSpPr/>
              <p:nvPr/>
            </p:nvSpPr>
            <p:spPr>
              <a:xfrm rot="13500000">
                <a:off x="14934805" y="4627365"/>
                <a:ext cx="814964" cy="814966"/>
              </a:xfrm>
              <a:prstGeom prst="roundRect">
                <a:avLst>
                  <a:gd name="adj" fmla="val 9009"/>
                </a:avLst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3529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6" name="TextBox 803">
                <a:extLst>
                  <a:ext uri="{FF2B5EF4-FFF2-40B4-BE49-F238E27FC236}">
                    <a16:creationId xmlns:a16="http://schemas.microsoft.com/office/drawing/2014/main" id="{3D43F0EF-516D-47A0-851E-47098E045A8F}"/>
                  </a:ext>
                </a:extLst>
              </p:cNvPr>
              <p:cNvSpPr txBox="1"/>
              <p:nvPr/>
            </p:nvSpPr>
            <p:spPr>
              <a:xfrm>
                <a:off x="15057573" y="4793453"/>
                <a:ext cx="590250" cy="454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2354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endParaRPr lang="ko-KR" altLang="en-US" sz="2354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" name="Group 804">
                <a:extLst>
                  <a:ext uri="{FF2B5EF4-FFF2-40B4-BE49-F238E27FC236}">
                    <a16:creationId xmlns:a16="http://schemas.microsoft.com/office/drawing/2014/main" id="{44801FA3-D105-4DFF-A64A-1CECFAAA1041}"/>
                  </a:ext>
                </a:extLst>
              </p:cNvPr>
              <p:cNvGrpSpPr/>
              <p:nvPr/>
            </p:nvGrpSpPr>
            <p:grpSpPr>
              <a:xfrm>
                <a:off x="10798341" y="4577927"/>
                <a:ext cx="3844986" cy="918848"/>
                <a:chOff x="4601865" y="1984732"/>
                <a:chExt cx="2246195" cy="702903"/>
              </a:xfrm>
            </p:grpSpPr>
            <p:sp>
              <p:nvSpPr>
                <p:cNvPr id="68" name="Text Placeholder 12">
                  <a:extLst>
                    <a:ext uri="{FF2B5EF4-FFF2-40B4-BE49-F238E27FC236}">
                      <a16:creationId xmlns:a16="http://schemas.microsoft.com/office/drawing/2014/main" id="{240522FF-9D33-4D16-8D9F-6D9EB873090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615812" y="2220900"/>
                  <a:ext cx="2232248" cy="466735"/>
                </a:xfrm>
                <a:prstGeom prst="rect">
                  <a:avLst/>
                </a:prstGeom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438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Link all daily capacity factors to one of the seven weather regime from step 6.</a:t>
                  </a:r>
                </a:p>
              </p:txBody>
            </p:sp>
            <p:sp>
              <p:nvSpPr>
                <p:cNvPr id="69" name="Text Placeholder 13">
                  <a:extLst>
                    <a:ext uri="{FF2B5EF4-FFF2-40B4-BE49-F238E27FC236}">
                      <a16:creationId xmlns:a16="http://schemas.microsoft.com/office/drawing/2014/main" id="{5FE3BAAE-3722-497C-B98F-31EDB635C48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601865" y="1984732"/>
                  <a:ext cx="2232248" cy="305326"/>
                </a:xfrm>
                <a:prstGeom prst="rect">
                  <a:avLst/>
                </a:prstGeom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438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Link capacity factors to weather regime </a:t>
                  </a:r>
                </a:p>
              </p:txBody>
            </p:sp>
          </p:grpSp>
          <p:sp>
            <p:nvSpPr>
              <p:cNvPr id="70" name="Rectangle 807">
                <a:extLst>
                  <a:ext uri="{FF2B5EF4-FFF2-40B4-BE49-F238E27FC236}">
                    <a16:creationId xmlns:a16="http://schemas.microsoft.com/office/drawing/2014/main" id="{44D69855-44CA-4277-AB05-67AEB5EEDC24}"/>
                  </a:ext>
                </a:extLst>
              </p:cNvPr>
              <p:cNvSpPr/>
              <p:nvPr/>
            </p:nvSpPr>
            <p:spPr>
              <a:xfrm>
                <a:off x="9274287" y="2307010"/>
                <a:ext cx="5365607" cy="988258"/>
              </a:xfrm>
              <a:prstGeom prst="rect">
                <a:avLst/>
              </a:prstGeom>
              <a:solidFill>
                <a:schemeClr val="bg1"/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3529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1" name="Rounded Rectangle 18">
                <a:extLst>
                  <a:ext uri="{FF2B5EF4-FFF2-40B4-BE49-F238E27FC236}">
                    <a16:creationId xmlns:a16="http://schemas.microsoft.com/office/drawing/2014/main" id="{902C1067-0A45-418A-AC04-6EF14A8C3FD6}"/>
                  </a:ext>
                </a:extLst>
              </p:cNvPr>
              <p:cNvSpPr/>
              <p:nvPr/>
            </p:nvSpPr>
            <p:spPr>
              <a:xfrm rot="13500000">
                <a:off x="14217730" y="2393667"/>
                <a:ext cx="814964" cy="814966"/>
              </a:xfrm>
              <a:prstGeom prst="roundRect">
                <a:avLst>
                  <a:gd name="adj" fmla="val 9009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3529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2" name="Rounded Rectangle 19">
                <a:extLst>
                  <a:ext uri="{FF2B5EF4-FFF2-40B4-BE49-F238E27FC236}">
                    <a16:creationId xmlns:a16="http://schemas.microsoft.com/office/drawing/2014/main" id="{60F9911E-43EF-4133-91A3-39BAB11E8921}"/>
                  </a:ext>
                </a:extLst>
              </p:cNvPr>
              <p:cNvSpPr/>
              <p:nvPr/>
            </p:nvSpPr>
            <p:spPr>
              <a:xfrm rot="13500000">
                <a:off x="14447823" y="2393659"/>
                <a:ext cx="814964" cy="814966"/>
              </a:xfrm>
              <a:prstGeom prst="roundRect">
                <a:avLst>
                  <a:gd name="adj" fmla="val 9009"/>
                </a:avLst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3529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3" name="TextBox 810">
                <a:extLst>
                  <a:ext uri="{FF2B5EF4-FFF2-40B4-BE49-F238E27FC236}">
                    <a16:creationId xmlns:a16="http://schemas.microsoft.com/office/drawing/2014/main" id="{50A8FC02-FD17-4EA0-BFCF-04CB7D0CFCBF}"/>
                  </a:ext>
                </a:extLst>
              </p:cNvPr>
              <p:cNvSpPr txBox="1"/>
              <p:nvPr/>
            </p:nvSpPr>
            <p:spPr>
              <a:xfrm>
                <a:off x="14577239" y="2559741"/>
                <a:ext cx="590250" cy="45461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2354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08</a:t>
                </a:r>
                <a:endParaRPr lang="ko-KR" altLang="en-US" sz="2354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" name="Group 811">
                <a:extLst>
                  <a:ext uri="{FF2B5EF4-FFF2-40B4-BE49-F238E27FC236}">
                    <a16:creationId xmlns:a16="http://schemas.microsoft.com/office/drawing/2014/main" id="{90F30BBD-4A7B-4BEC-AA5C-15BF6D01BDF8}"/>
                  </a:ext>
                </a:extLst>
              </p:cNvPr>
              <p:cNvGrpSpPr/>
              <p:nvPr/>
            </p:nvGrpSpPr>
            <p:grpSpPr>
              <a:xfrm>
                <a:off x="10321251" y="2342972"/>
                <a:ext cx="3844986" cy="918848"/>
                <a:chOff x="4601865" y="1984732"/>
                <a:chExt cx="2246195" cy="702903"/>
              </a:xfrm>
            </p:grpSpPr>
            <p:sp>
              <p:nvSpPr>
                <p:cNvPr id="75" name="Text Placeholder 12">
                  <a:extLst>
                    <a:ext uri="{FF2B5EF4-FFF2-40B4-BE49-F238E27FC236}">
                      <a16:creationId xmlns:a16="http://schemas.microsoft.com/office/drawing/2014/main" id="{B5412FE4-D600-441D-987E-FF1F8F4FAD3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615812" y="2220900"/>
                  <a:ext cx="2232248" cy="466735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1438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Get hourly capacity factors per country from </a:t>
                  </a:r>
                  <a:r>
                    <a:rPr lang="en-US" altLang="ko-KR" sz="1438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renewables.ninja</a:t>
                  </a:r>
                  <a:r>
                    <a:rPr lang="en-US" altLang="ko-KR" sz="1438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</a:t>
                  </a:r>
                  <a:endParaRPr lang="en-US" sz="1438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" name="Text Placeholder 13">
                  <a:extLst>
                    <a:ext uri="{FF2B5EF4-FFF2-40B4-BE49-F238E27FC236}">
                      <a16:creationId xmlns:a16="http://schemas.microsoft.com/office/drawing/2014/main" id="{66C982D7-A4CF-4BB4-A47D-4CE6A27F870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601865" y="1984732"/>
                  <a:ext cx="2232248" cy="305326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438" b="1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Renewables.ninja</a:t>
                  </a:r>
                  <a:endParaRPr lang="en-US" sz="1438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7" name="Rectangle 821">
                <a:extLst>
                  <a:ext uri="{FF2B5EF4-FFF2-40B4-BE49-F238E27FC236}">
                    <a16:creationId xmlns:a16="http://schemas.microsoft.com/office/drawing/2014/main" id="{F602D351-D933-47E4-88F6-F61D00D37A2F}"/>
                  </a:ext>
                </a:extLst>
              </p:cNvPr>
              <p:cNvSpPr/>
              <p:nvPr/>
            </p:nvSpPr>
            <p:spPr>
              <a:xfrm>
                <a:off x="9498638" y="3422350"/>
                <a:ext cx="5365607" cy="988258"/>
              </a:xfrm>
              <a:prstGeom prst="rect">
                <a:avLst/>
              </a:prstGeom>
              <a:solidFill>
                <a:schemeClr val="bg1"/>
              </a:solidFill>
              <a:ln w="635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3529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8" name="Rounded Rectangle 15">
                <a:extLst>
                  <a:ext uri="{FF2B5EF4-FFF2-40B4-BE49-F238E27FC236}">
                    <a16:creationId xmlns:a16="http://schemas.microsoft.com/office/drawing/2014/main" id="{CB5D4B02-8BE3-411E-8C59-7763E1BB97E7}"/>
                  </a:ext>
                </a:extLst>
              </p:cNvPr>
              <p:cNvSpPr/>
              <p:nvPr/>
            </p:nvSpPr>
            <p:spPr>
              <a:xfrm rot="13500000">
                <a:off x="14455273" y="3509002"/>
                <a:ext cx="814964" cy="814966"/>
              </a:xfrm>
              <a:prstGeom prst="roundRect">
                <a:avLst>
                  <a:gd name="adj" fmla="val 9009"/>
                </a:avLst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3529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9" name="Rounded Rectangle 16">
                <a:extLst>
                  <a:ext uri="{FF2B5EF4-FFF2-40B4-BE49-F238E27FC236}">
                    <a16:creationId xmlns:a16="http://schemas.microsoft.com/office/drawing/2014/main" id="{7AD95F25-78BF-4651-A577-0D8D0B229E56}"/>
                  </a:ext>
                </a:extLst>
              </p:cNvPr>
              <p:cNvSpPr/>
              <p:nvPr/>
            </p:nvSpPr>
            <p:spPr>
              <a:xfrm rot="13500000">
                <a:off x="14685363" y="3508997"/>
                <a:ext cx="814964" cy="814966"/>
              </a:xfrm>
              <a:prstGeom prst="roundRect">
                <a:avLst>
                  <a:gd name="adj" fmla="val 9009"/>
                </a:avLst>
              </a:prstGeom>
              <a:solidFill>
                <a:schemeClr val="bg1"/>
              </a:solidFill>
              <a:ln w="254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3529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0" name="TextBox 824">
                <a:extLst>
                  <a:ext uri="{FF2B5EF4-FFF2-40B4-BE49-F238E27FC236}">
                    <a16:creationId xmlns:a16="http://schemas.microsoft.com/office/drawing/2014/main" id="{49DB7BCB-50E9-48BD-9550-ACEA661D46DC}"/>
                  </a:ext>
                </a:extLst>
              </p:cNvPr>
              <p:cNvSpPr txBox="1"/>
              <p:nvPr/>
            </p:nvSpPr>
            <p:spPr>
              <a:xfrm>
                <a:off x="14801482" y="3675080"/>
                <a:ext cx="590250" cy="454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2354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09</a:t>
                </a:r>
                <a:endParaRPr lang="ko-KR" altLang="en-US" sz="2354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1" name="Group 825">
                <a:extLst>
                  <a:ext uri="{FF2B5EF4-FFF2-40B4-BE49-F238E27FC236}">
                    <a16:creationId xmlns:a16="http://schemas.microsoft.com/office/drawing/2014/main" id="{4AB37CEC-1F5A-4072-B567-D367F2F9B8D5}"/>
                  </a:ext>
                </a:extLst>
              </p:cNvPr>
              <p:cNvGrpSpPr/>
              <p:nvPr/>
            </p:nvGrpSpPr>
            <p:grpSpPr>
              <a:xfrm>
                <a:off x="10545605" y="3455818"/>
                <a:ext cx="3844986" cy="918848"/>
                <a:chOff x="4601865" y="1984732"/>
                <a:chExt cx="2246195" cy="702903"/>
              </a:xfrm>
            </p:grpSpPr>
            <p:sp>
              <p:nvSpPr>
                <p:cNvPr id="82" name="Text Placeholder 12">
                  <a:extLst>
                    <a:ext uri="{FF2B5EF4-FFF2-40B4-BE49-F238E27FC236}">
                      <a16:creationId xmlns:a16="http://schemas.microsoft.com/office/drawing/2014/main" id="{B3C9560B-FF69-4C46-89C7-381D367A384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615812" y="2220900"/>
                  <a:ext cx="2232248" cy="466735"/>
                </a:xfrm>
                <a:prstGeom prst="rect">
                  <a:avLst/>
                </a:prstGeom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1569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Resample the capacity factors per country from hourly to daily means.</a:t>
                  </a:r>
                  <a:endParaRPr lang="en-US" sz="1569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" name="Text Placeholder 13">
                  <a:extLst>
                    <a:ext uri="{FF2B5EF4-FFF2-40B4-BE49-F238E27FC236}">
                      <a16:creationId xmlns:a16="http://schemas.microsoft.com/office/drawing/2014/main" id="{B185D353-A899-4430-8007-F58AFF3B3FE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601865" y="1984732"/>
                  <a:ext cx="2232248" cy="305326"/>
                </a:xfrm>
                <a:prstGeom prst="rect">
                  <a:avLst/>
                </a:prstGeom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438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Daily means</a:t>
                  </a:r>
                </a:p>
              </p:txBody>
            </p:sp>
          </p:grpSp>
          <p:sp>
            <p:nvSpPr>
              <p:cNvPr id="84" name="Rounded Rectangle 32">
                <a:extLst>
                  <a:ext uri="{FF2B5EF4-FFF2-40B4-BE49-F238E27FC236}">
                    <a16:creationId xmlns:a16="http://schemas.microsoft.com/office/drawing/2014/main" id="{38EE00AD-BE27-4167-9109-BFEAD87DFA18}"/>
                  </a:ext>
                </a:extLst>
              </p:cNvPr>
              <p:cNvSpPr/>
              <p:nvPr/>
            </p:nvSpPr>
            <p:spPr>
              <a:xfrm>
                <a:off x="9811247" y="3705598"/>
                <a:ext cx="421756" cy="421756"/>
              </a:xfrm>
              <a:custGeom>
                <a:avLst/>
                <a:gdLst/>
                <a:ahLst/>
                <a:cxnLst/>
                <a:rect l="l" t="t" r="r" b="b"/>
                <a:pathLst>
                  <a:path w="3240000" h="3240000">
                    <a:moveTo>
                      <a:pt x="2019696" y="2510955"/>
                    </a:moveTo>
                    <a:lnTo>
                      <a:pt x="2019696" y="2797359"/>
                    </a:lnTo>
                    <a:lnTo>
                      <a:pt x="2914589" y="2797359"/>
                    </a:lnTo>
                    <a:lnTo>
                      <a:pt x="2914589" y="2510955"/>
                    </a:lnTo>
                    <a:close/>
                    <a:moveTo>
                      <a:pt x="2019696" y="2081348"/>
                    </a:moveTo>
                    <a:lnTo>
                      <a:pt x="2019696" y="2367752"/>
                    </a:lnTo>
                    <a:lnTo>
                      <a:pt x="2914589" y="2367752"/>
                    </a:lnTo>
                    <a:lnTo>
                      <a:pt x="2914589" y="2081348"/>
                    </a:lnTo>
                    <a:close/>
                    <a:moveTo>
                      <a:pt x="580710" y="2021703"/>
                    </a:moveTo>
                    <a:lnTo>
                      <a:pt x="378191" y="2224222"/>
                    </a:lnTo>
                    <a:lnTo>
                      <a:pt x="593323" y="2439354"/>
                    </a:lnTo>
                    <a:lnTo>
                      <a:pt x="378191" y="2654485"/>
                    </a:lnTo>
                    <a:lnTo>
                      <a:pt x="580710" y="2857004"/>
                    </a:lnTo>
                    <a:lnTo>
                      <a:pt x="795842" y="2641872"/>
                    </a:lnTo>
                    <a:lnTo>
                      <a:pt x="1010973" y="2857004"/>
                    </a:lnTo>
                    <a:lnTo>
                      <a:pt x="1213492" y="2654485"/>
                    </a:lnTo>
                    <a:lnTo>
                      <a:pt x="998360" y="2439354"/>
                    </a:lnTo>
                    <a:lnTo>
                      <a:pt x="1213492" y="2224222"/>
                    </a:lnTo>
                    <a:lnTo>
                      <a:pt x="1010973" y="2021703"/>
                    </a:lnTo>
                    <a:lnTo>
                      <a:pt x="795842" y="2236835"/>
                    </a:lnTo>
                    <a:close/>
                    <a:moveTo>
                      <a:pt x="1656000" y="1656001"/>
                    </a:moveTo>
                    <a:lnTo>
                      <a:pt x="3240000" y="1656001"/>
                    </a:lnTo>
                    <a:lnTo>
                      <a:pt x="3240000" y="2699989"/>
                    </a:lnTo>
                    <a:cubicBezTo>
                      <a:pt x="3240000" y="2998229"/>
                      <a:pt x="2998229" y="3240000"/>
                      <a:pt x="2699989" y="3240000"/>
                    </a:cubicBezTo>
                    <a:lnTo>
                      <a:pt x="1656000" y="3240000"/>
                    </a:lnTo>
                    <a:close/>
                    <a:moveTo>
                      <a:pt x="0" y="1656001"/>
                    </a:moveTo>
                    <a:lnTo>
                      <a:pt x="1584000" y="1656001"/>
                    </a:lnTo>
                    <a:lnTo>
                      <a:pt x="1584000" y="3240000"/>
                    </a:lnTo>
                    <a:lnTo>
                      <a:pt x="540011" y="3240000"/>
                    </a:lnTo>
                    <a:cubicBezTo>
                      <a:pt x="241771" y="3240000"/>
                      <a:pt x="0" y="2998229"/>
                      <a:pt x="0" y="2699989"/>
                    </a:cubicBezTo>
                    <a:close/>
                    <a:moveTo>
                      <a:pt x="2467143" y="957859"/>
                    </a:moveTo>
                    <a:cubicBezTo>
                      <a:pt x="2388055" y="957859"/>
                      <a:pt x="2323941" y="1021973"/>
                      <a:pt x="2323941" y="1101061"/>
                    </a:cubicBezTo>
                    <a:cubicBezTo>
                      <a:pt x="2323941" y="1180149"/>
                      <a:pt x="2388055" y="1244263"/>
                      <a:pt x="2467143" y="1244263"/>
                    </a:cubicBezTo>
                    <a:cubicBezTo>
                      <a:pt x="2546231" y="1244263"/>
                      <a:pt x="2610345" y="1180149"/>
                      <a:pt x="2610345" y="1101061"/>
                    </a:cubicBezTo>
                    <a:cubicBezTo>
                      <a:pt x="2610345" y="1021973"/>
                      <a:pt x="2546231" y="957859"/>
                      <a:pt x="2467143" y="957859"/>
                    </a:cubicBezTo>
                    <a:close/>
                    <a:moveTo>
                      <a:pt x="2019696" y="635775"/>
                    </a:moveTo>
                    <a:lnTo>
                      <a:pt x="2019696" y="922180"/>
                    </a:lnTo>
                    <a:lnTo>
                      <a:pt x="2914589" y="922180"/>
                    </a:lnTo>
                    <a:lnTo>
                      <a:pt x="2914589" y="635775"/>
                    </a:lnTo>
                    <a:close/>
                    <a:moveTo>
                      <a:pt x="652639" y="331531"/>
                    </a:moveTo>
                    <a:lnTo>
                      <a:pt x="652639" y="635775"/>
                    </a:lnTo>
                    <a:lnTo>
                      <a:pt x="348395" y="635775"/>
                    </a:lnTo>
                    <a:lnTo>
                      <a:pt x="348395" y="922180"/>
                    </a:lnTo>
                    <a:lnTo>
                      <a:pt x="652639" y="922180"/>
                    </a:lnTo>
                    <a:lnTo>
                      <a:pt x="652639" y="1226424"/>
                    </a:lnTo>
                    <a:lnTo>
                      <a:pt x="939044" y="1226424"/>
                    </a:lnTo>
                    <a:lnTo>
                      <a:pt x="939044" y="922180"/>
                    </a:lnTo>
                    <a:lnTo>
                      <a:pt x="1243288" y="922180"/>
                    </a:lnTo>
                    <a:lnTo>
                      <a:pt x="1243288" y="635775"/>
                    </a:lnTo>
                    <a:lnTo>
                      <a:pt x="939044" y="635775"/>
                    </a:lnTo>
                    <a:lnTo>
                      <a:pt x="939044" y="331531"/>
                    </a:lnTo>
                    <a:close/>
                    <a:moveTo>
                      <a:pt x="2467143" y="313692"/>
                    </a:moveTo>
                    <a:cubicBezTo>
                      <a:pt x="2388055" y="313692"/>
                      <a:pt x="2323941" y="377806"/>
                      <a:pt x="2323941" y="456894"/>
                    </a:cubicBezTo>
                    <a:cubicBezTo>
                      <a:pt x="2323941" y="535982"/>
                      <a:pt x="2388055" y="600096"/>
                      <a:pt x="2467143" y="600096"/>
                    </a:cubicBezTo>
                    <a:cubicBezTo>
                      <a:pt x="2546231" y="600096"/>
                      <a:pt x="2610345" y="535982"/>
                      <a:pt x="2610345" y="456894"/>
                    </a:cubicBezTo>
                    <a:cubicBezTo>
                      <a:pt x="2610345" y="377806"/>
                      <a:pt x="2546231" y="313692"/>
                      <a:pt x="2467143" y="313692"/>
                    </a:cubicBezTo>
                    <a:close/>
                    <a:moveTo>
                      <a:pt x="540011" y="0"/>
                    </a:moveTo>
                    <a:lnTo>
                      <a:pt x="2699989" y="0"/>
                    </a:lnTo>
                    <a:cubicBezTo>
                      <a:pt x="2998229" y="0"/>
                      <a:pt x="3240000" y="241771"/>
                      <a:pt x="3240000" y="540011"/>
                    </a:cubicBezTo>
                    <a:lnTo>
                      <a:pt x="3240000" y="1584001"/>
                    </a:lnTo>
                    <a:lnTo>
                      <a:pt x="1656000" y="1584001"/>
                    </a:lnTo>
                    <a:lnTo>
                      <a:pt x="1656000" y="1"/>
                    </a:lnTo>
                    <a:lnTo>
                      <a:pt x="1584000" y="1"/>
                    </a:lnTo>
                    <a:lnTo>
                      <a:pt x="1584000" y="1584001"/>
                    </a:lnTo>
                    <a:lnTo>
                      <a:pt x="0" y="1584001"/>
                    </a:lnTo>
                    <a:lnTo>
                      <a:pt x="0" y="540011"/>
                    </a:lnTo>
                    <a:cubicBezTo>
                      <a:pt x="0" y="241771"/>
                      <a:pt x="241771" y="0"/>
                      <a:pt x="54001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19532" tIns="59767" rIns="119532" bIns="5976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2354" dirty="0"/>
              </a:p>
            </p:txBody>
          </p:sp>
          <p:sp>
            <p:nvSpPr>
              <p:cNvPr id="85" name="Flussdiagramm: Magnetplattenspeicher 84">
                <a:extLst>
                  <a:ext uri="{FF2B5EF4-FFF2-40B4-BE49-F238E27FC236}">
                    <a16:creationId xmlns:a16="http://schemas.microsoft.com/office/drawing/2014/main" id="{7379069A-1A7E-4F12-99D5-2138088A5DFE}"/>
                  </a:ext>
                </a:extLst>
              </p:cNvPr>
              <p:cNvSpPr/>
              <p:nvPr/>
            </p:nvSpPr>
            <p:spPr bwMode="blackGray">
              <a:xfrm>
                <a:off x="9643090" y="2504660"/>
                <a:ext cx="434436" cy="474868"/>
              </a:xfrm>
              <a:prstGeom prst="flowChartMagneticDisk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38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Rectangle 800">
                <a:extLst>
                  <a:ext uri="{FF2B5EF4-FFF2-40B4-BE49-F238E27FC236}">
                    <a16:creationId xmlns:a16="http://schemas.microsoft.com/office/drawing/2014/main" id="{154D057B-E8D7-4F63-9E52-DADAF6B2B109}"/>
                  </a:ext>
                </a:extLst>
              </p:cNvPr>
              <p:cNvSpPr/>
              <p:nvPr/>
            </p:nvSpPr>
            <p:spPr>
              <a:xfrm>
                <a:off x="10016628" y="5666124"/>
                <a:ext cx="5365607" cy="988258"/>
              </a:xfrm>
              <a:prstGeom prst="rect">
                <a:avLst/>
              </a:prstGeom>
              <a:solidFill>
                <a:schemeClr val="bg1"/>
              </a:solidFill>
              <a:ln w="635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3529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7" name="Rounded Rectangle 9">
                <a:extLst>
                  <a:ext uri="{FF2B5EF4-FFF2-40B4-BE49-F238E27FC236}">
                    <a16:creationId xmlns:a16="http://schemas.microsoft.com/office/drawing/2014/main" id="{4C815FBD-6C3E-42B3-99CF-22CE6E0180FD}"/>
                  </a:ext>
                </a:extLst>
              </p:cNvPr>
              <p:cNvSpPr/>
              <p:nvPr/>
            </p:nvSpPr>
            <p:spPr>
              <a:xfrm rot="13500000">
                <a:off x="14966670" y="5752780"/>
                <a:ext cx="814964" cy="814966"/>
              </a:xfrm>
              <a:prstGeom prst="roundRect">
                <a:avLst>
                  <a:gd name="adj" fmla="val 9009"/>
                </a:avLst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3529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8" name="Rounded Rectangle 10">
                <a:extLst>
                  <a:ext uri="{FF2B5EF4-FFF2-40B4-BE49-F238E27FC236}">
                    <a16:creationId xmlns:a16="http://schemas.microsoft.com/office/drawing/2014/main" id="{B1AEAEC3-6A67-4512-AB88-3BA21A8A2558}"/>
                  </a:ext>
                </a:extLst>
              </p:cNvPr>
              <p:cNvSpPr/>
              <p:nvPr/>
            </p:nvSpPr>
            <p:spPr>
              <a:xfrm rot="13500000">
                <a:off x="15196760" y="5752771"/>
                <a:ext cx="814964" cy="814966"/>
              </a:xfrm>
              <a:prstGeom prst="roundRect">
                <a:avLst>
                  <a:gd name="adj" fmla="val 9009"/>
                </a:avLst>
              </a:prstGeom>
              <a:solidFill>
                <a:schemeClr val="bg1"/>
              </a:solidFill>
              <a:ln w="254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3529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9" name="TextBox 803">
                <a:extLst>
                  <a:ext uri="{FF2B5EF4-FFF2-40B4-BE49-F238E27FC236}">
                    <a16:creationId xmlns:a16="http://schemas.microsoft.com/office/drawing/2014/main" id="{3689ADDB-EA1D-48C2-A5F4-BFDBD4B6AED0}"/>
                  </a:ext>
                </a:extLst>
              </p:cNvPr>
              <p:cNvSpPr txBox="1"/>
              <p:nvPr/>
            </p:nvSpPr>
            <p:spPr>
              <a:xfrm>
                <a:off x="15319525" y="5918856"/>
                <a:ext cx="590250" cy="454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2354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endParaRPr lang="ko-KR" altLang="en-US" sz="2354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" name="Group 804">
                <a:extLst>
                  <a:ext uri="{FF2B5EF4-FFF2-40B4-BE49-F238E27FC236}">
                    <a16:creationId xmlns:a16="http://schemas.microsoft.com/office/drawing/2014/main" id="{068DD527-7565-475D-8CF5-8144C3283AF7}"/>
                  </a:ext>
                </a:extLst>
              </p:cNvPr>
              <p:cNvGrpSpPr/>
              <p:nvPr/>
            </p:nvGrpSpPr>
            <p:grpSpPr>
              <a:xfrm>
                <a:off x="11060296" y="5703333"/>
                <a:ext cx="3844986" cy="918848"/>
                <a:chOff x="4601865" y="1984732"/>
                <a:chExt cx="2246195" cy="702903"/>
              </a:xfrm>
            </p:grpSpPr>
            <p:sp>
              <p:nvSpPr>
                <p:cNvPr id="91" name="Text Placeholder 12">
                  <a:extLst>
                    <a:ext uri="{FF2B5EF4-FFF2-40B4-BE49-F238E27FC236}">
                      <a16:creationId xmlns:a16="http://schemas.microsoft.com/office/drawing/2014/main" id="{D8DBC23E-3721-4AFD-BCC4-2BE7675AF80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615812" y="2220900"/>
                  <a:ext cx="2232248" cy="466735"/>
                </a:xfrm>
                <a:prstGeom prst="rect">
                  <a:avLst/>
                </a:prstGeom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438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Calculate the deviation of power production per weather regime, country and season to the mean.</a:t>
                  </a:r>
                </a:p>
              </p:txBody>
            </p:sp>
            <p:sp>
              <p:nvSpPr>
                <p:cNvPr id="92" name="Text Placeholder 13">
                  <a:extLst>
                    <a:ext uri="{FF2B5EF4-FFF2-40B4-BE49-F238E27FC236}">
                      <a16:creationId xmlns:a16="http://schemas.microsoft.com/office/drawing/2014/main" id="{8A5135BF-62FF-4074-A0A9-10CE7BD671B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601865" y="1984732"/>
                  <a:ext cx="2232248" cy="305326"/>
                </a:xfrm>
                <a:prstGeom prst="rect">
                  <a:avLst/>
                </a:prstGeom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438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Variability</a:t>
                  </a:r>
                </a:p>
              </p:txBody>
            </p:sp>
          </p:grpSp>
          <p:sp>
            <p:nvSpPr>
              <p:cNvPr id="93" name="Rectangle 800">
                <a:extLst>
                  <a:ext uri="{FF2B5EF4-FFF2-40B4-BE49-F238E27FC236}">
                    <a16:creationId xmlns:a16="http://schemas.microsoft.com/office/drawing/2014/main" id="{35757FAD-B152-42EB-A11C-B5542EFD6B41}"/>
                  </a:ext>
                </a:extLst>
              </p:cNvPr>
              <p:cNvSpPr/>
              <p:nvPr/>
            </p:nvSpPr>
            <p:spPr>
              <a:xfrm>
                <a:off x="10249918" y="6791067"/>
                <a:ext cx="5365607" cy="988258"/>
              </a:xfrm>
              <a:prstGeom prst="rect">
                <a:avLst/>
              </a:prstGeom>
              <a:solidFill>
                <a:schemeClr val="bg1"/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3529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94" name="Rounded Rectangle 9">
                <a:extLst>
                  <a:ext uri="{FF2B5EF4-FFF2-40B4-BE49-F238E27FC236}">
                    <a16:creationId xmlns:a16="http://schemas.microsoft.com/office/drawing/2014/main" id="{8A911316-7ABE-4A0A-896D-42EA9631DD29}"/>
                  </a:ext>
                </a:extLst>
              </p:cNvPr>
              <p:cNvSpPr/>
              <p:nvPr/>
            </p:nvSpPr>
            <p:spPr>
              <a:xfrm rot="13500000">
                <a:off x="15199959" y="6877723"/>
                <a:ext cx="814964" cy="814966"/>
              </a:xfrm>
              <a:prstGeom prst="roundRect">
                <a:avLst>
                  <a:gd name="adj" fmla="val 9009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3529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95" name="Rounded Rectangle 10">
                <a:extLst>
                  <a:ext uri="{FF2B5EF4-FFF2-40B4-BE49-F238E27FC236}">
                    <a16:creationId xmlns:a16="http://schemas.microsoft.com/office/drawing/2014/main" id="{9028D2C4-70F3-4A0D-AA9E-D22CEAF3C9B7}"/>
                  </a:ext>
                </a:extLst>
              </p:cNvPr>
              <p:cNvSpPr/>
              <p:nvPr/>
            </p:nvSpPr>
            <p:spPr>
              <a:xfrm rot="13500000">
                <a:off x="15430049" y="6877714"/>
                <a:ext cx="814964" cy="814966"/>
              </a:xfrm>
              <a:prstGeom prst="roundRect">
                <a:avLst>
                  <a:gd name="adj" fmla="val 9009"/>
                </a:avLst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3529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96" name="TextBox 803">
                <a:extLst>
                  <a:ext uri="{FF2B5EF4-FFF2-40B4-BE49-F238E27FC236}">
                    <a16:creationId xmlns:a16="http://schemas.microsoft.com/office/drawing/2014/main" id="{0B562CA7-D9B7-41CD-8CE6-68331EC09E32}"/>
                  </a:ext>
                </a:extLst>
              </p:cNvPr>
              <p:cNvSpPr txBox="1"/>
              <p:nvPr/>
            </p:nvSpPr>
            <p:spPr>
              <a:xfrm>
                <a:off x="15552814" y="7013582"/>
                <a:ext cx="590250" cy="454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2354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endParaRPr lang="ko-KR" altLang="en-US" sz="2354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7" name="Group 804">
                <a:extLst>
                  <a:ext uri="{FF2B5EF4-FFF2-40B4-BE49-F238E27FC236}">
                    <a16:creationId xmlns:a16="http://schemas.microsoft.com/office/drawing/2014/main" id="{3102EFEF-0629-4B43-B425-B1D0BB40D665}"/>
                  </a:ext>
                </a:extLst>
              </p:cNvPr>
              <p:cNvGrpSpPr/>
              <p:nvPr/>
            </p:nvGrpSpPr>
            <p:grpSpPr>
              <a:xfrm>
                <a:off x="11293585" y="6828275"/>
                <a:ext cx="3844986" cy="918848"/>
                <a:chOff x="4601865" y="1984732"/>
                <a:chExt cx="2246195" cy="702903"/>
              </a:xfrm>
            </p:grpSpPr>
            <p:sp>
              <p:nvSpPr>
                <p:cNvPr id="98" name="Text Placeholder 12">
                  <a:extLst>
                    <a:ext uri="{FF2B5EF4-FFF2-40B4-BE49-F238E27FC236}">
                      <a16:creationId xmlns:a16="http://schemas.microsoft.com/office/drawing/2014/main" id="{12C4D39B-0FCD-4D1C-8BE7-381810BBA6B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615812" y="2220900"/>
                  <a:ext cx="2232248" cy="466735"/>
                </a:xfrm>
                <a:prstGeom prst="rect">
                  <a:avLst/>
                </a:prstGeom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438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Find installed capacity distributions which reduces the power production variability .</a:t>
                  </a:r>
                </a:p>
              </p:txBody>
            </p:sp>
            <p:sp>
              <p:nvSpPr>
                <p:cNvPr id="99" name="Text Placeholder 13">
                  <a:extLst>
                    <a:ext uri="{FF2B5EF4-FFF2-40B4-BE49-F238E27FC236}">
                      <a16:creationId xmlns:a16="http://schemas.microsoft.com/office/drawing/2014/main" id="{0A038EA0-703D-4D7F-9BCD-0627DE82CAA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601865" y="1984732"/>
                  <a:ext cx="2232248" cy="305326"/>
                </a:xfrm>
                <a:prstGeom prst="rect">
                  <a:avLst/>
                </a:prstGeom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438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Reduce Variability</a:t>
                  </a:r>
                </a:p>
              </p:txBody>
            </p:sp>
          </p:grpSp>
          <p:pic>
            <p:nvPicPr>
              <p:cNvPr id="100" name="Grafik 99" descr="Link mit einfarbiger Füllung">
                <a:extLst>
                  <a:ext uri="{FF2B5EF4-FFF2-40B4-BE49-F238E27FC236}">
                    <a16:creationId xmlns:a16="http://schemas.microsoft.com/office/drawing/2014/main" id="{066EE380-C2DE-4B7F-A2B3-A92328300D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976057" y="4725706"/>
                <a:ext cx="637233" cy="637233"/>
              </a:xfrm>
              <a:prstGeom prst="rect">
                <a:avLst/>
              </a:prstGeom>
            </p:spPr>
          </p:pic>
          <p:pic>
            <p:nvPicPr>
              <p:cNvPr id="101" name="Grafik 100" descr="Balkendiagramm mit einfarbiger Füllung">
                <a:extLst>
                  <a:ext uri="{FF2B5EF4-FFF2-40B4-BE49-F238E27FC236}">
                    <a16:creationId xmlns:a16="http://schemas.microsoft.com/office/drawing/2014/main" id="{66B612C4-B024-476B-BC87-3A2526B13C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0270311" y="5868174"/>
                <a:ext cx="610126" cy="610126"/>
              </a:xfrm>
              <a:prstGeom prst="rect">
                <a:avLst/>
              </a:prstGeom>
            </p:spPr>
          </p:pic>
          <p:pic>
            <p:nvPicPr>
              <p:cNvPr id="102" name="Grafik 101" descr="Verkleinern mit einfarbiger Füllung">
                <a:extLst>
                  <a:ext uri="{FF2B5EF4-FFF2-40B4-BE49-F238E27FC236}">
                    <a16:creationId xmlns:a16="http://schemas.microsoft.com/office/drawing/2014/main" id="{246DF81E-B7AD-4681-94CA-6183B2CCA7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10479625" y="7004335"/>
                <a:ext cx="580673" cy="58067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473810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feil: nach oben gekrümmt 3">
            <a:extLst>
              <a:ext uri="{FF2B5EF4-FFF2-40B4-BE49-F238E27FC236}">
                <a16:creationId xmlns:a16="http://schemas.microsoft.com/office/drawing/2014/main" id="{4211FD69-5595-45D6-8027-90AF8B04165C}"/>
              </a:ext>
            </a:extLst>
          </p:cNvPr>
          <p:cNvSpPr/>
          <p:nvPr/>
        </p:nvSpPr>
        <p:spPr>
          <a:xfrm rot="10800000" flipH="1">
            <a:off x="9119541" y="741462"/>
            <a:ext cx="7294256" cy="3889385"/>
          </a:xfrm>
          <a:prstGeom prst="curvedUpArrow">
            <a:avLst>
              <a:gd name="adj1" fmla="val 6443"/>
              <a:gd name="adj2" fmla="val 18384"/>
              <a:gd name="adj3" fmla="val 22096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353" dirty="0">
              <a:solidFill>
                <a:schemeClr val="tx1"/>
              </a:solidFill>
            </a:endParaRPr>
          </a:p>
        </p:txBody>
      </p:sp>
      <p:sp>
        <p:nvSpPr>
          <p:cNvPr id="5" name="Pfeil: nach oben gekrümmt 4">
            <a:extLst>
              <a:ext uri="{FF2B5EF4-FFF2-40B4-BE49-F238E27FC236}">
                <a16:creationId xmlns:a16="http://schemas.microsoft.com/office/drawing/2014/main" id="{4E87A1A9-0DC5-4555-93D3-F5EBCBFB016A}"/>
              </a:ext>
            </a:extLst>
          </p:cNvPr>
          <p:cNvSpPr/>
          <p:nvPr/>
        </p:nvSpPr>
        <p:spPr>
          <a:xfrm>
            <a:off x="1913897" y="4303890"/>
            <a:ext cx="7761244" cy="3991921"/>
          </a:xfrm>
          <a:prstGeom prst="curvedUpArrow">
            <a:avLst>
              <a:gd name="adj1" fmla="val 6443"/>
              <a:gd name="adj2" fmla="val 20895"/>
              <a:gd name="adj3" fmla="val 22096"/>
            </a:avLst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353" dirty="0">
              <a:solidFill>
                <a:schemeClr val="tx1"/>
              </a:solidFill>
            </a:endParaRPr>
          </a:p>
        </p:txBody>
      </p:sp>
      <p:sp>
        <p:nvSpPr>
          <p:cNvPr id="6" name="TextBox 824">
            <a:extLst>
              <a:ext uri="{FF2B5EF4-FFF2-40B4-BE49-F238E27FC236}">
                <a16:creationId xmlns:a16="http://schemas.microsoft.com/office/drawing/2014/main" id="{4A04F3F6-4376-4C90-A9F8-781AFD7C8AC2}"/>
              </a:ext>
            </a:extLst>
          </p:cNvPr>
          <p:cNvSpPr txBox="1"/>
          <p:nvPr/>
        </p:nvSpPr>
        <p:spPr>
          <a:xfrm>
            <a:off x="4035119" y="1762584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02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Rectangle 800">
            <a:extLst>
              <a:ext uri="{FF2B5EF4-FFF2-40B4-BE49-F238E27FC236}">
                <a16:creationId xmlns:a16="http://schemas.microsoft.com/office/drawing/2014/main" id="{1CFEF8D5-3F16-4415-A426-5292F53C5504}"/>
              </a:ext>
            </a:extLst>
          </p:cNvPr>
          <p:cNvSpPr/>
          <p:nvPr/>
        </p:nvSpPr>
        <p:spPr>
          <a:xfrm>
            <a:off x="2424432" y="3377408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ounded Rectangle 9">
            <a:extLst>
              <a:ext uri="{FF2B5EF4-FFF2-40B4-BE49-F238E27FC236}">
                <a16:creationId xmlns:a16="http://schemas.microsoft.com/office/drawing/2014/main" id="{C3F2775E-4190-4CA7-9E0B-1496609E7B53}"/>
              </a:ext>
            </a:extLst>
          </p:cNvPr>
          <p:cNvSpPr/>
          <p:nvPr/>
        </p:nvSpPr>
        <p:spPr>
          <a:xfrm rot="13500000">
            <a:off x="7374473" y="3464065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ounded Rectangle 10">
            <a:extLst>
              <a:ext uri="{FF2B5EF4-FFF2-40B4-BE49-F238E27FC236}">
                <a16:creationId xmlns:a16="http://schemas.microsoft.com/office/drawing/2014/main" id="{68433F71-4F71-49FD-AE99-EF95B964968B}"/>
              </a:ext>
            </a:extLst>
          </p:cNvPr>
          <p:cNvSpPr/>
          <p:nvPr/>
        </p:nvSpPr>
        <p:spPr>
          <a:xfrm rot="13500000">
            <a:off x="7604566" y="3464052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803">
            <a:extLst>
              <a:ext uri="{FF2B5EF4-FFF2-40B4-BE49-F238E27FC236}">
                <a16:creationId xmlns:a16="http://schemas.microsoft.com/office/drawing/2014/main" id="{DF5E1866-4BF0-4FFA-A195-A7BEB5CE1999}"/>
              </a:ext>
            </a:extLst>
          </p:cNvPr>
          <p:cNvSpPr txBox="1"/>
          <p:nvPr/>
        </p:nvSpPr>
        <p:spPr>
          <a:xfrm>
            <a:off x="7727332" y="3630140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Group 804">
            <a:extLst>
              <a:ext uri="{FF2B5EF4-FFF2-40B4-BE49-F238E27FC236}">
                <a16:creationId xmlns:a16="http://schemas.microsoft.com/office/drawing/2014/main" id="{2F98FAF3-9F5D-4472-B554-B2E4D28409DE}"/>
              </a:ext>
            </a:extLst>
          </p:cNvPr>
          <p:cNvGrpSpPr/>
          <p:nvPr/>
        </p:nvGrpSpPr>
        <p:grpSpPr>
          <a:xfrm>
            <a:off x="3468102" y="3414617"/>
            <a:ext cx="3844986" cy="918848"/>
            <a:chOff x="4601865" y="1984732"/>
            <a:chExt cx="2246195" cy="702903"/>
          </a:xfrm>
        </p:grpSpPr>
        <p:sp>
          <p:nvSpPr>
            <p:cNvPr id="12" name="Text Placeholder 12">
              <a:extLst>
                <a:ext uri="{FF2B5EF4-FFF2-40B4-BE49-F238E27FC236}">
                  <a16:creationId xmlns:a16="http://schemas.microsoft.com/office/drawing/2014/main" id="{C09A0F7A-EA96-4AB5-AAE0-E0B54C276352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Apply a second-order lowpass Butterworth filter with normalized cutoff frequency 0.1 (10-days).</a:t>
              </a:r>
            </a:p>
          </p:txBody>
        </p:sp>
        <p:sp>
          <p:nvSpPr>
            <p:cNvPr id="13" name="Text Placeholder 13">
              <a:extLst>
                <a:ext uri="{FF2B5EF4-FFF2-40B4-BE49-F238E27FC236}">
                  <a16:creationId xmlns:a16="http://schemas.microsoft.com/office/drawing/2014/main" id="{EF66C42D-6ED5-4972-A4D2-7C7BD14E7372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Apply a 10-day lowpass filter</a:t>
              </a:r>
            </a:p>
          </p:txBody>
        </p:sp>
      </p:grpSp>
      <p:sp>
        <p:nvSpPr>
          <p:cNvPr id="14" name="Rectangle 807">
            <a:extLst>
              <a:ext uri="{FF2B5EF4-FFF2-40B4-BE49-F238E27FC236}">
                <a16:creationId xmlns:a16="http://schemas.microsoft.com/office/drawing/2014/main" id="{09E1181A-65A2-4930-B260-F5ED94F671C7}"/>
              </a:ext>
            </a:extLst>
          </p:cNvPr>
          <p:cNvSpPr/>
          <p:nvPr/>
        </p:nvSpPr>
        <p:spPr>
          <a:xfrm>
            <a:off x="1944049" y="1143698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ounded Rectangle 18">
            <a:extLst>
              <a:ext uri="{FF2B5EF4-FFF2-40B4-BE49-F238E27FC236}">
                <a16:creationId xmlns:a16="http://schemas.microsoft.com/office/drawing/2014/main" id="{4C55722E-7163-47B7-AF15-05703069D418}"/>
              </a:ext>
            </a:extLst>
          </p:cNvPr>
          <p:cNvSpPr/>
          <p:nvPr/>
        </p:nvSpPr>
        <p:spPr>
          <a:xfrm rot="13500000">
            <a:off x="6887492" y="1230356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ounded Rectangle 19">
            <a:extLst>
              <a:ext uri="{FF2B5EF4-FFF2-40B4-BE49-F238E27FC236}">
                <a16:creationId xmlns:a16="http://schemas.microsoft.com/office/drawing/2014/main" id="{16D058F6-3DA4-4EF4-974B-75CC0D047E73}"/>
              </a:ext>
            </a:extLst>
          </p:cNvPr>
          <p:cNvSpPr/>
          <p:nvPr/>
        </p:nvSpPr>
        <p:spPr>
          <a:xfrm rot="13500000">
            <a:off x="7117582" y="1230348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810">
            <a:extLst>
              <a:ext uri="{FF2B5EF4-FFF2-40B4-BE49-F238E27FC236}">
                <a16:creationId xmlns:a16="http://schemas.microsoft.com/office/drawing/2014/main" id="{811B7CCF-9165-4D72-AC0D-345AAD09356C}"/>
              </a:ext>
            </a:extLst>
          </p:cNvPr>
          <p:cNvSpPr txBox="1"/>
          <p:nvPr/>
        </p:nvSpPr>
        <p:spPr>
          <a:xfrm>
            <a:off x="7247001" y="1396428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Group 811">
            <a:extLst>
              <a:ext uri="{FF2B5EF4-FFF2-40B4-BE49-F238E27FC236}">
                <a16:creationId xmlns:a16="http://schemas.microsoft.com/office/drawing/2014/main" id="{B51C4646-9FB0-467E-ADD0-5C62D0DEE784}"/>
              </a:ext>
            </a:extLst>
          </p:cNvPr>
          <p:cNvGrpSpPr/>
          <p:nvPr/>
        </p:nvGrpSpPr>
        <p:grpSpPr>
          <a:xfrm>
            <a:off x="2991012" y="1179659"/>
            <a:ext cx="3844986" cy="918848"/>
            <a:chOff x="4601865" y="1984732"/>
            <a:chExt cx="2246195" cy="702903"/>
          </a:xfrm>
        </p:grpSpPr>
        <p:sp>
          <p:nvSpPr>
            <p:cNvPr id="19" name="Text Placeholder 12">
              <a:extLst>
                <a:ext uri="{FF2B5EF4-FFF2-40B4-BE49-F238E27FC236}">
                  <a16:creationId xmlns:a16="http://schemas.microsoft.com/office/drawing/2014/main" id="{B267D38B-13BA-4DDF-9EEC-F950C8AEEBDC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Get hourly geopotential height fields from the reanalysis dataset ERA5.</a:t>
              </a:r>
              <a:endParaRPr lang="en-US" sz="1438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 Placeholder 13">
              <a:extLst>
                <a:ext uri="{FF2B5EF4-FFF2-40B4-BE49-F238E27FC236}">
                  <a16:creationId xmlns:a16="http://schemas.microsoft.com/office/drawing/2014/main" id="{D6AC8937-3C4C-46EF-98FD-40D6E300E128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ERA5</a:t>
              </a:r>
            </a:p>
          </p:txBody>
        </p:sp>
      </p:grpSp>
      <p:sp>
        <p:nvSpPr>
          <p:cNvPr id="21" name="Rectangle 821">
            <a:extLst>
              <a:ext uri="{FF2B5EF4-FFF2-40B4-BE49-F238E27FC236}">
                <a16:creationId xmlns:a16="http://schemas.microsoft.com/office/drawing/2014/main" id="{8C68C7CA-4096-4982-BEE5-9833BC795F29}"/>
              </a:ext>
            </a:extLst>
          </p:cNvPr>
          <p:cNvSpPr/>
          <p:nvPr/>
        </p:nvSpPr>
        <p:spPr>
          <a:xfrm>
            <a:off x="2168399" y="2259039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ounded Rectangle 15">
            <a:extLst>
              <a:ext uri="{FF2B5EF4-FFF2-40B4-BE49-F238E27FC236}">
                <a16:creationId xmlns:a16="http://schemas.microsoft.com/office/drawing/2014/main" id="{EC476AF9-CFB1-4095-95F6-BADF5C11E0F6}"/>
              </a:ext>
            </a:extLst>
          </p:cNvPr>
          <p:cNvSpPr/>
          <p:nvPr/>
        </p:nvSpPr>
        <p:spPr>
          <a:xfrm rot="13500000">
            <a:off x="7125032" y="2345691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Rounded Rectangle 16">
            <a:extLst>
              <a:ext uri="{FF2B5EF4-FFF2-40B4-BE49-F238E27FC236}">
                <a16:creationId xmlns:a16="http://schemas.microsoft.com/office/drawing/2014/main" id="{24AD97AC-AD94-4C6C-BD50-88E73D10E081}"/>
              </a:ext>
            </a:extLst>
          </p:cNvPr>
          <p:cNvSpPr/>
          <p:nvPr/>
        </p:nvSpPr>
        <p:spPr>
          <a:xfrm rot="13500000">
            <a:off x="7355125" y="2345686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824">
            <a:extLst>
              <a:ext uri="{FF2B5EF4-FFF2-40B4-BE49-F238E27FC236}">
                <a16:creationId xmlns:a16="http://schemas.microsoft.com/office/drawing/2014/main" id="{69FB9F2D-8CE2-4E77-8DE0-016CDA1882F6}"/>
              </a:ext>
            </a:extLst>
          </p:cNvPr>
          <p:cNvSpPr txBox="1"/>
          <p:nvPr/>
        </p:nvSpPr>
        <p:spPr>
          <a:xfrm>
            <a:off x="7471243" y="2511770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" name="Group 825">
            <a:extLst>
              <a:ext uri="{FF2B5EF4-FFF2-40B4-BE49-F238E27FC236}">
                <a16:creationId xmlns:a16="http://schemas.microsoft.com/office/drawing/2014/main" id="{038102A6-E0A9-469C-8478-8461857C19C6}"/>
              </a:ext>
            </a:extLst>
          </p:cNvPr>
          <p:cNvGrpSpPr/>
          <p:nvPr/>
        </p:nvGrpSpPr>
        <p:grpSpPr>
          <a:xfrm>
            <a:off x="3215366" y="2292507"/>
            <a:ext cx="3844986" cy="918848"/>
            <a:chOff x="4601865" y="1984732"/>
            <a:chExt cx="2246195" cy="702903"/>
          </a:xfrm>
        </p:grpSpPr>
        <p:sp>
          <p:nvSpPr>
            <p:cNvPr id="26" name="Text Placeholder 12">
              <a:extLst>
                <a:ext uri="{FF2B5EF4-FFF2-40B4-BE49-F238E27FC236}">
                  <a16:creationId xmlns:a16="http://schemas.microsoft.com/office/drawing/2014/main" id="{C63EE90E-FC0D-4DDE-ACA6-2D24751310B9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56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Resample the ERA5 dataset from hourly to daily means.</a:t>
              </a:r>
              <a:endParaRPr lang="en-US" sz="1569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 Placeholder 13">
              <a:extLst>
                <a:ext uri="{FF2B5EF4-FFF2-40B4-BE49-F238E27FC236}">
                  <a16:creationId xmlns:a16="http://schemas.microsoft.com/office/drawing/2014/main" id="{272DFB4B-B0A9-4E81-A03F-525100B8A656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Daily means</a:t>
              </a:r>
            </a:p>
          </p:txBody>
        </p:sp>
      </p:grpSp>
      <p:sp>
        <p:nvSpPr>
          <p:cNvPr id="28" name="Rounded Rectangle 32">
            <a:extLst>
              <a:ext uri="{FF2B5EF4-FFF2-40B4-BE49-F238E27FC236}">
                <a16:creationId xmlns:a16="http://schemas.microsoft.com/office/drawing/2014/main" id="{6B50BA65-5ACC-4BFC-9E30-2106AE589C07}"/>
              </a:ext>
            </a:extLst>
          </p:cNvPr>
          <p:cNvSpPr/>
          <p:nvPr/>
        </p:nvSpPr>
        <p:spPr>
          <a:xfrm>
            <a:off x="2481008" y="2542287"/>
            <a:ext cx="421756" cy="42175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19532" tIns="59767" rIns="119532" bIns="59767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354" dirty="0"/>
          </a:p>
        </p:txBody>
      </p:sp>
      <p:sp>
        <p:nvSpPr>
          <p:cNvPr id="29" name="Flussdiagramm: Magnetplattenspeicher 28">
            <a:extLst>
              <a:ext uri="{FF2B5EF4-FFF2-40B4-BE49-F238E27FC236}">
                <a16:creationId xmlns:a16="http://schemas.microsoft.com/office/drawing/2014/main" id="{587BE43F-07C8-4453-B7D2-59D0DBFF2FB1}"/>
              </a:ext>
            </a:extLst>
          </p:cNvPr>
          <p:cNvSpPr/>
          <p:nvPr/>
        </p:nvSpPr>
        <p:spPr bwMode="blackGray">
          <a:xfrm>
            <a:off x="2312851" y="1341349"/>
            <a:ext cx="434436" cy="474868"/>
          </a:xfrm>
          <a:prstGeom prst="flowChartMagneticDisk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38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800">
            <a:extLst>
              <a:ext uri="{FF2B5EF4-FFF2-40B4-BE49-F238E27FC236}">
                <a16:creationId xmlns:a16="http://schemas.microsoft.com/office/drawing/2014/main" id="{55A8B950-DAAE-4447-9BA9-501AF4308349}"/>
              </a:ext>
            </a:extLst>
          </p:cNvPr>
          <p:cNvSpPr/>
          <p:nvPr/>
        </p:nvSpPr>
        <p:spPr>
          <a:xfrm>
            <a:off x="2686390" y="4502812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ounded Rectangle 9">
            <a:extLst>
              <a:ext uri="{FF2B5EF4-FFF2-40B4-BE49-F238E27FC236}">
                <a16:creationId xmlns:a16="http://schemas.microsoft.com/office/drawing/2014/main" id="{9A21809E-11A3-45F5-97AC-3C6F1D84FC30}"/>
              </a:ext>
            </a:extLst>
          </p:cNvPr>
          <p:cNvSpPr/>
          <p:nvPr/>
        </p:nvSpPr>
        <p:spPr>
          <a:xfrm rot="13500000">
            <a:off x="7636431" y="4589470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ounded Rectangle 10">
            <a:extLst>
              <a:ext uri="{FF2B5EF4-FFF2-40B4-BE49-F238E27FC236}">
                <a16:creationId xmlns:a16="http://schemas.microsoft.com/office/drawing/2014/main" id="{B799428F-E56E-4475-ABD0-E18DA434EC81}"/>
              </a:ext>
            </a:extLst>
          </p:cNvPr>
          <p:cNvSpPr/>
          <p:nvPr/>
        </p:nvSpPr>
        <p:spPr>
          <a:xfrm rot="13500000">
            <a:off x="7866521" y="4589458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TextBox 803">
            <a:extLst>
              <a:ext uri="{FF2B5EF4-FFF2-40B4-BE49-F238E27FC236}">
                <a16:creationId xmlns:a16="http://schemas.microsoft.com/office/drawing/2014/main" id="{4B97E0DC-9A6F-452C-95EA-B1EA90E9E6D0}"/>
              </a:ext>
            </a:extLst>
          </p:cNvPr>
          <p:cNvSpPr txBox="1"/>
          <p:nvPr/>
        </p:nvSpPr>
        <p:spPr>
          <a:xfrm>
            <a:off x="7989286" y="4755545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4" name="Group 804">
            <a:extLst>
              <a:ext uri="{FF2B5EF4-FFF2-40B4-BE49-F238E27FC236}">
                <a16:creationId xmlns:a16="http://schemas.microsoft.com/office/drawing/2014/main" id="{63A75F8B-723E-4C91-9EC1-C3FA6481E0EA}"/>
              </a:ext>
            </a:extLst>
          </p:cNvPr>
          <p:cNvGrpSpPr/>
          <p:nvPr/>
        </p:nvGrpSpPr>
        <p:grpSpPr>
          <a:xfrm>
            <a:off x="3730057" y="4540023"/>
            <a:ext cx="3844986" cy="918848"/>
            <a:chOff x="4601865" y="1984732"/>
            <a:chExt cx="2246195" cy="702903"/>
          </a:xfrm>
        </p:grpSpPr>
        <p:sp>
          <p:nvSpPr>
            <p:cNvPr id="35" name="Text Placeholder 12">
              <a:extLst>
                <a:ext uri="{FF2B5EF4-FFF2-40B4-BE49-F238E27FC236}">
                  <a16:creationId xmlns:a16="http://schemas.microsoft.com/office/drawing/2014/main" id="{189EF03E-EAE7-4EB8-99EB-CE95F202D90E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Calculate anomalies and divide it by standard deviations (with 30-day running windows). </a:t>
              </a:r>
            </a:p>
          </p:txBody>
        </p:sp>
        <p:sp>
          <p:nvSpPr>
            <p:cNvPr id="36" name="Text Placeholder 13">
              <a:extLst>
                <a:ext uri="{FF2B5EF4-FFF2-40B4-BE49-F238E27FC236}">
                  <a16:creationId xmlns:a16="http://schemas.microsoft.com/office/drawing/2014/main" id="{B7BEA0A4-DE77-4AAC-ADD7-5A59E39A8014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Normalization</a:t>
              </a:r>
            </a:p>
          </p:txBody>
        </p:sp>
      </p:grpSp>
      <p:sp>
        <p:nvSpPr>
          <p:cNvPr id="37" name="Rectangle 800">
            <a:extLst>
              <a:ext uri="{FF2B5EF4-FFF2-40B4-BE49-F238E27FC236}">
                <a16:creationId xmlns:a16="http://schemas.microsoft.com/office/drawing/2014/main" id="{5485401F-A56A-46C8-8E08-3DF6F1012BB7}"/>
              </a:ext>
            </a:extLst>
          </p:cNvPr>
          <p:cNvSpPr/>
          <p:nvPr/>
        </p:nvSpPr>
        <p:spPr>
          <a:xfrm>
            <a:off x="2919679" y="5627755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Rounded Rectangle 9">
            <a:extLst>
              <a:ext uri="{FF2B5EF4-FFF2-40B4-BE49-F238E27FC236}">
                <a16:creationId xmlns:a16="http://schemas.microsoft.com/office/drawing/2014/main" id="{6F01DC14-717D-469B-9632-49923929F8F6}"/>
              </a:ext>
            </a:extLst>
          </p:cNvPr>
          <p:cNvSpPr/>
          <p:nvPr/>
        </p:nvSpPr>
        <p:spPr>
          <a:xfrm rot="13500000">
            <a:off x="7869718" y="5714413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Rounded Rectangle 10">
            <a:extLst>
              <a:ext uri="{FF2B5EF4-FFF2-40B4-BE49-F238E27FC236}">
                <a16:creationId xmlns:a16="http://schemas.microsoft.com/office/drawing/2014/main" id="{CF5A053F-516A-4D48-9920-77BEB2B072C5}"/>
              </a:ext>
            </a:extLst>
          </p:cNvPr>
          <p:cNvSpPr/>
          <p:nvPr/>
        </p:nvSpPr>
        <p:spPr>
          <a:xfrm rot="13500000">
            <a:off x="8099810" y="5714401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TextBox 803">
            <a:extLst>
              <a:ext uri="{FF2B5EF4-FFF2-40B4-BE49-F238E27FC236}">
                <a16:creationId xmlns:a16="http://schemas.microsoft.com/office/drawing/2014/main" id="{9EFDC74B-B698-4A30-9DEE-44CFF802A61E}"/>
              </a:ext>
            </a:extLst>
          </p:cNvPr>
          <p:cNvSpPr txBox="1"/>
          <p:nvPr/>
        </p:nvSpPr>
        <p:spPr>
          <a:xfrm>
            <a:off x="8222575" y="5850269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1" name="Group 804">
            <a:extLst>
              <a:ext uri="{FF2B5EF4-FFF2-40B4-BE49-F238E27FC236}">
                <a16:creationId xmlns:a16="http://schemas.microsoft.com/office/drawing/2014/main" id="{5FB31545-924F-4DA1-B6AB-DF36F4992655}"/>
              </a:ext>
            </a:extLst>
          </p:cNvPr>
          <p:cNvGrpSpPr/>
          <p:nvPr/>
        </p:nvGrpSpPr>
        <p:grpSpPr>
          <a:xfrm>
            <a:off x="3963346" y="5664965"/>
            <a:ext cx="3844986" cy="918848"/>
            <a:chOff x="4601865" y="1984732"/>
            <a:chExt cx="2246195" cy="702903"/>
          </a:xfrm>
        </p:grpSpPr>
        <p:sp>
          <p:nvSpPr>
            <p:cNvPr id="42" name="Text Placeholder 12">
              <a:extLst>
                <a:ext uri="{FF2B5EF4-FFF2-40B4-BE49-F238E27FC236}">
                  <a16:creationId xmlns:a16="http://schemas.microsoft.com/office/drawing/2014/main" id="{CBC7D4F9-7CC1-4114-B687-4BA194796297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Perform an empirical orthogonal function analysis with the normalized dataset.</a:t>
              </a:r>
            </a:p>
          </p:txBody>
        </p:sp>
        <p:sp>
          <p:nvSpPr>
            <p:cNvPr id="43" name="Text Placeholder 13">
              <a:extLst>
                <a:ext uri="{FF2B5EF4-FFF2-40B4-BE49-F238E27FC236}">
                  <a16:creationId xmlns:a16="http://schemas.microsoft.com/office/drawing/2014/main" id="{018013A6-6ACA-4EBB-8A67-D27F29DF2D9C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Perform EOF analyses</a:t>
              </a:r>
            </a:p>
          </p:txBody>
        </p:sp>
      </p:grpSp>
      <p:pic>
        <p:nvPicPr>
          <p:cNvPr id="44" name="Grafik 43" descr="Filter mit einfarbiger Füllung">
            <a:extLst>
              <a:ext uri="{FF2B5EF4-FFF2-40B4-BE49-F238E27FC236}">
                <a16:creationId xmlns:a16="http://schemas.microsoft.com/office/drawing/2014/main" id="{1F66C109-DA61-4A03-84FD-D62094AE8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0655" y="3583983"/>
            <a:ext cx="575107" cy="575107"/>
          </a:xfrm>
          <a:prstGeom prst="rect">
            <a:avLst/>
          </a:prstGeom>
        </p:spPr>
      </p:pic>
      <p:pic>
        <p:nvPicPr>
          <p:cNvPr id="45" name="Grafik 44" descr="Normalverteilung mit einfarbiger Füllung">
            <a:extLst>
              <a:ext uri="{FF2B5EF4-FFF2-40B4-BE49-F238E27FC236}">
                <a16:creationId xmlns:a16="http://schemas.microsoft.com/office/drawing/2014/main" id="{25621E55-75CE-4718-9EC2-0131E4966E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77511" y="4674120"/>
            <a:ext cx="654148" cy="654148"/>
          </a:xfrm>
          <a:prstGeom prst="rect">
            <a:avLst/>
          </a:prstGeom>
        </p:spPr>
      </p:pic>
      <p:pic>
        <p:nvPicPr>
          <p:cNvPr id="46" name="Grafik 45" descr="Liniendiagramm mit einfarbiger Füllung">
            <a:extLst>
              <a:ext uri="{FF2B5EF4-FFF2-40B4-BE49-F238E27FC236}">
                <a16:creationId xmlns:a16="http://schemas.microsoft.com/office/drawing/2014/main" id="{47820F47-1E21-4486-A724-B3AB564C4F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05876" y="5831225"/>
            <a:ext cx="574131" cy="574131"/>
          </a:xfrm>
          <a:prstGeom prst="rect">
            <a:avLst/>
          </a:prstGeom>
        </p:spPr>
      </p:pic>
      <p:sp>
        <p:nvSpPr>
          <p:cNvPr id="47" name="Rectangle 800">
            <a:extLst>
              <a:ext uri="{FF2B5EF4-FFF2-40B4-BE49-F238E27FC236}">
                <a16:creationId xmlns:a16="http://schemas.microsoft.com/office/drawing/2014/main" id="{DB288808-CBF6-4B5B-A618-8D563906E7F1}"/>
              </a:ext>
            </a:extLst>
          </p:cNvPr>
          <p:cNvSpPr/>
          <p:nvPr/>
        </p:nvSpPr>
        <p:spPr>
          <a:xfrm>
            <a:off x="3193933" y="6744458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Rounded Rectangle 9">
            <a:extLst>
              <a:ext uri="{FF2B5EF4-FFF2-40B4-BE49-F238E27FC236}">
                <a16:creationId xmlns:a16="http://schemas.microsoft.com/office/drawing/2014/main" id="{0F645D55-35AA-4C5F-B85B-1BC284E92324}"/>
              </a:ext>
            </a:extLst>
          </p:cNvPr>
          <p:cNvSpPr/>
          <p:nvPr/>
        </p:nvSpPr>
        <p:spPr>
          <a:xfrm rot="13500000">
            <a:off x="8143977" y="6831114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Rounded Rectangle 10">
            <a:extLst>
              <a:ext uri="{FF2B5EF4-FFF2-40B4-BE49-F238E27FC236}">
                <a16:creationId xmlns:a16="http://schemas.microsoft.com/office/drawing/2014/main" id="{537E0F46-8D60-487C-B226-EC28D8990299}"/>
              </a:ext>
            </a:extLst>
          </p:cNvPr>
          <p:cNvSpPr/>
          <p:nvPr/>
        </p:nvSpPr>
        <p:spPr>
          <a:xfrm rot="13500000">
            <a:off x="8374066" y="6831105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TextBox 803">
            <a:extLst>
              <a:ext uri="{FF2B5EF4-FFF2-40B4-BE49-F238E27FC236}">
                <a16:creationId xmlns:a16="http://schemas.microsoft.com/office/drawing/2014/main" id="{6087F5D7-6153-4697-A134-4118F1F2D006}"/>
              </a:ext>
            </a:extLst>
          </p:cNvPr>
          <p:cNvSpPr txBox="1"/>
          <p:nvPr/>
        </p:nvSpPr>
        <p:spPr>
          <a:xfrm>
            <a:off x="8496832" y="6997192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06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804">
            <a:extLst>
              <a:ext uri="{FF2B5EF4-FFF2-40B4-BE49-F238E27FC236}">
                <a16:creationId xmlns:a16="http://schemas.microsoft.com/office/drawing/2014/main" id="{6EC86A4C-135B-4B47-B23E-2377AD031406}"/>
              </a:ext>
            </a:extLst>
          </p:cNvPr>
          <p:cNvGrpSpPr/>
          <p:nvPr/>
        </p:nvGrpSpPr>
        <p:grpSpPr>
          <a:xfrm>
            <a:off x="4237603" y="6781666"/>
            <a:ext cx="3844986" cy="918848"/>
            <a:chOff x="4601865" y="1984732"/>
            <a:chExt cx="2246195" cy="702903"/>
          </a:xfrm>
        </p:grpSpPr>
        <p:sp>
          <p:nvSpPr>
            <p:cNvPr id="52" name="Text Placeholder 12">
              <a:extLst>
                <a:ext uri="{FF2B5EF4-FFF2-40B4-BE49-F238E27FC236}">
                  <a16:creationId xmlns:a16="http://schemas.microsoft.com/office/drawing/2014/main" id="{868EECCA-1F9B-46D3-AE1F-A7A893536C5B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Perform a k-means clustering with the first 15 principal components from the EOF analysis.</a:t>
              </a:r>
            </a:p>
          </p:txBody>
        </p:sp>
        <p:sp>
          <p:nvSpPr>
            <p:cNvPr id="53" name="Text Placeholder 13">
              <a:extLst>
                <a:ext uri="{FF2B5EF4-FFF2-40B4-BE49-F238E27FC236}">
                  <a16:creationId xmlns:a16="http://schemas.microsoft.com/office/drawing/2014/main" id="{75578CF5-09C2-4299-A321-BBBB7AF731AB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Cluster EOF results in 7 weather regimes</a:t>
              </a:r>
            </a:p>
          </p:txBody>
        </p:sp>
      </p:grpSp>
      <p:pic>
        <p:nvPicPr>
          <p:cNvPr id="54" name="Grafik 53" descr="Venn-Diagramm Silhouette">
            <a:extLst>
              <a:ext uri="{FF2B5EF4-FFF2-40B4-BE49-F238E27FC236}">
                <a16:creationId xmlns:a16="http://schemas.microsoft.com/office/drawing/2014/main" id="{ECBD442E-2D21-4199-9BB6-B8F9E34BF2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16937" y="6915867"/>
            <a:ext cx="597661" cy="597661"/>
          </a:xfrm>
          <a:prstGeom prst="rect">
            <a:avLst/>
          </a:prstGeom>
        </p:spPr>
      </p:pic>
      <p:sp>
        <p:nvSpPr>
          <p:cNvPr id="55" name="Rectangle 800">
            <a:extLst>
              <a:ext uri="{FF2B5EF4-FFF2-40B4-BE49-F238E27FC236}">
                <a16:creationId xmlns:a16="http://schemas.microsoft.com/office/drawing/2014/main" id="{68099489-95A6-454A-BF07-8932593438C0}"/>
              </a:ext>
            </a:extLst>
          </p:cNvPr>
          <p:cNvSpPr/>
          <p:nvPr/>
        </p:nvSpPr>
        <p:spPr>
          <a:xfrm>
            <a:off x="9086752" y="1160985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Rounded Rectangle 9">
            <a:extLst>
              <a:ext uri="{FF2B5EF4-FFF2-40B4-BE49-F238E27FC236}">
                <a16:creationId xmlns:a16="http://schemas.microsoft.com/office/drawing/2014/main" id="{0F8CE351-19AE-459E-98F9-37C06EC7235E}"/>
              </a:ext>
            </a:extLst>
          </p:cNvPr>
          <p:cNvSpPr/>
          <p:nvPr/>
        </p:nvSpPr>
        <p:spPr>
          <a:xfrm rot="13500000">
            <a:off x="14036794" y="1247644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Rounded Rectangle 10">
            <a:extLst>
              <a:ext uri="{FF2B5EF4-FFF2-40B4-BE49-F238E27FC236}">
                <a16:creationId xmlns:a16="http://schemas.microsoft.com/office/drawing/2014/main" id="{3ACE6D6E-8DEC-4F9A-8C8F-168B04875A18}"/>
              </a:ext>
            </a:extLst>
          </p:cNvPr>
          <p:cNvSpPr/>
          <p:nvPr/>
        </p:nvSpPr>
        <p:spPr>
          <a:xfrm rot="13500000">
            <a:off x="14266884" y="1247632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TextBox 803">
            <a:extLst>
              <a:ext uri="{FF2B5EF4-FFF2-40B4-BE49-F238E27FC236}">
                <a16:creationId xmlns:a16="http://schemas.microsoft.com/office/drawing/2014/main" id="{FD2F5EE5-CA58-4573-A7A8-12FD3DB509AA}"/>
              </a:ext>
            </a:extLst>
          </p:cNvPr>
          <p:cNvSpPr txBox="1"/>
          <p:nvPr/>
        </p:nvSpPr>
        <p:spPr>
          <a:xfrm>
            <a:off x="14389649" y="1413719"/>
            <a:ext cx="590250" cy="45461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07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9" name="Group 804">
            <a:extLst>
              <a:ext uri="{FF2B5EF4-FFF2-40B4-BE49-F238E27FC236}">
                <a16:creationId xmlns:a16="http://schemas.microsoft.com/office/drawing/2014/main" id="{49F4230B-3EC8-4CBB-B916-0A34C411350F}"/>
              </a:ext>
            </a:extLst>
          </p:cNvPr>
          <p:cNvGrpSpPr/>
          <p:nvPr/>
        </p:nvGrpSpPr>
        <p:grpSpPr>
          <a:xfrm>
            <a:off x="10130420" y="1198193"/>
            <a:ext cx="3844986" cy="918848"/>
            <a:chOff x="4601865" y="1984732"/>
            <a:chExt cx="2246195" cy="702903"/>
          </a:xfrm>
        </p:grpSpPr>
        <p:sp>
          <p:nvSpPr>
            <p:cNvPr id="60" name="Text Placeholder 12">
              <a:extLst>
                <a:ext uri="{FF2B5EF4-FFF2-40B4-BE49-F238E27FC236}">
                  <a16:creationId xmlns:a16="http://schemas.microsoft.com/office/drawing/2014/main" id="{7746A971-A6AB-46D8-A3ED-88DB2938BFD8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Filter all weather regimes out that do not a last a least 3 days.</a:t>
              </a:r>
            </a:p>
          </p:txBody>
        </p:sp>
        <p:sp>
          <p:nvSpPr>
            <p:cNvPr id="61" name="Text Placeholder 13">
              <a:extLst>
                <a:ext uri="{FF2B5EF4-FFF2-40B4-BE49-F238E27FC236}">
                  <a16:creationId xmlns:a16="http://schemas.microsoft.com/office/drawing/2014/main" id="{004E07AD-33AA-4738-AC11-D1A44CB4111F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Filter weather regimes &lt;  3days </a:t>
              </a:r>
            </a:p>
          </p:txBody>
        </p:sp>
      </p:grpSp>
      <p:pic>
        <p:nvPicPr>
          <p:cNvPr id="62" name="Grafik 61" descr="Filter mit einfarbiger Füllung">
            <a:extLst>
              <a:ext uri="{FF2B5EF4-FFF2-40B4-BE49-F238E27FC236}">
                <a16:creationId xmlns:a16="http://schemas.microsoft.com/office/drawing/2014/main" id="{5C6697BC-14EC-4663-B7A2-15C702BD70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32973" y="1367562"/>
            <a:ext cx="575107" cy="575107"/>
          </a:xfrm>
          <a:prstGeom prst="rect">
            <a:avLst/>
          </a:prstGeom>
        </p:spPr>
      </p:pic>
      <p:sp>
        <p:nvSpPr>
          <p:cNvPr id="63" name="Rectangle 800">
            <a:extLst>
              <a:ext uri="{FF2B5EF4-FFF2-40B4-BE49-F238E27FC236}">
                <a16:creationId xmlns:a16="http://schemas.microsoft.com/office/drawing/2014/main" id="{882E1B55-34AA-4F8F-91C0-38936AC5C6BD}"/>
              </a:ext>
            </a:extLst>
          </p:cNvPr>
          <p:cNvSpPr/>
          <p:nvPr/>
        </p:nvSpPr>
        <p:spPr>
          <a:xfrm>
            <a:off x="9754673" y="4540719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Rounded Rectangle 9">
            <a:extLst>
              <a:ext uri="{FF2B5EF4-FFF2-40B4-BE49-F238E27FC236}">
                <a16:creationId xmlns:a16="http://schemas.microsoft.com/office/drawing/2014/main" id="{BC97473B-8E6B-4717-A705-AF56DBD43ABB}"/>
              </a:ext>
            </a:extLst>
          </p:cNvPr>
          <p:cNvSpPr/>
          <p:nvPr/>
        </p:nvSpPr>
        <p:spPr>
          <a:xfrm rot="13500000">
            <a:off x="14704714" y="4627378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Rounded Rectangle 10">
            <a:extLst>
              <a:ext uri="{FF2B5EF4-FFF2-40B4-BE49-F238E27FC236}">
                <a16:creationId xmlns:a16="http://schemas.microsoft.com/office/drawing/2014/main" id="{F2647CB2-3591-4092-AF24-64AEB0A33F17}"/>
              </a:ext>
            </a:extLst>
          </p:cNvPr>
          <p:cNvSpPr/>
          <p:nvPr/>
        </p:nvSpPr>
        <p:spPr>
          <a:xfrm rot="13500000">
            <a:off x="14934805" y="4627365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TextBox 803">
            <a:extLst>
              <a:ext uri="{FF2B5EF4-FFF2-40B4-BE49-F238E27FC236}">
                <a16:creationId xmlns:a16="http://schemas.microsoft.com/office/drawing/2014/main" id="{8B3C418A-ED20-4B96-9FB4-DD2129196C20}"/>
              </a:ext>
            </a:extLst>
          </p:cNvPr>
          <p:cNvSpPr txBox="1"/>
          <p:nvPr/>
        </p:nvSpPr>
        <p:spPr>
          <a:xfrm>
            <a:off x="15057573" y="4793453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7" name="Group 804">
            <a:extLst>
              <a:ext uri="{FF2B5EF4-FFF2-40B4-BE49-F238E27FC236}">
                <a16:creationId xmlns:a16="http://schemas.microsoft.com/office/drawing/2014/main" id="{74E0D5A8-2C9A-4CE3-B6A2-8D24CF1B9D67}"/>
              </a:ext>
            </a:extLst>
          </p:cNvPr>
          <p:cNvGrpSpPr/>
          <p:nvPr/>
        </p:nvGrpSpPr>
        <p:grpSpPr>
          <a:xfrm>
            <a:off x="10798341" y="4577927"/>
            <a:ext cx="3844986" cy="918848"/>
            <a:chOff x="4601865" y="1984732"/>
            <a:chExt cx="2246195" cy="702903"/>
          </a:xfrm>
        </p:grpSpPr>
        <p:sp>
          <p:nvSpPr>
            <p:cNvPr id="68" name="Text Placeholder 12">
              <a:extLst>
                <a:ext uri="{FF2B5EF4-FFF2-40B4-BE49-F238E27FC236}">
                  <a16:creationId xmlns:a16="http://schemas.microsoft.com/office/drawing/2014/main" id="{37F31D3C-3D48-4BC2-917A-6A78743D2439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Link all daily capacity factors to one of the seven weather regime from step 6.</a:t>
              </a:r>
            </a:p>
          </p:txBody>
        </p:sp>
        <p:sp>
          <p:nvSpPr>
            <p:cNvPr id="69" name="Text Placeholder 13">
              <a:extLst>
                <a:ext uri="{FF2B5EF4-FFF2-40B4-BE49-F238E27FC236}">
                  <a16:creationId xmlns:a16="http://schemas.microsoft.com/office/drawing/2014/main" id="{3F448AFC-616B-407B-A75C-AD0B1F032D02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Link capacity factors to weather regime </a:t>
              </a:r>
            </a:p>
          </p:txBody>
        </p:sp>
      </p:grpSp>
      <p:sp>
        <p:nvSpPr>
          <p:cNvPr id="70" name="Rectangle 807">
            <a:extLst>
              <a:ext uri="{FF2B5EF4-FFF2-40B4-BE49-F238E27FC236}">
                <a16:creationId xmlns:a16="http://schemas.microsoft.com/office/drawing/2014/main" id="{6ADF7458-451A-4979-ABD1-46B4890ABDBD}"/>
              </a:ext>
            </a:extLst>
          </p:cNvPr>
          <p:cNvSpPr/>
          <p:nvPr/>
        </p:nvSpPr>
        <p:spPr>
          <a:xfrm>
            <a:off x="9274287" y="2307010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Rounded Rectangle 18">
            <a:extLst>
              <a:ext uri="{FF2B5EF4-FFF2-40B4-BE49-F238E27FC236}">
                <a16:creationId xmlns:a16="http://schemas.microsoft.com/office/drawing/2014/main" id="{3FC1E81D-396C-43EE-99E7-6FAC5F6D4116}"/>
              </a:ext>
            </a:extLst>
          </p:cNvPr>
          <p:cNvSpPr/>
          <p:nvPr/>
        </p:nvSpPr>
        <p:spPr>
          <a:xfrm rot="13500000">
            <a:off x="14217730" y="2393667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" name="Rounded Rectangle 19">
            <a:extLst>
              <a:ext uri="{FF2B5EF4-FFF2-40B4-BE49-F238E27FC236}">
                <a16:creationId xmlns:a16="http://schemas.microsoft.com/office/drawing/2014/main" id="{471BAB86-B469-4675-85C1-4D47CDDFEBBA}"/>
              </a:ext>
            </a:extLst>
          </p:cNvPr>
          <p:cNvSpPr/>
          <p:nvPr/>
        </p:nvSpPr>
        <p:spPr>
          <a:xfrm rot="13500000">
            <a:off x="14447823" y="2393659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TextBox 810">
            <a:extLst>
              <a:ext uri="{FF2B5EF4-FFF2-40B4-BE49-F238E27FC236}">
                <a16:creationId xmlns:a16="http://schemas.microsoft.com/office/drawing/2014/main" id="{DD2DDB43-D897-41D1-97C1-3D11267E9764}"/>
              </a:ext>
            </a:extLst>
          </p:cNvPr>
          <p:cNvSpPr txBox="1"/>
          <p:nvPr/>
        </p:nvSpPr>
        <p:spPr>
          <a:xfrm>
            <a:off x="14577239" y="2559741"/>
            <a:ext cx="590250" cy="45461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08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4" name="Group 811">
            <a:extLst>
              <a:ext uri="{FF2B5EF4-FFF2-40B4-BE49-F238E27FC236}">
                <a16:creationId xmlns:a16="http://schemas.microsoft.com/office/drawing/2014/main" id="{C2F2976D-C8E0-4F9A-AB5A-99264C18E069}"/>
              </a:ext>
            </a:extLst>
          </p:cNvPr>
          <p:cNvGrpSpPr/>
          <p:nvPr/>
        </p:nvGrpSpPr>
        <p:grpSpPr>
          <a:xfrm>
            <a:off x="10321251" y="2342972"/>
            <a:ext cx="3844986" cy="918848"/>
            <a:chOff x="4601865" y="1984732"/>
            <a:chExt cx="2246195" cy="702903"/>
          </a:xfrm>
        </p:grpSpPr>
        <p:sp>
          <p:nvSpPr>
            <p:cNvPr id="75" name="Text Placeholder 12">
              <a:extLst>
                <a:ext uri="{FF2B5EF4-FFF2-40B4-BE49-F238E27FC236}">
                  <a16:creationId xmlns:a16="http://schemas.microsoft.com/office/drawing/2014/main" id="{43408A43-FA01-40F7-AFF0-B198C57B4046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Get hourly capacity factors per country from </a:t>
              </a:r>
              <a:r>
                <a:rPr lang="en-US" altLang="ko-KR" sz="1438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renewables.ninja</a:t>
              </a:r>
              <a:r>
                <a:rPr lang="en-US" altLang="ko-KR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lang="en-US" sz="1438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Text Placeholder 13">
              <a:extLst>
                <a:ext uri="{FF2B5EF4-FFF2-40B4-BE49-F238E27FC236}">
                  <a16:creationId xmlns:a16="http://schemas.microsoft.com/office/drawing/2014/main" id="{7CA3294C-AC02-49B1-920C-4226D9C35693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Renewables.ninja</a:t>
              </a:r>
              <a:endParaRPr lang="en-US" sz="1438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7" name="Rectangle 821">
            <a:extLst>
              <a:ext uri="{FF2B5EF4-FFF2-40B4-BE49-F238E27FC236}">
                <a16:creationId xmlns:a16="http://schemas.microsoft.com/office/drawing/2014/main" id="{C7D8827E-5EE2-4B28-A3AD-989AF1A9D287}"/>
              </a:ext>
            </a:extLst>
          </p:cNvPr>
          <p:cNvSpPr/>
          <p:nvPr/>
        </p:nvSpPr>
        <p:spPr>
          <a:xfrm>
            <a:off x="9498638" y="3422350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Rounded Rectangle 15">
            <a:extLst>
              <a:ext uri="{FF2B5EF4-FFF2-40B4-BE49-F238E27FC236}">
                <a16:creationId xmlns:a16="http://schemas.microsoft.com/office/drawing/2014/main" id="{1A9AFD7D-513F-4C07-BC91-06D0B291922B}"/>
              </a:ext>
            </a:extLst>
          </p:cNvPr>
          <p:cNvSpPr/>
          <p:nvPr/>
        </p:nvSpPr>
        <p:spPr>
          <a:xfrm rot="13500000">
            <a:off x="14455273" y="3509002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9" name="Rounded Rectangle 16">
            <a:extLst>
              <a:ext uri="{FF2B5EF4-FFF2-40B4-BE49-F238E27FC236}">
                <a16:creationId xmlns:a16="http://schemas.microsoft.com/office/drawing/2014/main" id="{D6A96919-CAD1-4BF1-8B54-49121AAFD759}"/>
              </a:ext>
            </a:extLst>
          </p:cNvPr>
          <p:cNvSpPr/>
          <p:nvPr/>
        </p:nvSpPr>
        <p:spPr>
          <a:xfrm rot="13500000">
            <a:off x="14685363" y="3508997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0" name="TextBox 824">
            <a:extLst>
              <a:ext uri="{FF2B5EF4-FFF2-40B4-BE49-F238E27FC236}">
                <a16:creationId xmlns:a16="http://schemas.microsoft.com/office/drawing/2014/main" id="{71E7973D-E5EE-4BFF-9CFE-C24E5D586822}"/>
              </a:ext>
            </a:extLst>
          </p:cNvPr>
          <p:cNvSpPr txBox="1"/>
          <p:nvPr/>
        </p:nvSpPr>
        <p:spPr>
          <a:xfrm>
            <a:off x="14801482" y="3675080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09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1" name="Group 825">
            <a:extLst>
              <a:ext uri="{FF2B5EF4-FFF2-40B4-BE49-F238E27FC236}">
                <a16:creationId xmlns:a16="http://schemas.microsoft.com/office/drawing/2014/main" id="{3C65D207-B2C6-4F70-9F9C-142DEF7668EA}"/>
              </a:ext>
            </a:extLst>
          </p:cNvPr>
          <p:cNvGrpSpPr/>
          <p:nvPr/>
        </p:nvGrpSpPr>
        <p:grpSpPr>
          <a:xfrm>
            <a:off x="10545605" y="3455818"/>
            <a:ext cx="3844986" cy="918848"/>
            <a:chOff x="4601865" y="1984732"/>
            <a:chExt cx="2246195" cy="702903"/>
          </a:xfrm>
        </p:grpSpPr>
        <p:sp>
          <p:nvSpPr>
            <p:cNvPr id="82" name="Text Placeholder 12">
              <a:extLst>
                <a:ext uri="{FF2B5EF4-FFF2-40B4-BE49-F238E27FC236}">
                  <a16:creationId xmlns:a16="http://schemas.microsoft.com/office/drawing/2014/main" id="{46684126-4E6C-4FF2-9197-9CBA590770DD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56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Resample the capacity factors per country from hourly to daily means.</a:t>
              </a:r>
              <a:endParaRPr lang="en-US" sz="1569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Text Placeholder 13">
              <a:extLst>
                <a:ext uri="{FF2B5EF4-FFF2-40B4-BE49-F238E27FC236}">
                  <a16:creationId xmlns:a16="http://schemas.microsoft.com/office/drawing/2014/main" id="{37A41EF7-CC82-4599-8F05-BE6FDC53EAB7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Daily means</a:t>
              </a:r>
            </a:p>
          </p:txBody>
        </p:sp>
      </p:grpSp>
      <p:sp>
        <p:nvSpPr>
          <p:cNvPr id="84" name="Rounded Rectangle 32">
            <a:extLst>
              <a:ext uri="{FF2B5EF4-FFF2-40B4-BE49-F238E27FC236}">
                <a16:creationId xmlns:a16="http://schemas.microsoft.com/office/drawing/2014/main" id="{B5B6E6E9-2A5E-45CB-A5C4-A3673E4FFE43}"/>
              </a:ext>
            </a:extLst>
          </p:cNvPr>
          <p:cNvSpPr/>
          <p:nvPr/>
        </p:nvSpPr>
        <p:spPr>
          <a:xfrm>
            <a:off x="9811247" y="3705598"/>
            <a:ext cx="421756" cy="42175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19532" tIns="59767" rIns="119532" bIns="59767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354" dirty="0"/>
          </a:p>
        </p:txBody>
      </p:sp>
      <p:sp>
        <p:nvSpPr>
          <p:cNvPr id="85" name="Flussdiagramm: Magnetplattenspeicher 84">
            <a:extLst>
              <a:ext uri="{FF2B5EF4-FFF2-40B4-BE49-F238E27FC236}">
                <a16:creationId xmlns:a16="http://schemas.microsoft.com/office/drawing/2014/main" id="{028ABFDD-9AB2-46C6-8B34-23AC3FC39AC9}"/>
              </a:ext>
            </a:extLst>
          </p:cNvPr>
          <p:cNvSpPr/>
          <p:nvPr/>
        </p:nvSpPr>
        <p:spPr bwMode="blackGray">
          <a:xfrm>
            <a:off x="9643090" y="2504660"/>
            <a:ext cx="434436" cy="474868"/>
          </a:xfrm>
          <a:prstGeom prst="flowChartMagneticDisk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38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Rectangle 800">
            <a:extLst>
              <a:ext uri="{FF2B5EF4-FFF2-40B4-BE49-F238E27FC236}">
                <a16:creationId xmlns:a16="http://schemas.microsoft.com/office/drawing/2014/main" id="{1EB09D68-C834-41C6-905B-81E94DE8DC49}"/>
              </a:ext>
            </a:extLst>
          </p:cNvPr>
          <p:cNvSpPr/>
          <p:nvPr/>
        </p:nvSpPr>
        <p:spPr>
          <a:xfrm>
            <a:off x="10016628" y="5666124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Rounded Rectangle 9">
            <a:extLst>
              <a:ext uri="{FF2B5EF4-FFF2-40B4-BE49-F238E27FC236}">
                <a16:creationId xmlns:a16="http://schemas.microsoft.com/office/drawing/2014/main" id="{C4F7D689-B243-490B-A08E-01567C817DE3}"/>
              </a:ext>
            </a:extLst>
          </p:cNvPr>
          <p:cNvSpPr/>
          <p:nvPr/>
        </p:nvSpPr>
        <p:spPr>
          <a:xfrm rot="13500000">
            <a:off x="14966670" y="5752780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8" name="Rounded Rectangle 10">
            <a:extLst>
              <a:ext uri="{FF2B5EF4-FFF2-40B4-BE49-F238E27FC236}">
                <a16:creationId xmlns:a16="http://schemas.microsoft.com/office/drawing/2014/main" id="{BBD35931-A9A9-43BF-BB30-AD8765A7CCF2}"/>
              </a:ext>
            </a:extLst>
          </p:cNvPr>
          <p:cNvSpPr/>
          <p:nvPr/>
        </p:nvSpPr>
        <p:spPr>
          <a:xfrm rot="13500000">
            <a:off x="15196760" y="5752771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9" name="TextBox 803">
            <a:extLst>
              <a:ext uri="{FF2B5EF4-FFF2-40B4-BE49-F238E27FC236}">
                <a16:creationId xmlns:a16="http://schemas.microsoft.com/office/drawing/2014/main" id="{030E0792-5B40-4E43-B21C-8FB4B74034A6}"/>
              </a:ext>
            </a:extLst>
          </p:cNvPr>
          <p:cNvSpPr txBox="1"/>
          <p:nvPr/>
        </p:nvSpPr>
        <p:spPr>
          <a:xfrm>
            <a:off x="15319525" y="5918856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0" name="Group 804">
            <a:extLst>
              <a:ext uri="{FF2B5EF4-FFF2-40B4-BE49-F238E27FC236}">
                <a16:creationId xmlns:a16="http://schemas.microsoft.com/office/drawing/2014/main" id="{75A9E42A-514E-4AD8-8672-F8D58E1E5826}"/>
              </a:ext>
            </a:extLst>
          </p:cNvPr>
          <p:cNvGrpSpPr/>
          <p:nvPr/>
        </p:nvGrpSpPr>
        <p:grpSpPr>
          <a:xfrm>
            <a:off x="11060296" y="5703333"/>
            <a:ext cx="3844986" cy="918848"/>
            <a:chOff x="4601865" y="1984732"/>
            <a:chExt cx="2246195" cy="702903"/>
          </a:xfrm>
        </p:grpSpPr>
        <p:sp>
          <p:nvSpPr>
            <p:cNvPr id="91" name="Text Placeholder 12">
              <a:extLst>
                <a:ext uri="{FF2B5EF4-FFF2-40B4-BE49-F238E27FC236}">
                  <a16:creationId xmlns:a16="http://schemas.microsoft.com/office/drawing/2014/main" id="{CB217698-51CF-4BBA-912E-F80C591E6936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Calculate the deviation of power production per weather regime, country and season to the mean.</a:t>
              </a:r>
            </a:p>
          </p:txBody>
        </p:sp>
        <p:sp>
          <p:nvSpPr>
            <p:cNvPr id="92" name="Text Placeholder 13">
              <a:extLst>
                <a:ext uri="{FF2B5EF4-FFF2-40B4-BE49-F238E27FC236}">
                  <a16:creationId xmlns:a16="http://schemas.microsoft.com/office/drawing/2014/main" id="{8341BD25-C052-4432-8EE7-CF0763C88D57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Variability</a:t>
              </a:r>
            </a:p>
          </p:txBody>
        </p:sp>
      </p:grpSp>
      <p:sp>
        <p:nvSpPr>
          <p:cNvPr id="93" name="Rectangle 800">
            <a:extLst>
              <a:ext uri="{FF2B5EF4-FFF2-40B4-BE49-F238E27FC236}">
                <a16:creationId xmlns:a16="http://schemas.microsoft.com/office/drawing/2014/main" id="{1450B932-76C0-424A-BA4A-3A9787197E48}"/>
              </a:ext>
            </a:extLst>
          </p:cNvPr>
          <p:cNvSpPr/>
          <p:nvPr/>
        </p:nvSpPr>
        <p:spPr>
          <a:xfrm>
            <a:off x="10249918" y="6791067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4" name="Rounded Rectangle 9">
            <a:extLst>
              <a:ext uri="{FF2B5EF4-FFF2-40B4-BE49-F238E27FC236}">
                <a16:creationId xmlns:a16="http://schemas.microsoft.com/office/drawing/2014/main" id="{DCD76DCA-9DBF-4501-8419-7AC6095E9E21}"/>
              </a:ext>
            </a:extLst>
          </p:cNvPr>
          <p:cNvSpPr/>
          <p:nvPr/>
        </p:nvSpPr>
        <p:spPr>
          <a:xfrm rot="13500000">
            <a:off x="15199959" y="6877723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5" name="Rounded Rectangle 10">
            <a:extLst>
              <a:ext uri="{FF2B5EF4-FFF2-40B4-BE49-F238E27FC236}">
                <a16:creationId xmlns:a16="http://schemas.microsoft.com/office/drawing/2014/main" id="{90FC58C6-39DF-442E-9FB8-B3C41BD517C7}"/>
              </a:ext>
            </a:extLst>
          </p:cNvPr>
          <p:cNvSpPr/>
          <p:nvPr/>
        </p:nvSpPr>
        <p:spPr>
          <a:xfrm rot="13500000">
            <a:off x="15430049" y="6877714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6" name="TextBox 803">
            <a:extLst>
              <a:ext uri="{FF2B5EF4-FFF2-40B4-BE49-F238E27FC236}">
                <a16:creationId xmlns:a16="http://schemas.microsoft.com/office/drawing/2014/main" id="{D2D6AE8B-871D-4061-A151-052357015970}"/>
              </a:ext>
            </a:extLst>
          </p:cNvPr>
          <p:cNvSpPr txBox="1"/>
          <p:nvPr/>
        </p:nvSpPr>
        <p:spPr>
          <a:xfrm>
            <a:off x="15552814" y="7013582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7" name="Group 804">
            <a:extLst>
              <a:ext uri="{FF2B5EF4-FFF2-40B4-BE49-F238E27FC236}">
                <a16:creationId xmlns:a16="http://schemas.microsoft.com/office/drawing/2014/main" id="{B47F43BA-3CA0-4E5C-A041-9BCE9D4A728B}"/>
              </a:ext>
            </a:extLst>
          </p:cNvPr>
          <p:cNvGrpSpPr/>
          <p:nvPr/>
        </p:nvGrpSpPr>
        <p:grpSpPr>
          <a:xfrm>
            <a:off x="11293585" y="6828275"/>
            <a:ext cx="3844986" cy="918848"/>
            <a:chOff x="4601865" y="1984732"/>
            <a:chExt cx="2246195" cy="702903"/>
          </a:xfrm>
        </p:grpSpPr>
        <p:sp>
          <p:nvSpPr>
            <p:cNvPr id="98" name="Text Placeholder 12">
              <a:extLst>
                <a:ext uri="{FF2B5EF4-FFF2-40B4-BE49-F238E27FC236}">
                  <a16:creationId xmlns:a16="http://schemas.microsoft.com/office/drawing/2014/main" id="{A7CCF1ED-9003-43E6-A2EF-282968801A84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Find installed capacity distributions which reduces the power production variability .</a:t>
              </a:r>
            </a:p>
          </p:txBody>
        </p:sp>
        <p:sp>
          <p:nvSpPr>
            <p:cNvPr id="99" name="Text Placeholder 13">
              <a:extLst>
                <a:ext uri="{FF2B5EF4-FFF2-40B4-BE49-F238E27FC236}">
                  <a16:creationId xmlns:a16="http://schemas.microsoft.com/office/drawing/2014/main" id="{95899245-BBD9-47A3-8877-536D3097B8C0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Reduce Variability</a:t>
              </a:r>
            </a:p>
          </p:txBody>
        </p:sp>
      </p:grpSp>
      <p:pic>
        <p:nvPicPr>
          <p:cNvPr id="100" name="Grafik 99" descr="Link mit einfarbiger Füllung">
            <a:extLst>
              <a:ext uri="{FF2B5EF4-FFF2-40B4-BE49-F238E27FC236}">
                <a16:creationId xmlns:a16="http://schemas.microsoft.com/office/drawing/2014/main" id="{FC2A2BC2-CE6B-4E44-9E8F-FC5C2F77C51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976057" y="4725706"/>
            <a:ext cx="637233" cy="637233"/>
          </a:xfrm>
          <a:prstGeom prst="rect">
            <a:avLst/>
          </a:prstGeom>
        </p:spPr>
      </p:pic>
      <p:pic>
        <p:nvPicPr>
          <p:cNvPr id="101" name="Grafik 100" descr="Balkendiagramm mit einfarbiger Füllung">
            <a:extLst>
              <a:ext uri="{FF2B5EF4-FFF2-40B4-BE49-F238E27FC236}">
                <a16:creationId xmlns:a16="http://schemas.microsoft.com/office/drawing/2014/main" id="{C96315DE-E364-4EB5-8B09-C136F18A3EC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70311" y="5868174"/>
            <a:ext cx="610126" cy="610126"/>
          </a:xfrm>
          <a:prstGeom prst="rect">
            <a:avLst/>
          </a:prstGeom>
        </p:spPr>
      </p:pic>
      <p:pic>
        <p:nvPicPr>
          <p:cNvPr id="102" name="Grafik 101" descr="Verkleinern mit einfarbiger Füllung">
            <a:extLst>
              <a:ext uri="{FF2B5EF4-FFF2-40B4-BE49-F238E27FC236}">
                <a16:creationId xmlns:a16="http://schemas.microsoft.com/office/drawing/2014/main" id="{B91C17FA-38CA-45B3-9026-83491016A38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479625" y="7004335"/>
            <a:ext cx="580673" cy="58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301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feil: nach oben gekrümmt 4">
            <a:extLst>
              <a:ext uri="{FF2B5EF4-FFF2-40B4-BE49-F238E27FC236}">
                <a16:creationId xmlns:a16="http://schemas.microsoft.com/office/drawing/2014/main" id="{7A1F3912-B871-408C-BCD9-164CB4E4C3AC}"/>
              </a:ext>
            </a:extLst>
          </p:cNvPr>
          <p:cNvSpPr/>
          <p:nvPr/>
        </p:nvSpPr>
        <p:spPr>
          <a:xfrm rot="10800000" flipH="1">
            <a:off x="9119541" y="741462"/>
            <a:ext cx="7294256" cy="3889385"/>
          </a:xfrm>
          <a:prstGeom prst="curvedUpArrow">
            <a:avLst>
              <a:gd name="adj1" fmla="val 6443"/>
              <a:gd name="adj2" fmla="val 18384"/>
              <a:gd name="adj3" fmla="val 22096"/>
            </a:avLst>
          </a:prstGeom>
          <a:gradFill flip="none" rotWithShape="1">
            <a:gsLst>
              <a:gs pos="0">
                <a:srgbClr val="3986BD">
                  <a:lumMod val="36000"/>
                  <a:lumOff val="64000"/>
                </a:srgbClr>
              </a:gs>
              <a:gs pos="100000">
                <a:srgbClr val="3986B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353" dirty="0">
              <a:solidFill>
                <a:schemeClr val="tx1"/>
              </a:solidFill>
            </a:endParaRPr>
          </a:p>
        </p:txBody>
      </p:sp>
      <p:sp>
        <p:nvSpPr>
          <p:cNvPr id="6" name="Pfeil: nach oben gekrümmt 5">
            <a:extLst>
              <a:ext uri="{FF2B5EF4-FFF2-40B4-BE49-F238E27FC236}">
                <a16:creationId xmlns:a16="http://schemas.microsoft.com/office/drawing/2014/main" id="{86588079-0DB9-439E-BA50-BD138222385E}"/>
              </a:ext>
            </a:extLst>
          </p:cNvPr>
          <p:cNvSpPr/>
          <p:nvPr/>
        </p:nvSpPr>
        <p:spPr>
          <a:xfrm>
            <a:off x="1913897" y="4303890"/>
            <a:ext cx="7761244" cy="3991921"/>
          </a:xfrm>
          <a:prstGeom prst="curvedUpArrow">
            <a:avLst>
              <a:gd name="adj1" fmla="val 6443"/>
              <a:gd name="adj2" fmla="val 20895"/>
              <a:gd name="adj3" fmla="val 22096"/>
            </a:avLst>
          </a:prstGeom>
          <a:gradFill flip="none" rotWithShape="1">
            <a:gsLst>
              <a:gs pos="0">
                <a:srgbClr val="C6433E"/>
              </a:gs>
              <a:gs pos="100000">
                <a:srgbClr val="C6433E">
                  <a:lumMod val="44000"/>
                  <a:lumOff val="56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353" dirty="0">
              <a:solidFill>
                <a:schemeClr val="tx1"/>
              </a:solidFill>
            </a:endParaRPr>
          </a:p>
        </p:txBody>
      </p:sp>
      <p:sp>
        <p:nvSpPr>
          <p:cNvPr id="7" name="TextBox 824">
            <a:extLst>
              <a:ext uri="{FF2B5EF4-FFF2-40B4-BE49-F238E27FC236}">
                <a16:creationId xmlns:a16="http://schemas.microsoft.com/office/drawing/2014/main" id="{1ACC9C4A-1A07-43CA-871B-67CB67D78893}"/>
              </a:ext>
            </a:extLst>
          </p:cNvPr>
          <p:cNvSpPr txBox="1"/>
          <p:nvPr/>
        </p:nvSpPr>
        <p:spPr>
          <a:xfrm>
            <a:off x="4035119" y="1762584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02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Rectangle 800">
            <a:extLst>
              <a:ext uri="{FF2B5EF4-FFF2-40B4-BE49-F238E27FC236}">
                <a16:creationId xmlns:a16="http://schemas.microsoft.com/office/drawing/2014/main" id="{5EA0E20A-BBB5-4B83-B355-79E62FBA5681}"/>
              </a:ext>
            </a:extLst>
          </p:cNvPr>
          <p:cNvSpPr/>
          <p:nvPr/>
        </p:nvSpPr>
        <p:spPr>
          <a:xfrm>
            <a:off x="2424432" y="3377408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rgbClr val="3986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ounded Rectangle 9">
            <a:extLst>
              <a:ext uri="{FF2B5EF4-FFF2-40B4-BE49-F238E27FC236}">
                <a16:creationId xmlns:a16="http://schemas.microsoft.com/office/drawing/2014/main" id="{F9CDDD23-CFD5-42C8-9777-9B5480B0F18D}"/>
              </a:ext>
            </a:extLst>
          </p:cNvPr>
          <p:cNvSpPr/>
          <p:nvPr/>
        </p:nvSpPr>
        <p:spPr>
          <a:xfrm rot="13500000">
            <a:off x="7374473" y="3464065"/>
            <a:ext cx="814964" cy="814966"/>
          </a:xfrm>
          <a:prstGeom prst="roundRect">
            <a:avLst>
              <a:gd name="adj" fmla="val 9009"/>
            </a:avLst>
          </a:prstGeom>
          <a:solidFill>
            <a:srgbClr val="3986BD"/>
          </a:solidFill>
          <a:ln>
            <a:solidFill>
              <a:srgbClr val="3986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ounded Rectangle 10">
            <a:extLst>
              <a:ext uri="{FF2B5EF4-FFF2-40B4-BE49-F238E27FC236}">
                <a16:creationId xmlns:a16="http://schemas.microsoft.com/office/drawing/2014/main" id="{4A0AF7B9-5B8A-47A3-B18F-FADBE6A5D09E}"/>
              </a:ext>
            </a:extLst>
          </p:cNvPr>
          <p:cNvSpPr/>
          <p:nvPr/>
        </p:nvSpPr>
        <p:spPr>
          <a:xfrm rot="13500000">
            <a:off x="7604566" y="3464052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rgbClr val="3986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803">
            <a:extLst>
              <a:ext uri="{FF2B5EF4-FFF2-40B4-BE49-F238E27FC236}">
                <a16:creationId xmlns:a16="http://schemas.microsoft.com/office/drawing/2014/main" id="{5FF6D24F-4295-4C21-8A51-12B04F7495B4}"/>
              </a:ext>
            </a:extLst>
          </p:cNvPr>
          <p:cNvSpPr txBox="1"/>
          <p:nvPr/>
        </p:nvSpPr>
        <p:spPr>
          <a:xfrm>
            <a:off x="7727332" y="3630140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Group 804">
            <a:extLst>
              <a:ext uri="{FF2B5EF4-FFF2-40B4-BE49-F238E27FC236}">
                <a16:creationId xmlns:a16="http://schemas.microsoft.com/office/drawing/2014/main" id="{246C0030-C053-483E-AA0F-EC660A0CFB8E}"/>
              </a:ext>
            </a:extLst>
          </p:cNvPr>
          <p:cNvGrpSpPr/>
          <p:nvPr/>
        </p:nvGrpSpPr>
        <p:grpSpPr>
          <a:xfrm>
            <a:off x="3468102" y="3414617"/>
            <a:ext cx="3844986" cy="918848"/>
            <a:chOff x="4601865" y="1984732"/>
            <a:chExt cx="2246195" cy="702903"/>
          </a:xfrm>
        </p:grpSpPr>
        <p:sp>
          <p:nvSpPr>
            <p:cNvPr id="102" name="Text Placeholder 12">
              <a:extLst>
                <a:ext uri="{FF2B5EF4-FFF2-40B4-BE49-F238E27FC236}">
                  <a16:creationId xmlns:a16="http://schemas.microsoft.com/office/drawing/2014/main" id="{A5F0CBF4-17B3-4199-BBEF-885222B9EC1B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Apply a second-order lowpass Butterworth filter with normalized cutoff frequency 0.1 (10-days).</a:t>
              </a:r>
            </a:p>
          </p:txBody>
        </p:sp>
        <p:sp>
          <p:nvSpPr>
            <p:cNvPr id="103" name="Text Placeholder 13">
              <a:extLst>
                <a:ext uri="{FF2B5EF4-FFF2-40B4-BE49-F238E27FC236}">
                  <a16:creationId xmlns:a16="http://schemas.microsoft.com/office/drawing/2014/main" id="{E1B7010D-757C-4770-B364-69607851A1CB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Apply a 10-day lowpass filter</a:t>
              </a:r>
            </a:p>
          </p:txBody>
        </p:sp>
      </p:grpSp>
      <p:sp>
        <p:nvSpPr>
          <p:cNvPr id="13" name="Rectangle 807">
            <a:extLst>
              <a:ext uri="{FF2B5EF4-FFF2-40B4-BE49-F238E27FC236}">
                <a16:creationId xmlns:a16="http://schemas.microsoft.com/office/drawing/2014/main" id="{561978C0-3E87-40D8-88BB-5F697712D6B9}"/>
              </a:ext>
            </a:extLst>
          </p:cNvPr>
          <p:cNvSpPr/>
          <p:nvPr/>
        </p:nvSpPr>
        <p:spPr>
          <a:xfrm>
            <a:off x="1944049" y="1143698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rgbClr val="3986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ounded Rectangle 18">
            <a:extLst>
              <a:ext uri="{FF2B5EF4-FFF2-40B4-BE49-F238E27FC236}">
                <a16:creationId xmlns:a16="http://schemas.microsoft.com/office/drawing/2014/main" id="{EECE6DE8-DE7F-4480-B5F9-D5AB5DBF776C}"/>
              </a:ext>
            </a:extLst>
          </p:cNvPr>
          <p:cNvSpPr/>
          <p:nvPr/>
        </p:nvSpPr>
        <p:spPr>
          <a:xfrm rot="13500000">
            <a:off x="6887492" y="1230356"/>
            <a:ext cx="814964" cy="814966"/>
          </a:xfrm>
          <a:prstGeom prst="roundRect">
            <a:avLst>
              <a:gd name="adj" fmla="val 9009"/>
            </a:avLst>
          </a:prstGeom>
          <a:solidFill>
            <a:srgbClr val="3986BD"/>
          </a:solidFill>
          <a:ln>
            <a:solidFill>
              <a:srgbClr val="3986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ounded Rectangle 19">
            <a:extLst>
              <a:ext uri="{FF2B5EF4-FFF2-40B4-BE49-F238E27FC236}">
                <a16:creationId xmlns:a16="http://schemas.microsoft.com/office/drawing/2014/main" id="{0C0DE2F2-9E5E-474C-AB2B-E5EC2FC73E3B}"/>
              </a:ext>
            </a:extLst>
          </p:cNvPr>
          <p:cNvSpPr/>
          <p:nvPr/>
        </p:nvSpPr>
        <p:spPr>
          <a:xfrm rot="13500000">
            <a:off x="7117582" y="1230348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rgbClr val="3986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810">
            <a:extLst>
              <a:ext uri="{FF2B5EF4-FFF2-40B4-BE49-F238E27FC236}">
                <a16:creationId xmlns:a16="http://schemas.microsoft.com/office/drawing/2014/main" id="{9776E548-8D0B-460B-BEE3-8A3AFC4D6549}"/>
              </a:ext>
            </a:extLst>
          </p:cNvPr>
          <p:cNvSpPr txBox="1"/>
          <p:nvPr/>
        </p:nvSpPr>
        <p:spPr>
          <a:xfrm>
            <a:off x="7247001" y="1396428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Group 811">
            <a:extLst>
              <a:ext uri="{FF2B5EF4-FFF2-40B4-BE49-F238E27FC236}">
                <a16:creationId xmlns:a16="http://schemas.microsoft.com/office/drawing/2014/main" id="{5FCADA93-EB92-4AB1-ADC6-799A9DEB70D2}"/>
              </a:ext>
            </a:extLst>
          </p:cNvPr>
          <p:cNvGrpSpPr/>
          <p:nvPr/>
        </p:nvGrpSpPr>
        <p:grpSpPr>
          <a:xfrm>
            <a:off x="2991012" y="1179659"/>
            <a:ext cx="3844986" cy="918848"/>
            <a:chOff x="4601865" y="1984732"/>
            <a:chExt cx="2246195" cy="702903"/>
          </a:xfrm>
        </p:grpSpPr>
        <p:sp>
          <p:nvSpPr>
            <p:cNvPr id="100" name="Text Placeholder 12">
              <a:extLst>
                <a:ext uri="{FF2B5EF4-FFF2-40B4-BE49-F238E27FC236}">
                  <a16:creationId xmlns:a16="http://schemas.microsoft.com/office/drawing/2014/main" id="{60C5364D-CA69-455C-BAED-AD8B7100386F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Get hourly geopotential height fields from the reanalysis dataset ERA5.</a:t>
              </a:r>
              <a:endParaRPr lang="en-US" sz="1438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Text Placeholder 13">
              <a:extLst>
                <a:ext uri="{FF2B5EF4-FFF2-40B4-BE49-F238E27FC236}">
                  <a16:creationId xmlns:a16="http://schemas.microsoft.com/office/drawing/2014/main" id="{63D1BF1F-9628-4314-B4A2-F4075AF4E62A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ERA5</a:t>
              </a:r>
            </a:p>
          </p:txBody>
        </p:sp>
      </p:grpSp>
      <p:sp>
        <p:nvSpPr>
          <p:cNvPr id="18" name="Rectangle 821">
            <a:extLst>
              <a:ext uri="{FF2B5EF4-FFF2-40B4-BE49-F238E27FC236}">
                <a16:creationId xmlns:a16="http://schemas.microsoft.com/office/drawing/2014/main" id="{0488FD92-C4C4-432F-8040-431ECA2F9230}"/>
              </a:ext>
            </a:extLst>
          </p:cNvPr>
          <p:cNvSpPr/>
          <p:nvPr/>
        </p:nvSpPr>
        <p:spPr>
          <a:xfrm>
            <a:off x="2168399" y="2259039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rgbClr val="C643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ounded Rectangle 15">
            <a:extLst>
              <a:ext uri="{FF2B5EF4-FFF2-40B4-BE49-F238E27FC236}">
                <a16:creationId xmlns:a16="http://schemas.microsoft.com/office/drawing/2014/main" id="{6C7AA0B1-BA2A-457F-AC10-2C3FC44D0E37}"/>
              </a:ext>
            </a:extLst>
          </p:cNvPr>
          <p:cNvSpPr/>
          <p:nvPr/>
        </p:nvSpPr>
        <p:spPr>
          <a:xfrm rot="13500000">
            <a:off x="7125032" y="2345691"/>
            <a:ext cx="814964" cy="814966"/>
          </a:xfrm>
          <a:prstGeom prst="roundRect">
            <a:avLst>
              <a:gd name="adj" fmla="val 9009"/>
            </a:avLst>
          </a:prstGeom>
          <a:solidFill>
            <a:srgbClr val="C6433E"/>
          </a:solidFill>
          <a:ln>
            <a:solidFill>
              <a:srgbClr val="C643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ounded Rectangle 16">
            <a:extLst>
              <a:ext uri="{FF2B5EF4-FFF2-40B4-BE49-F238E27FC236}">
                <a16:creationId xmlns:a16="http://schemas.microsoft.com/office/drawing/2014/main" id="{FA0219A2-E80C-4A1E-8F31-4FA2F43D20CE}"/>
              </a:ext>
            </a:extLst>
          </p:cNvPr>
          <p:cNvSpPr/>
          <p:nvPr/>
        </p:nvSpPr>
        <p:spPr>
          <a:xfrm rot="13500000">
            <a:off x="7355125" y="2345686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rgbClr val="C643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824">
            <a:extLst>
              <a:ext uri="{FF2B5EF4-FFF2-40B4-BE49-F238E27FC236}">
                <a16:creationId xmlns:a16="http://schemas.microsoft.com/office/drawing/2014/main" id="{4A388F64-6C17-4275-A97B-CB0559DCF299}"/>
              </a:ext>
            </a:extLst>
          </p:cNvPr>
          <p:cNvSpPr txBox="1"/>
          <p:nvPr/>
        </p:nvSpPr>
        <p:spPr>
          <a:xfrm>
            <a:off x="7471243" y="2511770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" name="Group 825">
            <a:extLst>
              <a:ext uri="{FF2B5EF4-FFF2-40B4-BE49-F238E27FC236}">
                <a16:creationId xmlns:a16="http://schemas.microsoft.com/office/drawing/2014/main" id="{845DC25E-65B3-403C-996E-D2CD643E1B4D}"/>
              </a:ext>
            </a:extLst>
          </p:cNvPr>
          <p:cNvGrpSpPr/>
          <p:nvPr/>
        </p:nvGrpSpPr>
        <p:grpSpPr>
          <a:xfrm>
            <a:off x="3215366" y="2292507"/>
            <a:ext cx="3844986" cy="918848"/>
            <a:chOff x="4601865" y="1984732"/>
            <a:chExt cx="2246195" cy="702903"/>
          </a:xfrm>
        </p:grpSpPr>
        <p:sp>
          <p:nvSpPr>
            <p:cNvPr id="98" name="Text Placeholder 12">
              <a:extLst>
                <a:ext uri="{FF2B5EF4-FFF2-40B4-BE49-F238E27FC236}">
                  <a16:creationId xmlns:a16="http://schemas.microsoft.com/office/drawing/2014/main" id="{CDB748B9-BD1D-4A28-B8C9-76F56837FC7E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56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Resample the ERA5 dataset from hourly to daily means.</a:t>
              </a:r>
              <a:endParaRPr lang="en-US" sz="1569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Text Placeholder 13">
              <a:extLst>
                <a:ext uri="{FF2B5EF4-FFF2-40B4-BE49-F238E27FC236}">
                  <a16:creationId xmlns:a16="http://schemas.microsoft.com/office/drawing/2014/main" id="{84233CC0-9AF2-408A-826A-03B002424572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Daily means</a:t>
              </a:r>
            </a:p>
          </p:txBody>
        </p:sp>
      </p:grpSp>
      <p:sp>
        <p:nvSpPr>
          <p:cNvPr id="23" name="Rounded Rectangle 32">
            <a:extLst>
              <a:ext uri="{FF2B5EF4-FFF2-40B4-BE49-F238E27FC236}">
                <a16:creationId xmlns:a16="http://schemas.microsoft.com/office/drawing/2014/main" id="{E12A8E7B-B79C-40EC-9992-3D8674B96AE7}"/>
              </a:ext>
            </a:extLst>
          </p:cNvPr>
          <p:cNvSpPr/>
          <p:nvPr/>
        </p:nvSpPr>
        <p:spPr>
          <a:xfrm>
            <a:off x="2481008" y="2542287"/>
            <a:ext cx="421756" cy="42175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rgbClr val="C64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19532" tIns="59767" rIns="119532" bIns="59767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354" dirty="0"/>
          </a:p>
        </p:txBody>
      </p:sp>
      <p:sp>
        <p:nvSpPr>
          <p:cNvPr id="24" name="Flussdiagramm: Magnetplattenspeicher 23">
            <a:extLst>
              <a:ext uri="{FF2B5EF4-FFF2-40B4-BE49-F238E27FC236}">
                <a16:creationId xmlns:a16="http://schemas.microsoft.com/office/drawing/2014/main" id="{C048B9B2-AF06-425E-B0B9-37E52B44FD46}"/>
              </a:ext>
            </a:extLst>
          </p:cNvPr>
          <p:cNvSpPr/>
          <p:nvPr/>
        </p:nvSpPr>
        <p:spPr bwMode="blackGray">
          <a:xfrm>
            <a:off x="2312851" y="1341349"/>
            <a:ext cx="434436" cy="474868"/>
          </a:xfrm>
          <a:prstGeom prst="flowChartMagneticDisk">
            <a:avLst/>
          </a:prstGeom>
          <a:solidFill>
            <a:srgbClr val="3986B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38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800">
            <a:extLst>
              <a:ext uri="{FF2B5EF4-FFF2-40B4-BE49-F238E27FC236}">
                <a16:creationId xmlns:a16="http://schemas.microsoft.com/office/drawing/2014/main" id="{1F766B39-C949-49FF-9C51-39D11865A364}"/>
              </a:ext>
            </a:extLst>
          </p:cNvPr>
          <p:cNvSpPr/>
          <p:nvPr/>
        </p:nvSpPr>
        <p:spPr>
          <a:xfrm>
            <a:off x="2686390" y="4502812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rgbClr val="C643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Rounded Rectangle 9">
            <a:extLst>
              <a:ext uri="{FF2B5EF4-FFF2-40B4-BE49-F238E27FC236}">
                <a16:creationId xmlns:a16="http://schemas.microsoft.com/office/drawing/2014/main" id="{B7D36B84-C1F3-448A-9779-6601224677E1}"/>
              </a:ext>
            </a:extLst>
          </p:cNvPr>
          <p:cNvSpPr/>
          <p:nvPr/>
        </p:nvSpPr>
        <p:spPr>
          <a:xfrm rot="13500000">
            <a:off x="7636431" y="4589470"/>
            <a:ext cx="814964" cy="814966"/>
          </a:xfrm>
          <a:prstGeom prst="roundRect">
            <a:avLst>
              <a:gd name="adj" fmla="val 9009"/>
            </a:avLst>
          </a:prstGeom>
          <a:solidFill>
            <a:srgbClr val="C6433E"/>
          </a:solidFill>
          <a:ln>
            <a:solidFill>
              <a:srgbClr val="C643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ounded Rectangle 10">
            <a:extLst>
              <a:ext uri="{FF2B5EF4-FFF2-40B4-BE49-F238E27FC236}">
                <a16:creationId xmlns:a16="http://schemas.microsoft.com/office/drawing/2014/main" id="{B7C126FB-F0B9-4376-B394-6ACB049F2426}"/>
              </a:ext>
            </a:extLst>
          </p:cNvPr>
          <p:cNvSpPr/>
          <p:nvPr/>
        </p:nvSpPr>
        <p:spPr>
          <a:xfrm rot="13500000">
            <a:off x="7866521" y="4589458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rgbClr val="C643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803">
            <a:extLst>
              <a:ext uri="{FF2B5EF4-FFF2-40B4-BE49-F238E27FC236}">
                <a16:creationId xmlns:a16="http://schemas.microsoft.com/office/drawing/2014/main" id="{B4496A20-3BD0-42AC-8881-103139E302F6}"/>
              </a:ext>
            </a:extLst>
          </p:cNvPr>
          <p:cNvSpPr txBox="1"/>
          <p:nvPr/>
        </p:nvSpPr>
        <p:spPr>
          <a:xfrm>
            <a:off x="7989286" y="4755545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Group 804">
            <a:extLst>
              <a:ext uri="{FF2B5EF4-FFF2-40B4-BE49-F238E27FC236}">
                <a16:creationId xmlns:a16="http://schemas.microsoft.com/office/drawing/2014/main" id="{61E51070-B8A1-479C-A81F-B0933E32CC7F}"/>
              </a:ext>
            </a:extLst>
          </p:cNvPr>
          <p:cNvGrpSpPr/>
          <p:nvPr/>
        </p:nvGrpSpPr>
        <p:grpSpPr>
          <a:xfrm>
            <a:off x="3730057" y="4540023"/>
            <a:ext cx="3844986" cy="918848"/>
            <a:chOff x="4601865" y="1984732"/>
            <a:chExt cx="2246195" cy="702903"/>
          </a:xfrm>
        </p:grpSpPr>
        <p:sp>
          <p:nvSpPr>
            <p:cNvPr id="96" name="Text Placeholder 12">
              <a:extLst>
                <a:ext uri="{FF2B5EF4-FFF2-40B4-BE49-F238E27FC236}">
                  <a16:creationId xmlns:a16="http://schemas.microsoft.com/office/drawing/2014/main" id="{91A6A92C-C389-40D9-8ECA-84DE0146A4F7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Calculate anomalies and divide it by standard deviations (with 30-day running windows). </a:t>
              </a:r>
            </a:p>
          </p:txBody>
        </p:sp>
        <p:sp>
          <p:nvSpPr>
            <p:cNvPr id="97" name="Text Placeholder 13">
              <a:extLst>
                <a:ext uri="{FF2B5EF4-FFF2-40B4-BE49-F238E27FC236}">
                  <a16:creationId xmlns:a16="http://schemas.microsoft.com/office/drawing/2014/main" id="{9A469416-1DFD-4008-96F1-AAB6403525E2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Normalization</a:t>
              </a:r>
            </a:p>
          </p:txBody>
        </p:sp>
      </p:grpSp>
      <p:sp>
        <p:nvSpPr>
          <p:cNvPr id="30" name="Rectangle 800">
            <a:extLst>
              <a:ext uri="{FF2B5EF4-FFF2-40B4-BE49-F238E27FC236}">
                <a16:creationId xmlns:a16="http://schemas.microsoft.com/office/drawing/2014/main" id="{AC7E6F23-1A68-42F3-A966-A2A9FC181FC0}"/>
              </a:ext>
            </a:extLst>
          </p:cNvPr>
          <p:cNvSpPr/>
          <p:nvPr/>
        </p:nvSpPr>
        <p:spPr>
          <a:xfrm>
            <a:off x="2919679" y="5627755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rgbClr val="3986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ounded Rectangle 9">
            <a:extLst>
              <a:ext uri="{FF2B5EF4-FFF2-40B4-BE49-F238E27FC236}">
                <a16:creationId xmlns:a16="http://schemas.microsoft.com/office/drawing/2014/main" id="{9004D800-949C-4D6C-A1AD-FD2E31233AAD}"/>
              </a:ext>
            </a:extLst>
          </p:cNvPr>
          <p:cNvSpPr/>
          <p:nvPr/>
        </p:nvSpPr>
        <p:spPr>
          <a:xfrm rot="13500000">
            <a:off x="7869718" y="5714413"/>
            <a:ext cx="814964" cy="814966"/>
          </a:xfrm>
          <a:prstGeom prst="roundRect">
            <a:avLst>
              <a:gd name="adj" fmla="val 9009"/>
            </a:avLst>
          </a:prstGeom>
          <a:solidFill>
            <a:srgbClr val="3986BD"/>
          </a:solidFill>
          <a:ln>
            <a:solidFill>
              <a:srgbClr val="3986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ounded Rectangle 10">
            <a:extLst>
              <a:ext uri="{FF2B5EF4-FFF2-40B4-BE49-F238E27FC236}">
                <a16:creationId xmlns:a16="http://schemas.microsoft.com/office/drawing/2014/main" id="{08142E94-0498-4579-AF8F-B0D92472079C}"/>
              </a:ext>
            </a:extLst>
          </p:cNvPr>
          <p:cNvSpPr/>
          <p:nvPr/>
        </p:nvSpPr>
        <p:spPr>
          <a:xfrm rot="13500000">
            <a:off x="8099810" y="5714401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rgbClr val="3986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TextBox 803">
            <a:extLst>
              <a:ext uri="{FF2B5EF4-FFF2-40B4-BE49-F238E27FC236}">
                <a16:creationId xmlns:a16="http://schemas.microsoft.com/office/drawing/2014/main" id="{CB9762EA-A0C1-4412-905D-DE95D2A09BCC}"/>
              </a:ext>
            </a:extLst>
          </p:cNvPr>
          <p:cNvSpPr txBox="1"/>
          <p:nvPr/>
        </p:nvSpPr>
        <p:spPr>
          <a:xfrm>
            <a:off x="8222575" y="5850269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4" name="Group 804">
            <a:extLst>
              <a:ext uri="{FF2B5EF4-FFF2-40B4-BE49-F238E27FC236}">
                <a16:creationId xmlns:a16="http://schemas.microsoft.com/office/drawing/2014/main" id="{16CE3794-2C00-4325-995E-F0DCEA14CA12}"/>
              </a:ext>
            </a:extLst>
          </p:cNvPr>
          <p:cNvGrpSpPr/>
          <p:nvPr/>
        </p:nvGrpSpPr>
        <p:grpSpPr>
          <a:xfrm>
            <a:off x="3963346" y="5664965"/>
            <a:ext cx="3844986" cy="918848"/>
            <a:chOff x="4601865" y="1984732"/>
            <a:chExt cx="2246195" cy="702903"/>
          </a:xfrm>
        </p:grpSpPr>
        <p:sp>
          <p:nvSpPr>
            <p:cNvPr id="94" name="Text Placeholder 12">
              <a:extLst>
                <a:ext uri="{FF2B5EF4-FFF2-40B4-BE49-F238E27FC236}">
                  <a16:creationId xmlns:a16="http://schemas.microsoft.com/office/drawing/2014/main" id="{F2EB17AC-0C2D-4D96-8CDD-C1B338855E21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Perform an empirical orthogonal function analysis with the normalized dataset.</a:t>
              </a:r>
            </a:p>
          </p:txBody>
        </p:sp>
        <p:sp>
          <p:nvSpPr>
            <p:cNvPr id="95" name="Text Placeholder 13">
              <a:extLst>
                <a:ext uri="{FF2B5EF4-FFF2-40B4-BE49-F238E27FC236}">
                  <a16:creationId xmlns:a16="http://schemas.microsoft.com/office/drawing/2014/main" id="{8954C2CE-C271-427A-AE2E-8677837628B1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Perform EOF analyses</a:t>
              </a:r>
            </a:p>
          </p:txBody>
        </p:sp>
      </p:grpSp>
      <p:pic>
        <p:nvPicPr>
          <p:cNvPr id="35" name="Grafik 34" descr="Filter mit einfarbiger Füllung">
            <a:extLst>
              <a:ext uri="{FF2B5EF4-FFF2-40B4-BE49-F238E27FC236}">
                <a16:creationId xmlns:a16="http://schemas.microsoft.com/office/drawing/2014/main" id="{B345B73B-9260-463C-9A64-009A0BA08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0655" y="3583983"/>
            <a:ext cx="575107" cy="575107"/>
          </a:xfrm>
          <a:prstGeom prst="rect">
            <a:avLst/>
          </a:prstGeom>
        </p:spPr>
      </p:pic>
      <p:pic>
        <p:nvPicPr>
          <p:cNvPr id="36" name="Grafik 35" descr="Normalverteilung mit einfarbiger Füllung">
            <a:extLst>
              <a:ext uri="{FF2B5EF4-FFF2-40B4-BE49-F238E27FC236}">
                <a16:creationId xmlns:a16="http://schemas.microsoft.com/office/drawing/2014/main" id="{A65DFAAB-AAA7-4573-AD02-8FDB31FA80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77511" y="4674120"/>
            <a:ext cx="654148" cy="654148"/>
          </a:xfrm>
          <a:prstGeom prst="rect">
            <a:avLst/>
          </a:prstGeom>
        </p:spPr>
      </p:pic>
      <p:pic>
        <p:nvPicPr>
          <p:cNvPr id="37" name="Grafik 36" descr="Liniendiagramm mit einfarbiger Füllung">
            <a:extLst>
              <a:ext uri="{FF2B5EF4-FFF2-40B4-BE49-F238E27FC236}">
                <a16:creationId xmlns:a16="http://schemas.microsoft.com/office/drawing/2014/main" id="{BD32FB57-5C13-4F9B-BFC3-F8E4B6BBA9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05876" y="5831225"/>
            <a:ext cx="574131" cy="574131"/>
          </a:xfrm>
          <a:prstGeom prst="rect">
            <a:avLst/>
          </a:prstGeom>
        </p:spPr>
      </p:pic>
      <p:sp>
        <p:nvSpPr>
          <p:cNvPr id="38" name="Rectangle 800">
            <a:extLst>
              <a:ext uri="{FF2B5EF4-FFF2-40B4-BE49-F238E27FC236}">
                <a16:creationId xmlns:a16="http://schemas.microsoft.com/office/drawing/2014/main" id="{9D6CB3FC-0C05-432B-95A1-0E5C2BB97C51}"/>
              </a:ext>
            </a:extLst>
          </p:cNvPr>
          <p:cNvSpPr/>
          <p:nvPr/>
        </p:nvSpPr>
        <p:spPr>
          <a:xfrm>
            <a:off x="3193933" y="6744458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rgbClr val="C643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Rounded Rectangle 9">
            <a:extLst>
              <a:ext uri="{FF2B5EF4-FFF2-40B4-BE49-F238E27FC236}">
                <a16:creationId xmlns:a16="http://schemas.microsoft.com/office/drawing/2014/main" id="{875726E3-05A5-46C9-BCCB-C0A0378819EE}"/>
              </a:ext>
            </a:extLst>
          </p:cNvPr>
          <p:cNvSpPr/>
          <p:nvPr/>
        </p:nvSpPr>
        <p:spPr>
          <a:xfrm rot="13500000">
            <a:off x="8143977" y="6831114"/>
            <a:ext cx="814964" cy="814966"/>
          </a:xfrm>
          <a:prstGeom prst="roundRect">
            <a:avLst>
              <a:gd name="adj" fmla="val 9009"/>
            </a:avLst>
          </a:prstGeom>
          <a:solidFill>
            <a:srgbClr val="C6433E"/>
          </a:solidFill>
          <a:ln>
            <a:solidFill>
              <a:srgbClr val="C643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Rounded Rectangle 10">
            <a:extLst>
              <a:ext uri="{FF2B5EF4-FFF2-40B4-BE49-F238E27FC236}">
                <a16:creationId xmlns:a16="http://schemas.microsoft.com/office/drawing/2014/main" id="{A873C2A9-8BD9-4299-93C3-AC39CAE3A8D7}"/>
              </a:ext>
            </a:extLst>
          </p:cNvPr>
          <p:cNvSpPr/>
          <p:nvPr/>
        </p:nvSpPr>
        <p:spPr>
          <a:xfrm rot="13500000">
            <a:off x="8374066" y="6831105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rgbClr val="C643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xtBox 803">
            <a:extLst>
              <a:ext uri="{FF2B5EF4-FFF2-40B4-BE49-F238E27FC236}">
                <a16:creationId xmlns:a16="http://schemas.microsoft.com/office/drawing/2014/main" id="{B8D0239F-D1F6-408F-A5DC-8CF80240043F}"/>
              </a:ext>
            </a:extLst>
          </p:cNvPr>
          <p:cNvSpPr txBox="1"/>
          <p:nvPr/>
        </p:nvSpPr>
        <p:spPr>
          <a:xfrm>
            <a:off x="8496832" y="6997192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06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2" name="Group 804">
            <a:extLst>
              <a:ext uri="{FF2B5EF4-FFF2-40B4-BE49-F238E27FC236}">
                <a16:creationId xmlns:a16="http://schemas.microsoft.com/office/drawing/2014/main" id="{AB43AB3A-1D84-4D25-9570-1227812CE140}"/>
              </a:ext>
            </a:extLst>
          </p:cNvPr>
          <p:cNvGrpSpPr/>
          <p:nvPr/>
        </p:nvGrpSpPr>
        <p:grpSpPr>
          <a:xfrm>
            <a:off x="4237603" y="6781666"/>
            <a:ext cx="3844986" cy="918848"/>
            <a:chOff x="4601865" y="1984732"/>
            <a:chExt cx="2246195" cy="702903"/>
          </a:xfrm>
        </p:grpSpPr>
        <p:sp>
          <p:nvSpPr>
            <p:cNvPr id="92" name="Text Placeholder 12">
              <a:extLst>
                <a:ext uri="{FF2B5EF4-FFF2-40B4-BE49-F238E27FC236}">
                  <a16:creationId xmlns:a16="http://schemas.microsoft.com/office/drawing/2014/main" id="{586F5D14-F9E3-4CFB-B192-1737C894AA72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Perform a k-means clustering with the first 16 principal components from the EOF analysis.</a:t>
              </a:r>
            </a:p>
          </p:txBody>
        </p:sp>
        <p:sp>
          <p:nvSpPr>
            <p:cNvPr id="93" name="Text Placeholder 13">
              <a:extLst>
                <a:ext uri="{FF2B5EF4-FFF2-40B4-BE49-F238E27FC236}">
                  <a16:creationId xmlns:a16="http://schemas.microsoft.com/office/drawing/2014/main" id="{920E9C31-3BBC-454E-A670-240EEE742CD1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Cluster EOF results in 7 weather regimes</a:t>
              </a:r>
            </a:p>
          </p:txBody>
        </p:sp>
      </p:grpSp>
      <p:pic>
        <p:nvPicPr>
          <p:cNvPr id="43" name="Grafik 42" descr="Venn-Diagramm Silhouette">
            <a:extLst>
              <a:ext uri="{FF2B5EF4-FFF2-40B4-BE49-F238E27FC236}">
                <a16:creationId xmlns:a16="http://schemas.microsoft.com/office/drawing/2014/main" id="{17BE30D5-57E9-4282-82E1-2D18C7F7AF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16937" y="6915867"/>
            <a:ext cx="597661" cy="597661"/>
          </a:xfrm>
          <a:prstGeom prst="rect">
            <a:avLst/>
          </a:prstGeom>
        </p:spPr>
      </p:pic>
      <p:sp>
        <p:nvSpPr>
          <p:cNvPr id="44" name="Rectangle 800">
            <a:extLst>
              <a:ext uri="{FF2B5EF4-FFF2-40B4-BE49-F238E27FC236}">
                <a16:creationId xmlns:a16="http://schemas.microsoft.com/office/drawing/2014/main" id="{36128B2F-CA5F-4EDF-A810-D6103FFFC2B0}"/>
              </a:ext>
            </a:extLst>
          </p:cNvPr>
          <p:cNvSpPr/>
          <p:nvPr/>
        </p:nvSpPr>
        <p:spPr>
          <a:xfrm>
            <a:off x="9086752" y="1160985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rgbClr val="3986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Rounded Rectangle 9">
            <a:extLst>
              <a:ext uri="{FF2B5EF4-FFF2-40B4-BE49-F238E27FC236}">
                <a16:creationId xmlns:a16="http://schemas.microsoft.com/office/drawing/2014/main" id="{AD1AD193-1466-4B34-AA4E-889EB61A35FF}"/>
              </a:ext>
            </a:extLst>
          </p:cNvPr>
          <p:cNvSpPr/>
          <p:nvPr/>
        </p:nvSpPr>
        <p:spPr>
          <a:xfrm rot="13500000">
            <a:off x="14036794" y="1247644"/>
            <a:ext cx="814964" cy="814966"/>
          </a:xfrm>
          <a:prstGeom prst="roundRect">
            <a:avLst>
              <a:gd name="adj" fmla="val 9009"/>
            </a:avLst>
          </a:prstGeom>
          <a:solidFill>
            <a:srgbClr val="3986BD"/>
          </a:solidFill>
          <a:ln>
            <a:solidFill>
              <a:srgbClr val="3986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Rounded Rectangle 10">
            <a:extLst>
              <a:ext uri="{FF2B5EF4-FFF2-40B4-BE49-F238E27FC236}">
                <a16:creationId xmlns:a16="http://schemas.microsoft.com/office/drawing/2014/main" id="{8EE71A90-36E3-4AF0-8E87-2A116B128DF6}"/>
              </a:ext>
            </a:extLst>
          </p:cNvPr>
          <p:cNvSpPr/>
          <p:nvPr/>
        </p:nvSpPr>
        <p:spPr>
          <a:xfrm rot="13500000">
            <a:off x="14266884" y="1247632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rgbClr val="3986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TextBox 803">
            <a:extLst>
              <a:ext uri="{FF2B5EF4-FFF2-40B4-BE49-F238E27FC236}">
                <a16:creationId xmlns:a16="http://schemas.microsoft.com/office/drawing/2014/main" id="{F10B5A93-B02E-4A78-B75D-AD9362E51042}"/>
              </a:ext>
            </a:extLst>
          </p:cNvPr>
          <p:cNvSpPr txBox="1"/>
          <p:nvPr/>
        </p:nvSpPr>
        <p:spPr>
          <a:xfrm>
            <a:off x="14389649" y="1413719"/>
            <a:ext cx="590250" cy="45461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07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8" name="Group 804">
            <a:extLst>
              <a:ext uri="{FF2B5EF4-FFF2-40B4-BE49-F238E27FC236}">
                <a16:creationId xmlns:a16="http://schemas.microsoft.com/office/drawing/2014/main" id="{5251BBB1-F6CC-4230-9C22-E175C5312D73}"/>
              </a:ext>
            </a:extLst>
          </p:cNvPr>
          <p:cNvGrpSpPr/>
          <p:nvPr/>
        </p:nvGrpSpPr>
        <p:grpSpPr>
          <a:xfrm>
            <a:off x="10130420" y="1198193"/>
            <a:ext cx="3844986" cy="918848"/>
            <a:chOff x="4601865" y="1984732"/>
            <a:chExt cx="2246195" cy="702903"/>
          </a:xfrm>
        </p:grpSpPr>
        <p:sp>
          <p:nvSpPr>
            <p:cNvPr id="90" name="Text Placeholder 12">
              <a:extLst>
                <a:ext uri="{FF2B5EF4-FFF2-40B4-BE49-F238E27FC236}">
                  <a16:creationId xmlns:a16="http://schemas.microsoft.com/office/drawing/2014/main" id="{D20CEED6-E285-4BCF-B949-49B6D98A7634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Filter all weather regimes out that do not a last a least 3 days.</a:t>
              </a:r>
            </a:p>
          </p:txBody>
        </p:sp>
        <p:sp>
          <p:nvSpPr>
            <p:cNvPr id="91" name="Text Placeholder 13">
              <a:extLst>
                <a:ext uri="{FF2B5EF4-FFF2-40B4-BE49-F238E27FC236}">
                  <a16:creationId xmlns:a16="http://schemas.microsoft.com/office/drawing/2014/main" id="{52BFA8A1-9657-4F18-BCFF-BB2DCDE55F01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Filter weather regimes &lt;  3days </a:t>
              </a:r>
            </a:p>
          </p:txBody>
        </p:sp>
      </p:grpSp>
      <p:pic>
        <p:nvPicPr>
          <p:cNvPr id="49" name="Grafik 48" descr="Filter mit einfarbiger Füllung">
            <a:extLst>
              <a:ext uri="{FF2B5EF4-FFF2-40B4-BE49-F238E27FC236}">
                <a16:creationId xmlns:a16="http://schemas.microsoft.com/office/drawing/2014/main" id="{65CA1935-8653-4AFF-9D70-F83E565AD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32973" y="1367562"/>
            <a:ext cx="575107" cy="575107"/>
          </a:xfrm>
          <a:prstGeom prst="rect">
            <a:avLst/>
          </a:prstGeom>
        </p:spPr>
      </p:pic>
      <p:sp>
        <p:nvSpPr>
          <p:cNvPr id="50" name="Rectangle 800">
            <a:extLst>
              <a:ext uri="{FF2B5EF4-FFF2-40B4-BE49-F238E27FC236}">
                <a16:creationId xmlns:a16="http://schemas.microsoft.com/office/drawing/2014/main" id="{C3A3BA5E-6C80-4E86-B9FC-EADA7A94F771}"/>
              </a:ext>
            </a:extLst>
          </p:cNvPr>
          <p:cNvSpPr/>
          <p:nvPr/>
        </p:nvSpPr>
        <p:spPr>
          <a:xfrm>
            <a:off x="9754673" y="4540719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rgbClr val="C643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Rounded Rectangle 9">
            <a:extLst>
              <a:ext uri="{FF2B5EF4-FFF2-40B4-BE49-F238E27FC236}">
                <a16:creationId xmlns:a16="http://schemas.microsoft.com/office/drawing/2014/main" id="{D7FB9FEB-64CE-401B-89C0-503C36B25969}"/>
              </a:ext>
            </a:extLst>
          </p:cNvPr>
          <p:cNvSpPr/>
          <p:nvPr/>
        </p:nvSpPr>
        <p:spPr>
          <a:xfrm rot="13500000">
            <a:off x="14704714" y="4627378"/>
            <a:ext cx="814964" cy="814966"/>
          </a:xfrm>
          <a:prstGeom prst="roundRect">
            <a:avLst>
              <a:gd name="adj" fmla="val 9009"/>
            </a:avLst>
          </a:prstGeom>
          <a:solidFill>
            <a:srgbClr val="C6433E"/>
          </a:solidFill>
          <a:ln>
            <a:solidFill>
              <a:srgbClr val="C643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Rounded Rectangle 10">
            <a:extLst>
              <a:ext uri="{FF2B5EF4-FFF2-40B4-BE49-F238E27FC236}">
                <a16:creationId xmlns:a16="http://schemas.microsoft.com/office/drawing/2014/main" id="{DFCD881B-4B87-43C5-BD09-5E77E119EA04}"/>
              </a:ext>
            </a:extLst>
          </p:cNvPr>
          <p:cNvSpPr/>
          <p:nvPr/>
        </p:nvSpPr>
        <p:spPr>
          <a:xfrm rot="13500000">
            <a:off x="14934805" y="4627365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rgbClr val="C643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TextBox 803">
            <a:extLst>
              <a:ext uri="{FF2B5EF4-FFF2-40B4-BE49-F238E27FC236}">
                <a16:creationId xmlns:a16="http://schemas.microsoft.com/office/drawing/2014/main" id="{0CF1A761-0FA5-4F9D-BC1D-DBA283DF96E9}"/>
              </a:ext>
            </a:extLst>
          </p:cNvPr>
          <p:cNvSpPr txBox="1"/>
          <p:nvPr/>
        </p:nvSpPr>
        <p:spPr>
          <a:xfrm>
            <a:off x="15057573" y="4793453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" name="Group 804">
            <a:extLst>
              <a:ext uri="{FF2B5EF4-FFF2-40B4-BE49-F238E27FC236}">
                <a16:creationId xmlns:a16="http://schemas.microsoft.com/office/drawing/2014/main" id="{87AA280F-BD29-4043-9A46-4C3E6501DD3D}"/>
              </a:ext>
            </a:extLst>
          </p:cNvPr>
          <p:cNvGrpSpPr/>
          <p:nvPr/>
        </p:nvGrpSpPr>
        <p:grpSpPr>
          <a:xfrm>
            <a:off x="10798341" y="4577927"/>
            <a:ext cx="3844986" cy="918848"/>
            <a:chOff x="4601865" y="1984732"/>
            <a:chExt cx="2246195" cy="702903"/>
          </a:xfrm>
        </p:grpSpPr>
        <p:sp>
          <p:nvSpPr>
            <p:cNvPr id="88" name="Text Placeholder 12">
              <a:extLst>
                <a:ext uri="{FF2B5EF4-FFF2-40B4-BE49-F238E27FC236}">
                  <a16:creationId xmlns:a16="http://schemas.microsoft.com/office/drawing/2014/main" id="{36953926-7E5B-4CB4-A51E-CE218CF6DA85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Link all daily capacity factors to one of the seven weather regime from step 6.</a:t>
              </a:r>
            </a:p>
          </p:txBody>
        </p:sp>
        <p:sp>
          <p:nvSpPr>
            <p:cNvPr id="89" name="Text Placeholder 13">
              <a:extLst>
                <a:ext uri="{FF2B5EF4-FFF2-40B4-BE49-F238E27FC236}">
                  <a16:creationId xmlns:a16="http://schemas.microsoft.com/office/drawing/2014/main" id="{1D14DF47-F8F0-4A25-BAD0-1430EEE96DC7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Link capacity factors to weather regime </a:t>
              </a:r>
            </a:p>
          </p:txBody>
        </p:sp>
      </p:grpSp>
      <p:sp>
        <p:nvSpPr>
          <p:cNvPr id="55" name="Rectangle 807">
            <a:extLst>
              <a:ext uri="{FF2B5EF4-FFF2-40B4-BE49-F238E27FC236}">
                <a16:creationId xmlns:a16="http://schemas.microsoft.com/office/drawing/2014/main" id="{01CFA8C8-8648-459F-ADE1-DA3269C3987B}"/>
              </a:ext>
            </a:extLst>
          </p:cNvPr>
          <p:cNvSpPr/>
          <p:nvPr/>
        </p:nvSpPr>
        <p:spPr>
          <a:xfrm>
            <a:off x="9274287" y="2307010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rgbClr val="C643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Rounded Rectangle 18">
            <a:extLst>
              <a:ext uri="{FF2B5EF4-FFF2-40B4-BE49-F238E27FC236}">
                <a16:creationId xmlns:a16="http://schemas.microsoft.com/office/drawing/2014/main" id="{095BE0FA-0C5D-4B22-8746-C8ACCF204053}"/>
              </a:ext>
            </a:extLst>
          </p:cNvPr>
          <p:cNvSpPr/>
          <p:nvPr/>
        </p:nvSpPr>
        <p:spPr>
          <a:xfrm rot="13500000">
            <a:off x="14217730" y="2393667"/>
            <a:ext cx="814964" cy="814966"/>
          </a:xfrm>
          <a:prstGeom prst="roundRect">
            <a:avLst>
              <a:gd name="adj" fmla="val 9009"/>
            </a:avLst>
          </a:prstGeom>
          <a:solidFill>
            <a:srgbClr val="C6433E"/>
          </a:solidFill>
          <a:ln>
            <a:solidFill>
              <a:srgbClr val="C643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Rounded Rectangle 19">
            <a:extLst>
              <a:ext uri="{FF2B5EF4-FFF2-40B4-BE49-F238E27FC236}">
                <a16:creationId xmlns:a16="http://schemas.microsoft.com/office/drawing/2014/main" id="{5A2DD1C6-A712-4957-8BF3-4F1B642A934C}"/>
              </a:ext>
            </a:extLst>
          </p:cNvPr>
          <p:cNvSpPr/>
          <p:nvPr/>
        </p:nvSpPr>
        <p:spPr>
          <a:xfrm rot="13500000">
            <a:off x="14447823" y="2393659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rgbClr val="C643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TextBox 810">
            <a:extLst>
              <a:ext uri="{FF2B5EF4-FFF2-40B4-BE49-F238E27FC236}">
                <a16:creationId xmlns:a16="http://schemas.microsoft.com/office/drawing/2014/main" id="{45E34F98-C407-47EC-9B07-F2D9D3DE4220}"/>
              </a:ext>
            </a:extLst>
          </p:cNvPr>
          <p:cNvSpPr txBox="1"/>
          <p:nvPr/>
        </p:nvSpPr>
        <p:spPr>
          <a:xfrm>
            <a:off x="14577239" y="2559741"/>
            <a:ext cx="590250" cy="45461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08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9" name="Group 811">
            <a:extLst>
              <a:ext uri="{FF2B5EF4-FFF2-40B4-BE49-F238E27FC236}">
                <a16:creationId xmlns:a16="http://schemas.microsoft.com/office/drawing/2014/main" id="{F41EA649-2454-44F8-9E2B-978DA4C76BA6}"/>
              </a:ext>
            </a:extLst>
          </p:cNvPr>
          <p:cNvGrpSpPr/>
          <p:nvPr/>
        </p:nvGrpSpPr>
        <p:grpSpPr>
          <a:xfrm>
            <a:off x="10321251" y="2342972"/>
            <a:ext cx="3844986" cy="918848"/>
            <a:chOff x="4601865" y="1984732"/>
            <a:chExt cx="2246195" cy="702903"/>
          </a:xfrm>
        </p:grpSpPr>
        <p:sp>
          <p:nvSpPr>
            <p:cNvPr id="86" name="Text Placeholder 12">
              <a:extLst>
                <a:ext uri="{FF2B5EF4-FFF2-40B4-BE49-F238E27FC236}">
                  <a16:creationId xmlns:a16="http://schemas.microsoft.com/office/drawing/2014/main" id="{2CCFAFB0-7B09-40DB-96D8-384497512E66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Get hourly capacity factors per country from </a:t>
              </a:r>
              <a:r>
                <a:rPr lang="en-US" altLang="ko-KR" sz="1438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renewables.ninja</a:t>
              </a:r>
              <a:r>
                <a:rPr lang="en-US" altLang="ko-KR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lang="en-US" sz="1438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Text Placeholder 13">
              <a:extLst>
                <a:ext uri="{FF2B5EF4-FFF2-40B4-BE49-F238E27FC236}">
                  <a16:creationId xmlns:a16="http://schemas.microsoft.com/office/drawing/2014/main" id="{34B4F3C2-8E20-49DB-9557-D1FEB1B6BF7A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Renewables.ninja</a:t>
              </a:r>
              <a:endParaRPr lang="en-US" sz="1438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0" name="Rectangle 821">
            <a:extLst>
              <a:ext uri="{FF2B5EF4-FFF2-40B4-BE49-F238E27FC236}">
                <a16:creationId xmlns:a16="http://schemas.microsoft.com/office/drawing/2014/main" id="{D3EE020B-CFB6-42E7-94F1-F31FD279E226}"/>
              </a:ext>
            </a:extLst>
          </p:cNvPr>
          <p:cNvSpPr/>
          <p:nvPr/>
        </p:nvSpPr>
        <p:spPr>
          <a:xfrm>
            <a:off x="9498638" y="3422350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rgbClr val="3986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Rounded Rectangle 15">
            <a:extLst>
              <a:ext uri="{FF2B5EF4-FFF2-40B4-BE49-F238E27FC236}">
                <a16:creationId xmlns:a16="http://schemas.microsoft.com/office/drawing/2014/main" id="{96D4AF1B-8103-4CE3-874D-F98B21980996}"/>
              </a:ext>
            </a:extLst>
          </p:cNvPr>
          <p:cNvSpPr/>
          <p:nvPr/>
        </p:nvSpPr>
        <p:spPr>
          <a:xfrm rot="13500000">
            <a:off x="14455273" y="3509002"/>
            <a:ext cx="814964" cy="814966"/>
          </a:xfrm>
          <a:prstGeom prst="roundRect">
            <a:avLst>
              <a:gd name="adj" fmla="val 9009"/>
            </a:avLst>
          </a:prstGeom>
          <a:solidFill>
            <a:srgbClr val="3986BD"/>
          </a:solidFill>
          <a:ln>
            <a:solidFill>
              <a:srgbClr val="3986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Rounded Rectangle 16">
            <a:extLst>
              <a:ext uri="{FF2B5EF4-FFF2-40B4-BE49-F238E27FC236}">
                <a16:creationId xmlns:a16="http://schemas.microsoft.com/office/drawing/2014/main" id="{942C96FA-8F2E-4798-9620-7670632368E7}"/>
              </a:ext>
            </a:extLst>
          </p:cNvPr>
          <p:cNvSpPr/>
          <p:nvPr/>
        </p:nvSpPr>
        <p:spPr>
          <a:xfrm rot="13500000">
            <a:off x="14685363" y="3508997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rgbClr val="3986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TextBox 824">
            <a:extLst>
              <a:ext uri="{FF2B5EF4-FFF2-40B4-BE49-F238E27FC236}">
                <a16:creationId xmlns:a16="http://schemas.microsoft.com/office/drawing/2014/main" id="{9798D276-FF4E-4BED-AD3A-9D52FA493754}"/>
              </a:ext>
            </a:extLst>
          </p:cNvPr>
          <p:cNvSpPr txBox="1"/>
          <p:nvPr/>
        </p:nvSpPr>
        <p:spPr>
          <a:xfrm>
            <a:off x="14801482" y="3675080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09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4" name="Group 825">
            <a:extLst>
              <a:ext uri="{FF2B5EF4-FFF2-40B4-BE49-F238E27FC236}">
                <a16:creationId xmlns:a16="http://schemas.microsoft.com/office/drawing/2014/main" id="{3C50D11E-D0A5-49F2-B7AC-D1791665BBDB}"/>
              </a:ext>
            </a:extLst>
          </p:cNvPr>
          <p:cNvGrpSpPr/>
          <p:nvPr/>
        </p:nvGrpSpPr>
        <p:grpSpPr>
          <a:xfrm>
            <a:off x="10545605" y="3455818"/>
            <a:ext cx="3844986" cy="918848"/>
            <a:chOff x="4601865" y="1984732"/>
            <a:chExt cx="2246195" cy="702903"/>
          </a:xfrm>
        </p:grpSpPr>
        <p:sp>
          <p:nvSpPr>
            <p:cNvPr id="84" name="Text Placeholder 12">
              <a:extLst>
                <a:ext uri="{FF2B5EF4-FFF2-40B4-BE49-F238E27FC236}">
                  <a16:creationId xmlns:a16="http://schemas.microsoft.com/office/drawing/2014/main" id="{7A9E127C-4BE9-44C8-93F5-4217B2C87CA7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56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Resample the capacity factors per country from hourly to daily means.</a:t>
              </a:r>
              <a:endParaRPr lang="en-US" sz="1569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Text Placeholder 13">
              <a:extLst>
                <a:ext uri="{FF2B5EF4-FFF2-40B4-BE49-F238E27FC236}">
                  <a16:creationId xmlns:a16="http://schemas.microsoft.com/office/drawing/2014/main" id="{4C9CDF6A-8EE6-4427-977B-BA73DDB0FE05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Daily means</a:t>
              </a:r>
            </a:p>
          </p:txBody>
        </p:sp>
      </p:grpSp>
      <p:sp>
        <p:nvSpPr>
          <p:cNvPr id="65" name="Rounded Rectangle 32">
            <a:extLst>
              <a:ext uri="{FF2B5EF4-FFF2-40B4-BE49-F238E27FC236}">
                <a16:creationId xmlns:a16="http://schemas.microsoft.com/office/drawing/2014/main" id="{A24032C2-8C7D-4B07-A94B-755083ABD09E}"/>
              </a:ext>
            </a:extLst>
          </p:cNvPr>
          <p:cNvSpPr/>
          <p:nvPr/>
        </p:nvSpPr>
        <p:spPr>
          <a:xfrm>
            <a:off x="9811247" y="3705598"/>
            <a:ext cx="421756" cy="42175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rgbClr val="3986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19532" tIns="59767" rIns="119532" bIns="59767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354" dirty="0"/>
          </a:p>
        </p:txBody>
      </p:sp>
      <p:sp>
        <p:nvSpPr>
          <p:cNvPr id="66" name="Flussdiagramm: Magnetplattenspeicher 65">
            <a:extLst>
              <a:ext uri="{FF2B5EF4-FFF2-40B4-BE49-F238E27FC236}">
                <a16:creationId xmlns:a16="http://schemas.microsoft.com/office/drawing/2014/main" id="{201D5B7D-AC36-4C33-9F7C-397EA6B9D65D}"/>
              </a:ext>
            </a:extLst>
          </p:cNvPr>
          <p:cNvSpPr/>
          <p:nvPr/>
        </p:nvSpPr>
        <p:spPr bwMode="blackGray">
          <a:xfrm>
            <a:off x="9588892" y="2532639"/>
            <a:ext cx="434436" cy="474868"/>
          </a:xfrm>
          <a:prstGeom prst="flowChartMagneticDisk">
            <a:avLst/>
          </a:prstGeom>
          <a:solidFill>
            <a:srgbClr val="C6433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38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Rectangle 800">
            <a:extLst>
              <a:ext uri="{FF2B5EF4-FFF2-40B4-BE49-F238E27FC236}">
                <a16:creationId xmlns:a16="http://schemas.microsoft.com/office/drawing/2014/main" id="{80D8518E-F9A5-49C7-835A-EB411656B329}"/>
              </a:ext>
            </a:extLst>
          </p:cNvPr>
          <p:cNvSpPr/>
          <p:nvPr/>
        </p:nvSpPr>
        <p:spPr>
          <a:xfrm>
            <a:off x="10016628" y="5666124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rgbClr val="3986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Rounded Rectangle 9">
            <a:extLst>
              <a:ext uri="{FF2B5EF4-FFF2-40B4-BE49-F238E27FC236}">
                <a16:creationId xmlns:a16="http://schemas.microsoft.com/office/drawing/2014/main" id="{ED6E9AF2-8663-49E2-8607-6DD30927CF4F}"/>
              </a:ext>
            </a:extLst>
          </p:cNvPr>
          <p:cNvSpPr/>
          <p:nvPr/>
        </p:nvSpPr>
        <p:spPr>
          <a:xfrm rot="13500000">
            <a:off x="14966670" y="5752780"/>
            <a:ext cx="814964" cy="814966"/>
          </a:xfrm>
          <a:prstGeom prst="roundRect">
            <a:avLst>
              <a:gd name="adj" fmla="val 9009"/>
            </a:avLst>
          </a:prstGeom>
          <a:solidFill>
            <a:srgbClr val="3986BD"/>
          </a:solidFill>
          <a:ln>
            <a:solidFill>
              <a:srgbClr val="3986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Rounded Rectangle 10">
            <a:extLst>
              <a:ext uri="{FF2B5EF4-FFF2-40B4-BE49-F238E27FC236}">
                <a16:creationId xmlns:a16="http://schemas.microsoft.com/office/drawing/2014/main" id="{1C733DE7-752B-4721-8FBC-E1DF0F6483E9}"/>
              </a:ext>
            </a:extLst>
          </p:cNvPr>
          <p:cNvSpPr/>
          <p:nvPr/>
        </p:nvSpPr>
        <p:spPr>
          <a:xfrm rot="13500000">
            <a:off x="15196760" y="5752771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rgbClr val="3986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TextBox 803">
            <a:extLst>
              <a:ext uri="{FF2B5EF4-FFF2-40B4-BE49-F238E27FC236}">
                <a16:creationId xmlns:a16="http://schemas.microsoft.com/office/drawing/2014/main" id="{D5F8C8C1-FF0A-42E5-BF9A-A76B3B9EF2F7}"/>
              </a:ext>
            </a:extLst>
          </p:cNvPr>
          <p:cNvSpPr txBox="1"/>
          <p:nvPr/>
        </p:nvSpPr>
        <p:spPr>
          <a:xfrm>
            <a:off x="15319525" y="5918856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1" name="Group 804">
            <a:extLst>
              <a:ext uri="{FF2B5EF4-FFF2-40B4-BE49-F238E27FC236}">
                <a16:creationId xmlns:a16="http://schemas.microsoft.com/office/drawing/2014/main" id="{B68B36DD-631C-4E27-B2A7-A5A821A5DCDA}"/>
              </a:ext>
            </a:extLst>
          </p:cNvPr>
          <p:cNvGrpSpPr/>
          <p:nvPr/>
        </p:nvGrpSpPr>
        <p:grpSpPr>
          <a:xfrm>
            <a:off x="11060296" y="5703333"/>
            <a:ext cx="3844986" cy="918848"/>
            <a:chOff x="4601865" y="1984732"/>
            <a:chExt cx="2246195" cy="702903"/>
          </a:xfrm>
        </p:grpSpPr>
        <p:sp>
          <p:nvSpPr>
            <p:cNvPr id="82" name="Text Placeholder 12">
              <a:extLst>
                <a:ext uri="{FF2B5EF4-FFF2-40B4-BE49-F238E27FC236}">
                  <a16:creationId xmlns:a16="http://schemas.microsoft.com/office/drawing/2014/main" id="{73632788-7D24-416F-9882-DBA96D62CA25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Calculate the deviation of power production per weather regime, country and season to the mean.</a:t>
              </a:r>
            </a:p>
          </p:txBody>
        </p:sp>
        <p:sp>
          <p:nvSpPr>
            <p:cNvPr id="83" name="Text Placeholder 13">
              <a:extLst>
                <a:ext uri="{FF2B5EF4-FFF2-40B4-BE49-F238E27FC236}">
                  <a16:creationId xmlns:a16="http://schemas.microsoft.com/office/drawing/2014/main" id="{68010B9C-E42A-4425-AE4C-BCD3E575608D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Variability</a:t>
              </a:r>
            </a:p>
          </p:txBody>
        </p:sp>
      </p:grpSp>
      <p:sp>
        <p:nvSpPr>
          <p:cNvPr id="72" name="Rectangle 800">
            <a:extLst>
              <a:ext uri="{FF2B5EF4-FFF2-40B4-BE49-F238E27FC236}">
                <a16:creationId xmlns:a16="http://schemas.microsoft.com/office/drawing/2014/main" id="{305AB44F-8AD7-443D-8728-7C9631AE487F}"/>
              </a:ext>
            </a:extLst>
          </p:cNvPr>
          <p:cNvSpPr/>
          <p:nvPr/>
        </p:nvSpPr>
        <p:spPr>
          <a:xfrm>
            <a:off x="10249918" y="6791067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rgbClr val="C643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Rounded Rectangle 9">
            <a:extLst>
              <a:ext uri="{FF2B5EF4-FFF2-40B4-BE49-F238E27FC236}">
                <a16:creationId xmlns:a16="http://schemas.microsoft.com/office/drawing/2014/main" id="{EB579656-932A-4D43-8CE9-401E368D9108}"/>
              </a:ext>
            </a:extLst>
          </p:cNvPr>
          <p:cNvSpPr/>
          <p:nvPr/>
        </p:nvSpPr>
        <p:spPr>
          <a:xfrm rot="13500000">
            <a:off x="15199959" y="6877723"/>
            <a:ext cx="814964" cy="814966"/>
          </a:xfrm>
          <a:prstGeom prst="roundRect">
            <a:avLst>
              <a:gd name="adj" fmla="val 9009"/>
            </a:avLst>
          </a:prstGeom>
          <a:solidFill>
            <a:srgbClr val="C6433E"/>
          </a:solidFill>
          <a:ln>
            <a:solidFill>
              <a:srgbClr val="C643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Rounded Rectangle 10">
            <a:extLst>
              <a:ext uri="{FF2B5EF4-FFF2-40B4-BE49-F238E27FC236}">
                <a16:creationId xmlns:a16="http://schemas.microsoft.com/office/drawing/2014/main" id="{B5C241B9-F2C8-40EB-A48D-E0A0C2FC838E}"/>
              </a:ext>
            </a:extLst>
          </p:cNvPr>
          <p:cNvSpPr/>
          <p:nvPr/>
        </p:nvSpPr>
        <p:spPr>
          <a:xfrm rot="13500000">
            <a:off x="15430049" y="6877714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rgbClr val="C643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TextBox 803">
            <a:extLst>
              <a:ext uri="{FF2B5EF4-FFF2-40B4-BE49-F238E27FC236}">
                <a16:creationId xmlns:a16="http://schemas.microsoft.com/office/drawing/2014/main" id="{F2CE0154-3339-40BA-85F0-3B13B0055EF9}"/>
              </a:ext>
            </a:extLst>
          </p:cNvPr>
          <p:cNvSpPr txBox="1"/>
          <p:nvPr/>
        </p:nvSpPr>
        <p:spPr>
          <a:xfrm>
            <a:off x="15552814" y="7013582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6" name="Group 804">
            <a:extLst>
              <a:ext uri="{FF2B5EF4-FFF2-40B4-BE49-F238E27FC236}">
                <a16:creationId xmlns:a16="http://schemas.microsoft.com/office/drawing/2014/main" id="{01376D69-2A19-4B17-B78B-54E08F81ED94}"/>
              </a:ext>
            </a:extLst>
          </p:cNvPr>
          <p:cNvGrpSpPr/>
          <p:nvPr/>
        </p:nvGrpSpPr>
        <p:grpSpPr>
          <a:xfrm>
            <a:off x="11293585" y="6828275"/>
            <a:ext cx="3844986" cy="918848"/>
            <a:chOff x="4601865" y="1984732"/>
            <a:chExt cx="2246195" cy="702903"/>
          </a:xfrm>
        </p:grpSpPr>
        <p:sp>
          <p:nvSpPr>
            <p:cNvPr id="80" name="Text Placeholder 12">
              <a:extLst>
                <a:ext uri="{FF2B5EF4-FFF2-40B4-BE49-F238E27FC236}">
                  <a16:creationId xmlns:a16="http://schemas.microsoft.com/office/drawing/2014/main" id="{5CD19A8A-BF4D-4EB0-B79E-39F62E33FC8A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Find installed capacity distributions which reduces the power production variability .</a:t>
              </a:r>
            </a:p>
          </p:txBody>
        </p:sp>
        <p:sp>
          <p:nvSpPr>
            <p:cNvPr id="81" name="Text Placeholder 13">
              <a:extLst>
                <a:ext uri="{FF2B5EF4-FFF2-40B4-BE49-F238E27FC236}">
                  <a16:creationId xmlns:a16="http://schemas.microsoft.com/office/drawing/2014/main" id="{381046B4-C2E2-4109-B8B6-605B3742D661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Reduce Variability</a:t>
              </a:r>
            </a:p>
          </p:txBody>
        </p:sp>
      </p:grpSp>
      <p:pic>
        <p:nvPicPr>
          <p:cNvPr id="77" name="Grafik 76" descr="Link mit einfarbiger Füllung">
            <a:extLst>
              <a:ext uri="{FF2B5EF4-FFF2-40B4-BE49-F238E27FC236}">
                <a16:creationId xmlns:a16="http://schemas.microsoft.com/office/drawing/2014/main" id="{0946B21D-058B-4BB7-9A1A-027DFE3D531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976057" y="4725706"/>
            <a:ext cx="637233" cy="637233"/>
          </a:xfrm>
          <a:prstGeom prst="rect">
            <a:avLst/>
          </a:prstGeom>
        </p:spPr>
      </p:pic>
      <p:pic>
        <p:nvPicPr>
          <p:cNvPr id="78" name="Grafik 77" descr="Balkendiagramm mit einfarbiger Füllung">
            <a:extLst>
              <a:ext uri="{FF2B5EF4-FFF2-40B4-BE49-F238E27FC236}">
                <a16:creationId xmlns:a16="http://schemas.microsoft.com/office/drawing/2014/main" id="{6AAFB949-7431-428D-B95D-4C38A0566A5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70311" y="5868174"/>
            <a:ext cx="610126" cy="610126"/>
          </a:xfrm>
          <a:prstGeom prst="rect">
            <a:avLst/>
          </a:prstGeom>
        </p:spPr>
      </p:pic>
      <p:pic>
        <p:nvPicPr>
          <p:cNvPr id="79" name="Grafik 78" descr="Verkleinern mit einfarbiger Füllung">
            <a:extLst>
              <a:ext uri="{FF2B5EF4-FFF2-40B4-BE49-F238E27FC236}">
                <a16:creationId xmlns:a16="http://schemas.microsoft.com/office/drawing/2014/main" id="{3500D859-A40E-47E1-8B80-D8E536C0098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479625" y="7004335"/>
            <a:ext cx="580673" cy="58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201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feil: nach oben gekrümmt 5">
            <a:extLst>
              <a:ext uri="{FF2B5EF4-FFF2-40B4-BE49-F238E27FC236}">
                <a16:creationId xmlns:a16="http://schemas.microsoft.com/office/drawing/2014/main" id="{D7B315AD-D5D9-4700-B881-EF018053BD02}"/>
              </a:ext>
            </a:extLst>
          </p:cNvPr>
          <p:cNvSpPr/>
          <p:nvPr/>
        </p:nvSpPr>
        <p:spPr>
          <a:xfrm rot="10800000" flipH="1">
            <a:off x="9119541" y="741462"/>
            <a:ext cx="7294256" cy="3889385"/>
          </a:xfrm>
          <a:prstGeom prst="curvedUpArrow">
            <a:avLst>
              <a:gd name="adj1" fmla="val 6443"/>
              <a:gd name="adj2" fmla="val 18384"/>
              <a:gd name="adj3" fmla="val 22096"/>
            </a:avLst>
          </a:prstGeom>
          <a:gradFill flip="none" rotWithShape="1">
            <a:gsLst>
              <a:gs pos="0">
                <a:srgbClr val="D86551"/>
              </a:gs>
              <a:gs pos="100000">
                <a:srgbClr val="66001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353" dirty="0">
              <a:solidFill>
                <a:schemeClr val="tx1"/>
              </a:solidFill>
            </a:endParaRPr>
          </a:p>
        </p:txBody>
      </p:sp>
      <p:sp>
        <p:nvSpPr>
          <p:cNvPr id="7" name="Pfeil: nach oben gekrümmt 6">
            <a:extLst>
              <a:ext uri="{FF2B5EF4-FFF2-40B4-BE49-F238E27FC236}">
                <a16:creationId xmlns:a16="http://schemas.microsoft.com/office/drawing/2014/main" id="{27770F2C-54DA-43E0-915A-190FC616FE92}"/>
              </a:ext>
            </a:extLst>
          </p:cNvPr>
          <p:cNvSpPr/>
          <p:nvPr/>
        </p:nvSpPr>
        <p:spPr>
          <a:xfrm>
            <a:off x="1913897" y="4303890"/>
            <a:ext cx="7761244" cy="3991921"/>
          </a:xfrm>
          <a:prstGeom prst="curvedUpArrow">
            <a:avLst>
              <a:gd name="adj1" fmla="val 6443"/>
              <a:gd name="adj2" fmla="val 20895"/>
              <a:gd name="adj3" fmla="val 22096"/>
            </a:avLst>
          </a:prstGeom>
          <a:gradFill flip="none" rotWithShape="1">
            <a:gsLst>
              <a:gs pos="0">
                <a:srgbClr val="66001A"/>
              </a:gs>
              <a:gs pos="100000">
                <a:srgbClr val="D8655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353" dirty="0">
              <a:solidFill>
                <a:schemeClr val="tx1"/>
              </a:solidFill>
            </a:endParaRPr>
          </a:p>
        </p:txBody>
      </p:sp>
      <p:sp>
        <p:nvSpPr>
          <p:cNvPr id="8" name="TextBox 824">
            <a:extLst>
              <a:ext uri="{FF2B5EF4-FFF2-40B4-BE49-F238E27FC236}">
                <a16:creationId xmlns:a16="http://schemas.microsoft.com/office/drawing/2014/main" id="{D3DD5B5E-052A-4046-B288-01B882033A98}"/>
              </a:ext>
            </a:extLst>
          </p:cNvPr>
          <p:cNvSpPr txBox="1"/>
          <p:nvPr/>
        </p:nvSpPr>
        <p:spPr>
          <a:xfrm>
            <a:off x="4035119" y="1762584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02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Rectangle 800">
            <a:extLst>
              <a:ext uri="{FF2B5EF4-FFF2-40B4-BE49-F238E27FC236}">
                <a16:creationId xmlns:a16="http://schemas.microsoft.com/office/drawing/2014/main" id="{10A1689B-ED20-4BA1-A5B0-842EDF163948}"/>
              </a:ext>
            </a:extLst>
          </p:cNvPr>
          <p:cNvSpPr/>
          <p:nvPr/>
        </p:nvSpPr>
        <p:spPr>
          <a:xfrm>
            <a:off x="2424432" y="3377408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rgbClr val="6600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52AE870-5E70-4DB1-9BD2-15E43C3C90A6}"/>
              </a:ext>
            </a:extLst>
          </p:cNvPr>
          <p:cNvSpPr/>
          <p:nvPr/>
        </p:nvSpPr>
        <p:spPr>
          <a:xfrm rot="13500000">
            <a:off x="7374473" y="3464065"/>
            <a:ext cx="814964" cy="814966"/>
          </a:xfrm>
          <a:prstGeom prst="roundRect">
            <a:avLst>
              <a:gd name="adj" fmla="val 9009"/>
            </a:avLst>
          </a:prstGeom>
          <a:solidFill>
            <a:srgbClr val="66001A"/>
          </a:solidFill>
          <a:ln>
            <a:solidFill>
              <a:srgbClr val="6600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87A4637-8149-4BAB-B6F8-6E626B56E937}"/>
              </a:ext>
            </a:extLst>
          </p:cNvPr>
          <p:cNvSpPr/>
          <p:nvPr/>
        </p:nvSpPr>
        <p:spPr>
          <a:xfrm rot="13500000">
            <a:off x="7604566" y="3464052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rgbClr val="6600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803">
            <a:extLst>
              <a:ext uri="{FF2B5EF4-FFF2-40B4-BE49-F238E27FC236}">
                <a16:creationId xmlns:a16="http://schemas.microsoft.com/office/drawing/2014/main" id="{F56CCA52-0822-4B2F-9B84-164F02728F81}"/>
              </a:ext>
            </a:extLst>
          </p:cNvPr>
          <p:cNvSpPr txBox="1"/>
          <p:nvPr/>
        </p:nvSpPr>
        <p:spPr>
          <a:xfrm>
            <a:off x="7727332" y="3630140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Group 804">
            <a:extLst>
              <a:ext uri="{FF2B5EF4-FFF2-40B4-BE49-F238E27FC236}">
                <a16:creationId xmlns:a16="http://schemas.microsoft.com/office/drawing/2014/main" id="{74890B5D-405E-4298-BCFB-C166F9F2CC6B}"/>
              </a:ext>
            </a:extLst>
          </p:cNvPr>
          <p:cNvGrpSpPr/>
          <p:nvPr/>
        </p:nvGrpSpPr>
        <p:grpSpPr>
          <a:xfrm>
            <a:off x="3468102" y="3414617"/>
            <a:ext cx="3844986" cy="918848"/>
            <a:chOff x="4601865" y="1984732"/>
            <a:chExt cx="2246195" cy="702903"/>
          </a:xfrm>
        </p:grpSpPr>
        <p:sp>
          <p:nvSpPr>
            <p:cNvPr id="103" name="Text Placeholder 12">
              <a:extLst>
                <a:ext uri="{FF2B5EF4-FFF2-40B4-BE49-F238E27FC236}">
                  <a16:creationId xmlns:a16="http://schemas.microsoft.com/office/drawing/2014/main" id="{BF11ACA5-94C6-49F1-8195-3D242C367003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Apply a second-order lowpass Butterworth filter with normalized cutoff frequency 0.1 (10-days).</a:t>
              </a:r>
            </a:p>
          </p:txBody>
        </p:sp>
        <p:sp>
          <p:nvSpPr>
            <p:cNvPr id="104" name="Text Placeholder 13">
              <a:extLst>
                <a:ext uri="{FF2B5EF4-FFF2-40B4-BE49-F238E27FC236}">
                  <a16:creationId xmlns:a16="http://schemas.microsoft.com/office/drawing/2014/main" id="{F429115F-940B-4276-8149-FCB590715D26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Apply a 10-day lowpass filter</a:t>
              </a:r>
            </a:p>
          </p:txBody>
        </p:sp>
      </p:grpSp>
      <p:sp>
        <p:nvSpPr>
          <p:cNvPr id="14" name="Rectangle 807">
            <a:extLst>
              <a:ext uri="{FF2B5EF4-FFF2-40B4-BE49-F238E27FC236}">
                <a16:creationId xmlns:a16="http://schemas.microsoft.com/office/drawing/2014/main" id="{EA194BCD-810E-4B82-BAFD-7A614522F005}"/>
              </a:ext>
            </a:extLst>
          </p:cNvPr>
          <p:cNvSpPr/>
          <p:nvPr/>
        </p:nvSpPr>
        <p:spPr>
          <a:xfrm>
            <a:off x="1944049" y="1143698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rgbClr val="4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ounded Rectangle 18">
            <a:extLst>
              <a:ext uri="{FF2B5EF4-FFF2-40B4-BE49-F238E27FC236}">
                <a16:creationId xmlns:a16="http://schemas.microsoft.com/office/drawing/2014/main" id="{A78A6260-C708-4C54-A380-91B97247E5CE}"/>
              </a:ext>
            </a:extLst>
          </p:cNvPr>
          <p:cNvSpPr/>
          <p:nvPr/>
        </p:nvSpPr>
        <p:spPr>
          <a:xfrm rot="13500000">
            <a:off x="6887492" y="1230356"/>
            <a:ext cx="814964" cy="814966"/>
          </a:xfrm>
          <a:prstGeom prst="roundRect">
            <a:avLst>
              <a:gd name="adj" fmla="val 9009"/>
            </a:avLst>
          </a:prstGeom>
          <a:solidFill>
            <a:srgbClr val="66001A"/>
          </a:solidFill>
          <a:ln>
            <a:solidFill>
              <a:srgbClr val="6600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ounded Rectangle 19">
            <a:extLst>
              <a:ext uri="{FF2B5EF4-FFF2-40B4-BE49-F238E27FC236}">
                <a16:creationId xmlns:a16="http://schemas.microsoft.com/office/drawing/2014/main" id="{B3B9C7DB-1F20-47A7-B963-C3A6C9588883}"/>
              </a:ext>
            </a:extLst>
          </p:cNvPr>
          <p:cNvSpPr/>
          <p:nvPr/>
        </p:nvSpPr>
        <p:spPr>
          <a:xfrm rot="13500000">
            <a:off x="7117582" y="1230348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rgbClr val="6600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810">
            <a:extLst>
              <a:ext uri="{FF2B5EF4-FFF2-40B4-BE49-F238E27FC236}">
                <a16:creationId xmlns:a16="http://schemas.microsoft.com/office/drawing/2014/main" id="{E02068CF-1C98-40F1-A62A-6098D19AA5C6}"/>
              </a:ext>
            </a:extLst>
          </p:cNvPr>
          <p:cNvSpPr txBox="1"/>
          <p:nvPr/>
        </p:nvSpPr>
        <p:spPr>
          <a:xfrm>
            <a:off x="7247001" y="1396428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Group 811">
            <a:extLst>
              <a:ext uri="{FF2B5EF4-FFF2-40B4-BE49-F238E27FC236}">
                <a16:creationId xmlns:a16="http://schemas.microsoft.com/office/drawing/2014/main" id="{1B3C5475-AB6C-4357-B672-0EC1242EABD5}"/>
              </a:ext>
            </a:extLst>
          </p:cNvPr>
          <p:cNvGrpSpPr/>
          <p:nvPr/>
        </p:nvGrpSpPr>
        <p:grpSpPr>
          <a:xfrm>
            <a:off x="2991012" y="1179659"/>
            <a:ext cx="3844986" cy="918848"/>
            <a:chOff x="4601865" y="1984732"/>
            <a:chExt cx="2246195" cy="702903"/>
          </a:xfrm>
        </p:grpSpPr>
        <p:sp>
          <p:nvSpPr>
            <p:cNvPr id="101" name="Text Placeholder 12">
              <a:extLst>
                <a:ext uri="{FF2B5EF4-FFF2-40B4-BE49-F238E27FC236}">
                  <a16:creationId xmlns:a16="http://schemas.microsoft.com/office/drawing/2014/main" id="{80EC0788-6CB5-4660-B013-E8F96F74E6AD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Get hourly geopotential height fields from the reanalysis dataset ERA5.</a:t>
              </a:r>
              <a:endParaRPr lang="en-US" sz="1438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Text Placeholder 13">
              <a:extLst>
                <a:ext uri="{FF2B5EF4-FFF2-40B4-BE49-F238E27FC236}">
                  <a16:creationId xmlns:a16="http://schemas.microsoft.com/office/drawing/2014/main" id="{031C6A62-045E-43DD-9A1C-8163CB8B4871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ERA5</a:t>
              </a:r>
            </a:p>
          </p:txBody>
        </p:sp>
      </p:grpSp>
      <p:sp>
        <p:nvSpPr>
          <p:cNvPr id="19" name="Rectangle 821">
            <a:extLst>
              <a:ext uri="{FF2B5EF4-FFF2-40B4-BE49-F238E27FC236}">
                <a16:creationId xmlns:a16="http://schemas.microsoft.com/office/drawing/2014/main" id="{5F06D386-7256-4F95-941B-4B6B829EE716}"/>
              </a:ext>
            </a:extLst>
          </p:cNvPr>
          <p:cNvSpPr/>
          <p:nvPr/>
        </p:nvSpPr>
        <p:spPr>
          <a:xfrm>
            <a:off x="2168399" y="2259039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ounded Rectangle 15">
            <a:extLst>
              <a:ext uri="{FF2B5EF4-FFF2-40B4-BE49-F238E27FC236}">
                <a16:creationId xmlns:a16="http://schemas.microsoft.com/office/drawing/2014/main" id="{3746C6B0-402F-4F78-9E6D-B20B94A23607}"/>
              </a:ext>
            </a:extLst>
          </p:cNvPr>
          <p:cNvSpPr/>
          <p:nvPr/>
        </p:nvSpPr>
        <p:spPr>
          <a:xfrm rot="13500000">
            <a:off x="7125032" y="2345691"/>
            <a:ext cx="814964" cy="814966"/>
          </a:xfrm>
          <a:prstGeom prst="roundRect">
            <a:avLst>
              <a:gd name="adj" fmla="val 9009"/>
            </a:avLst>
          </a:prstGeom>
          <a:solidFill>
            <a:srgbClr val="FF2B2B"/>
          </a:solidFill>
          <a:ln>
            <a:solidFill>
              <a:srgbClr val="D865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ounded Rectangle 16">
            <a:extLst>
              <a:ext uri="{FF2B5EF4-FFF2-40B4-BE49-F238E27FC236}">
                <a16:creationId xmlns:a16="http://schemas.microsoft.com/office/drawing/2014/main" id="{78F58EFF-0FA9-4FBF-8B51-A644185E68C2}"/>
              </a:ext>
            </a:extLst>
          </p:cNvPr>
          <p:cNvSpPr/>
          <p:nvPr/>
        </p:nvSpPr>
        <p:spPr>
          <a:xfrm rot="13500000">
            <a:off x="7355125" y="2345686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rgbClr val="D865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824">
            <a:extLst>
              <a:ext uri="{FF2B5EF4-FFF2-40B4-BE49-F238E27FC236}">
                <a16:creationId xmlns:a16="http://schemas.microsoft.com/office/drawing/2014/main" id="{41EDDEDF-D4A6-47BD-B92B-7A0D2C4A4CAC}"/>
              </a:ext>
            </a:extLst>
          </p:cNvPr>
          <p:cNvSpPr txBox="1"/>
          <p:nvPr/>
        </p:nvSpPr>
        <p:spPr>
          <a:xfrm>
            <a:off x="7471243" y="2511770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3" name="Group 825">
            <a:extLst>
              <a:ext uri="{FF2B5EF4-FFF2-40B4-BE49-F238E27FC236}">
                <a16:creationId xmlns:a16="http://schemas.microsoft.com/office/drawing/2014/main" id="{1C5F38EA-9E2D-4433-ADD7-A04AB7E531BD}"/>
              </a:ext>
            </a:extLst>
          </p:cNvPr>
          <p:cNvGrpSpPr/>
          <p:nvPr/>
        </p:nvGrpSpPr>
        <p:grpSpPr>
          <a:xfrm>
            <a:off x="3215366" y="2292507"/>
            <a:ext cx="3844986" cy="918848"/>
            <a:chOff x="4601865" y="1984732"/>
            <a:chExt cx="2246195" cy="702903"/>
          </a:xfrm>
        </p:grpSpPr>
        <p:sp>
          <p:nvSpPr>
            <p:cNvPr id="99" name="Text Placeholder 12">
              <a:extLst>
                <a:ext uri="{FF2B5EF4-FFF2-40B4-BE49-F238E27FC236}">
                  <a16:creationId xmlns:a16="http://schemas.microsoft.com/office/drawing/2014/main" id="{84267EB0-BB8B-45E7-8EBA-7F4CE6E17FE6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56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Resample the ERA5 dataset from hourly to daily means.</a:t>
              </a:r>
              <a:endParaRPr lang="en-US" sz="1569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Text Placeholder 13">
              <a:extLst>
                <a:ext uri="{FF2B5EF4-FFF2-40B4-BE49-F238E27FC236}">
                  <a16:creationId xmlns:a16="http://schemas.microsoft.com/office/drawing/2014/main" id="{CB1801DB-8971-4746-8695-7D8B20169A53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Daily means</a:t>
              </a:r>
            </a:p>
          </p:txBody>
        </p:sp>
      </p:grpSp>
      <p:sp>
        <p:nvSpPr>
          <p:cNvPr id="24" name="Rounded Rectangle 32">
            <a:extLst>
              <a:ext uri="{FF2B5EF4-FFF2-40B4-BE49-F238E27FC236}">
                <a16:creationId xmlns:a16="http://schemas.microsoft.com/office/drawing/2014/main" id="{92D3D4F3-CE21-4C36-A074-E103A9168B77}"/>
              </a:ext>
            </a:extLst>
          </p:cNvPr>
          <p:cNvSpPr/>
          <p:nvPr/>
        </p:nvSpPr>
        <p:spPr>
          <a:xfrm>
            <a:off x="2481008" y="2542287"/>
            <a:ext cx="421756" cy="42175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rgbClr val="D865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19532" tIns="59767" rIns="119532" bIns="59767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354" dirty="0"/>
          </a:p>
        </p:txBody>
      </p:sp>
      <p:sp>
        <p:nvSpPr>
          <p:cNvPr id="25" name="Flussdiagramm: Magnetplattenspeicher 24">
            <a:extLst>
              <a:ext uri="{FF2B5EF4-FFF2-40B4-BE49-F238E27FC236}">
                <a16:creationId xmlns:a16="http://schemas.microsoft.com/office/drawing/2014/main" id="{3902B493-81D4-420B-9B7D-610C7F36ABA3}"/>
              </a:ext>
            </a:extLst>
          </p:cNvPr>
          <p:cNvSpPr/>
          <p:nvPr/>
        </p:nvSpPr>
        <p:spPr bwMode="blackGray">
          <a:xfrm>
            <a:off x="2312851" y="1341349"/>
            <a:ext cx="434436" cy="474868"/>
          </a:xfrm>
          <a:prstGeom prst="flowChartMagneticDisk">
            <a:avLst/>
          </a:prstGeom>
          <a:solidFill>
            <a:srgbClr val="66001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38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800">
            <a:extLst>
              <a:ext uri="{FF2B5EF4-FFF2-40B4-BE49-F238E27FC236}">
                <a16:creationId xmlns:a16="http://schemas.microsoft.com/office/drawing/2014/main" id="{F2CDADBB-E69D-4DA7-B425-BDBFCC687300}"/>
              </a:ext>
            </a:extLst>
          </p:cNvPr>
          <p:cNvSpPr/>
          <p:nvPr/>
        </p:nvSpPr>
        <p:spPr>
          <a:xfrm>
            <a:off x="2686390" y="4502812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rgbClr val="D865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ounded Rectangle 9">
            <a:extLst>
              <a:ext uri="{FF2B5EF4-FFF2-40B4-BE49-F238E27FC236}">
                <a16:creationId xmlns:a16="http://schemas.microsoft.com/office/drawing/2014/main" id="{62CAF775-8386-488A-B81C-E9F08E0F7D68}"/>
              </a:ext>
            </a:extLst>
          </p:cNvPr>
          <p:cNvSpPr/>
          <p:nvPr/>
        </p:nvSpPr>
        <p:spPr>
          <a:xfrm rot="13500000">
            <a:off x="7636431" y="4589470"/>
            <a:ext cx="814964" cy="814966"/>
          </a:xfrm>
          <a:prstGeom prst="roundRect">
            <a:avLst>
              <a:gd name="adj" fmla="val 9009"/>
            </a:avLst>
          </a:prstGeom>
          <a:solidFill>
            <a:srgbClr val="D86551"/>
          </a:solidFill>
          <a:ln>
            <a:solidFill>
              <a:srgbClr val="D865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ounded Rectangle 10">
            <a:extLst>
              <a:ext uri="{FF2B5EF4-FFF2-40B4-BE49-F238E27FC236}">
                <a16:creationId xmlns:a16="http://schemas.microsoft.com/office/drawing/2014/main" id="{DCE47D4E-7D66-4554-AAA2-83254DBEA5A5}"/>
              </a:ext>
            </a:extLst>
          </p:cNvPr>
          <p:cNvSpPr/>
          <p:nvPr/>
        </p:nvSpPr>
        <p:spPr>
          <a:xfrm rot="13500000">
            <a:off x="7866521" y="4589458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rgbClr val="D865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803">
            <a:extLst>
              <a:ext uri="{FF2B5EF4-FFF2-40B4-BE49-F238E27FC236}">
                <a16:creationId xmlns:a16="http://schemas.microsoft.com/office/drawing/2014/main" id="{9A702D97-6162-4580-BEE5-741004E8F499}"/>
              </a:ext>
            </a:extLst>
          </p:cNvPr>
          <p:cNvSpPr txBox="1"/>
          <p:nvPr/>
        </p:nvSpPr>
        <p:spPr>
          <a:xfrm>
            <a:off x="7989286" y="4755545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Group 804">
            <a:extLst>
              <a:ext uri="{FF2B5EF4-FFF2-40B4-BE49-F238E27FC236}">
                <a16:creationId xmlns:a16="http://schemas.microsoft.com/office/drawing/2014/main" id="{C900C51A-42AC-4E47-9E9A-800EC5EB6338}"/>
              </a:ext>
            </a:extLst>
          </p:cNvPr>
          <p:cNvGrpSpPr/>
          <p:nvPr/>
        </p:nvGrpSpPr>
        <p:grpSpPr>
          <a:xfrm>
            <a:off x="3730057" y="4540023"/>
            <a:ext cx="3844986" cy="918848"/>
            <a:chOff x="4601865" y="1984732"/>
            <a:chExt cx="2246195" cy="702903"/>
          </a:xfrm>
        </p:grpSpPr>
        <p:sp>
          <p:nvSpPr>
            <p:cNvPr id="97" name="Text Placeholder 12">
              <a:extLst>
                <a:ext uri="{FF2B5EF4-FFF2-40B4-BE49-F238E27FC236}">
                  <a16:creationId xmlns:a16="http://schemas.microsoft.com/office/drawing/2014/main" id="{BDEE627F-7FB2-4909-9C12-E53997ED0185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Calculate anomalies and divide it by standard deviations (with 30-day running windows). </a:t>
              </a:r>
            </a:p>
          </p:txBody>
        </p:sp>
        <p:sp>
          <p:nvSpPr>
            <p:cNvPr id="98" name="Text Placeholder 13">
              <a:extLst>
                <a:ext uri="{FF2B5EF4-FFF2-40B4-BE49-F238E27FC236}">
                  <a16:creationId xmlns:a16="http://schemas.microsoft.com/office/drawing/2014/main" id="{22C46C9B-A85D-4574-86D0-0CF5AA1ACFD8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Normalization</a:t>
              </a:r>
            </a:p>
          </p:txBody>
        </p:sp>
      </p:grpSp>
      <p:sp>
        <p:nvSpPr>
          <p:cNvPr id="31" name="Rectangle 800">
            <a:extLst>
              <a:ext uri="{FF2B5EF4-FFF2-40B4-BE49-F238E27FC236}">
                <a16:creationId xmlns:a16="http://schemas.microsoft.com/office/drawing/2014/main" id="{61F88A7C-7162-49E5-8C62-D9C9DB033B29}"/>
              </a:ext>
            </a:extLst>
          </p:cNvPr>
          <p:cNvSpPr/>
          <p:nvPr/>
        </p:nvSpPr>
        <p:spPr>
          <a:xfrm>
            <a:off x="2919679" y="5627755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rgbClr val="6600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ounded Rectangle 9">
            <a:extLst>
              <a:ext uri="{FF2B5EF4-FFF2-40B4-BE49-F238E27FC236}">
                <a16:creationId xmlns:a16="http://schemas.microsoft.com/office/drawing/2014/main" id="{90A61A9A-E9FB-4713-8B0F-0202D3DB86A7}"/>
              </a:ext>
            </a:extLst>
          </p:cNvPr>
          <p:cNvSpPr/>
          <p:nvPr/>
        </p:nvSpPr>
        <p:spPr>
          <a:xfrm rot="13500000">
            <a:off x="7869718" y="5714413"/>
            <a:ext cx="814964" cy="814966"/>
          </a:xfrm>
          <a:prstGeom prst="roundRect">
            <a:avLst>
              <a:gd name="adj" fmla="val 9009"/>
            </a:avLst>
          </a:prstGeom>
          <a:solidFill>
            <a:srgbClr val="66001A"/>
          </a:solidFill>
          <a:ln>
            <a:solidFill>
              <a:srgbClr val="6600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ounded Rectangle 10">
            <a:extLst>
              <a:ext uri="{FF2B5EF4-FFF2-40B4-BE49-F238E27FC236}">
                <a16:creationId xmlns:a16="http://schemas.microsoft.com/office/drawing/2014/main" id="{7FF07B9E-F758-40A2-90A1-9144D49F4D4F}"/>
              </a:ext>
            </a:extLst>
          </p:cNvPr>
          <p:cNvSpPr/>
          <p:nvPr/>
        </p:nvSpPr>
        <p:spPr>
          <a:xfrm rot="13500000">
            <a:off x="8099810" y="5714401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rgbClr val="6600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TextBox 803">
            <a:extLst>
              <a:ext uri="{FF2B5EF4-FFF2-40B4-BE49-F238E27FC236}">
                <a16:creationId xmlns:a16="http://schemas.microsoft.com/office/drawing/2014/main" id="{35CB313A-45D1-4375-B6C9-492C183D655E}"/>
              </a:ext>
            </a:extLst>
          </p:cNvPr>
          <p:cNvSpPr txBox="1"/>
          <p:nvPr/>
        </p:nvSpPr>
        <p:spPr>
          <a:xfrm>
            <a:off x="8222575" y="5850269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5" name="Group 804">
            <a:extLst>
              <a:ext uri="{FF2B5EF4-FFF2-40B4-BE49-F238E27FC236}">
                <a16:creationId xmlns:a16="http://schemas.microsoft.com/office/drawing/2014/main" id="{62B1BD84-48F2-4B92-94CC-915E4E64D16F}"/>
              </a:ext>
            </a:extLst>
          </p:cNvPr>
          <p:cNvGrpSpPr/>
          <p:nvPr/>
        </p:nvGrpSpPr>
        <p:grpSpPr>
          <a:xfrm>
            <a:off x="3963346" y="5664965"/>
            <a:ext cx="3844986" cy="918848"/>
            <a:chOff x="4601865" y="1984732"/>
            <a:chExt cx="2246195" cy="702903"/>
          </a:xfrm>
        </p:grpSpPr>
        <p:sp>
          <p:nvSpPr>
            <p:cNvPr id="95" name="Text Placeholder 12">
              <a:extLst>
                <a:ext uri="{FF2B5EF4-FFF2-40B4-BE49-F238E27FC236}">
                  <a16:creationId xmlns:a16="http://schemas.microsoft.com/office/drawing/2014/main" id="{1DB9D45A-1832-4472-8370-C4AEF1298E57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Perform an empirical orthogonal function analysis with the normalized dataset.</a:t>
              </a:r>
            </a:p>
          </p:txBody>
        </p:sp>
        <p:sp>
          <p:nvSpPr>
            <p:cNvPr id="96" name="Text Placeholder 13">
              <a:extLst>
                <a:ext uri="{FF2B5EF4-FFF2-40B4-BE49-F238E27FC236}">
                  <a16:creationId xmlns:a16="http://schemas.microsoft.com/office/drawing/2014/main" id="{FC940166-38EE-4445-97C0-A51482856F5D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Perform EOF analyses</a:t>
              </a:r>
            </a:p>
          </p:txBody>
        </p:sp>
      </p:grpSp>
      <p:pic>
        <p:nvPicPr>
          <p:cNvPr id="36" name="Grafik 35" descr="Filter mit einfarbiger Füllung">
            <a:extLst>
              <a:ext uri="{FF2B5EF4-FFF2-40B4-BE49-F238E27FC236}">
                <a16:creationId xmlns:a16="http://schemas.microsoft.com/office/drawing/2014/main" id="{CB2F3C2C-5E6D-4B20-99B0-41D95BD8A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0655" y="3583983"/>
            <a:ext cx="575107" cy="575107"/>
          </a:xfrm>
          <a:prstGeom prst="rect">
            <a:avLst/>
          </a:prstGeom>
        </p:spPr>
      </p:pic>
      <p:pic>
        <p:nvPicPr>
          <p:cNvPr id="37" name="Grafik 36" descr="Normalverteilung mit einfarbiger Füllung">
            <a:extLst>
              <a:ext uri="{FF2B5EF4-FFF2-40B4-BE49-F238E27FC236}">
                <a16:creationId xmlns:a16="http://schemas.microsoft.com/office/drawing/2014/main" id="{05BFEB2C-2134-4059-91C4-56EFDF1CFB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77511" y="4674120"/>
            <a:ext cx="654148" cy="654148"/>
          </a:xfrm>
          <a:prstGeom prst="rect">
            <a:avLst/>
          </a:prstGeom>
        </p:spPr>
      </p:pic>
      <p:pic>
        <p:nvPicPr>
          <p:cNvPr id="38" name="Grafik 37" descr="Liniendiagramm mit einfarbiger Füllung">
            <a:extLst>
              <a:ext uri="{FF2B5EF4-FFF2-40B4-BE49-F238E27FC236}">
                <a16:creationId xmlns:a16="http://schemas.microsoft.com/office/drawing/2014/main" id="{3757AC5B-B8A9-4FC8-B22D-868F2AEACD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05876" y="5831225"/>
            <a:ext cx="574131" cy="574131"/>
          </a:xfrm>
          <a:prstGeom prst="rect">
            <a:avLst/>
          </a:prstGeom>
        </p:spPr>
      </p:pic>
      <p:sp>
        <p:nvSpPr>
          <p:cNvPr id="39" name="Rectangle 800">
            <a:extLst>
              <a:ext uri="{FF2B5EF4-FFF2-40B4-BE49-F238E27FC236}">
                <a16:creationId xmlns:a16="http://schemas.microsoft.com/office/drawing/2014/main" id="{7B6E98DE-F49F-4820-B705-7FDD09A4787F}"/>
              </a:ext>
            </a:extLst>
          </p:cNvPr>
          <p:cNvSpPr/>
          <p:nvPr/>
        </p:nvSpPr>
        <p:spPr>
          <a:xfrm>
            <a:off x="3193933" y="6744458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rgbClr val="D865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Rounded Rectangle 9">
            <a:extLst>
              <a:ext uri="{FF2B5EF4-FFF2-40B4-BE49-F238E27FC236}">
                <a16:creationId xmlns:a16="http://schemas.microsoft.com/office/drawing/2014/main" id="{511CB752-CFA6-4897-ABAA-A743123B13FD}"/>
              </a:ext>
            </a:extLst>
          </p:cNvPr>
          <p:cNvSpPr/>
          <p:nvPr/>
        </p:nvSpPr>
        <p:spPr>
          <a:xfrm rot="13500000">
            <a:off x="8143977" y="6831114"/>
            <a:ext cx="814964" cy="814966"/>
          </a:xfrm>
          <a:prstGeom prst="roundRect">
            <a:avLst>
              <a:gd name="adj" fmla="val 9009"/>
            </a:avLst>
          </a:prstGeom>
          <a:solidFill>
            <a:srgbClr val="D86551"/>
          </a:solidFill>
          <a:ln>
            <a:solidFill>
              <a:srgbClr val="D865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Rounded Rectangle 10">
            <a:extLst>
              <a:ext uri="{FF2B5EF4-FFF2-40B4-BE49-F238E27FC236}">
                <a16:creationId xmlns:a16="http://schemas.microsoft.com/office/drawing/2014/main" id="{D208A9A8-50D6-4429-A9EE-3793C2B7347D}"/>
              </a:ext>
            </a:extLst>
          </p:cNvPr>
          <p:cNvSpPr/>
          <p:nvPr/>
        </p:nvSpPr>
        <p:spPr>
          <a:xfrm rot="13500000">
            <a:off x="8374066" y="6831105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rgbClr val="D865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TextBox 803">
            <a:extLst>
              <a:ext uri="{FF2B5EF4-FFF2-40B4-BE49-F238E27FC236}">
                <a16:creationId xmlns:a16="http://schemas.microsoft.com/office/drawing/2014/main" id="{D43A83E1-933C-4E03-ABD8-517D5B27C3DE}"/>
              </a:ext>
            </a:extLst>
          </p:cNvPr>
          <p:cNvSpPr txBox="1"/>
          <p:nvPr/>
        </p:nvSpPr>
        <p:spPr>
          <a:xfrm>
            <a:off x="8496832" y="6997192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06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3" name="Group 804">
            <a:extLst>
              <a:ext uri="{FF2B5EF4-FFF2-40B4-BE49-F238E27FC236}">
                <a16:creationId xmlns:a16="http://schemas.microsoft.com/office/drawing/2014/main" id="{C2640F68-38B0-487B-9C7B-23D0DA25A4E0}"/>
              </a:ext>
            </a:extLst>
          </p:cNvPr>
          <p:cNvGrpSpPr/>
          <p:nvPr/>
        </p:nvGrpSpPr>
        <p:grpSpPr>
          <a:xfrm>
            <a:off x="4237603" y="6781666"/>
            <a:ext cx="3844986" cy="918848"/>
            <a:chOff x="4601865" y="1984732"/>
            <a:chExt cx="2246195" cy="702903"/>
          </a:xfrm>
        </p:grpSpPr>
        <p:sp>
          <p:nvSpPr>
            <p:cNvPr id="93" name="Text Placeholder 12">
              <a:extLst>
                <a:ext uri="{FF2B5EF4-FFF2-40B4-BE49-F238E27FC236}">
                  <a16:creationId xmlns:a16="http://schemas.microsoft.com/office/drawing/2014/main" id="{B780E492-BBF0-491D-AC9D-A7314FC159FF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Perform a k-means clustering with the first 15 principal components from the EOF analysis.</a:t>
              </a:r>
            </a:p>
          </p:txBody>
        </p:sp>
        <p:sp>
          <p:nvSpPr>
            <p:cNvPr id="94" name="Text Placeholder 13">
              <a:extLst>
                <a:ext uri="{FF2B5EF4-FFF2-40B4-BE49-F238E27FC236}">
                  <a16:creationId xmlns:a16="http://schemas.microsoft.com/office/drawing/2014/main" id="{3AB54126-6E3D-429F-8224-A8A9D55B9039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Cluster EOF results in 7 weather regimes</a:t>
              </a:r>
            </a:p>
          </p:txBody>
        </p:sp>
      </p:grpSp>
      <p:pic>
        <p:nvPicPr>
          <p:cNvPr id="44" name="Grafik 43" descr="Venn-Diagramm Silhouette">
            <a:extLst>
              <a:ext uri="{FF2B5EF4-FFF2-40B4-BE49-F238E27FC236}">
                <a16:creationId xmlns:a16="http://schemas.microsoft.com/office/drawing/2014/main" id="{05B98C5C-8A60-4E91-AB7B-3AFC41BBC0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16937" y="6915867"/>
            <a:ext cx="597661" cy="597661"/>
          </a:xfrm>
          <a:prstGeom prst="rect">
            <a:avLst/>
          </a:prstGeom>
        </p:spPr>
      </p:pic>
      <p:sp>
        <p:nvSpPr>
          <p:cNvPr id="45" name="Rectangle 800">
            <a:extLst>
              <a:ext uri="{FF2B5EF4-FFF2-40B4-BE49-F238E27FC236}">
                <a16:creationId xmlns:a16="http://schemas.microsoft.com/office/drawing/2014/main" id="{471E72B3-ED15-4421-9EB3-C7DB93EA179D}"/>
              </a:ext>
            </a:extLst>
          </p:cNvPr>
          <p:cNvSpPr/>
          <p:nvPr/>
        </p:nvSpPr>
        <p:spPr>
          <a:xfrm>
            <a:off x="9086752" y="1160985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rgbClr val="6600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Rounded Rectangle 9">
            <a:extLst>
              <a:ext uri="{FF2B5EF4-FFF2-40B4-BE49-F238E27FC236}">
                <a16:creationId xmlns:a16="http://schemas.microsoft.com/office/drawing/2014/main" id="{3FB61A5A-4B15-4C55-8F98-5393491063D8}"/>
              </a:ext>
            </a:extLst>
          </p:cNvPr>
          <p:cNvSpPr/>
          <p:nvPr/>
        </p:nvSpPr>
        <p:spPr>
          <a:xfrm rot="13500000">
            <a:off x="14036794" y="1247644"/>
            <a:ext cx="814964" cy="814966"/>
          </a:xfrm>
          <a:prstGeom prst="roundRect">
            <a:avLst>
              <a:gd name="adj" fmla="val 9009"/>
            </a:avLst>
          </a:prstGeom>
          <a:solidFill>
            <a:srgbClr val="66001A"/>
          </a:solidFill>
          <a:ln>
            <a:solidFill>
              <a:srgbClr val="6600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Rounded Rectangle 10">
            <a:extLst>
              <a:ext uri="{FF2B5EF4-FFF2-40B4-BE49-F238E27FC236}">
                <a16:creationId xmlns:a16="http://schemas.microsoft.com/office/drawing/2014/main" id="{2DC8DF53-0AAB-4F21-B0ED-180F735CB4B1}"/>
              </a:ext>
            </a:extLst>
          </p:cNvPr>
          <p:cNvSpPr/>
          <p:nvPr/>
        </p:nvSpPr>
        <p:spPr>
          <a:xfrm rot="13500000">
            <a:off x="14266884" y="1247632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rgbClr val="6600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TextBox 803">
            <a:extLst>
              <a:ext uri="{FF2B5EF4-FFF2-40B4-BE49-F238E27FC236}">
                <a16:creationId xmlns:a16="http://schemas.microsoft.com/office/drawing/2014/main" id="{E0A3CF0E-94B9-40FF-AA51-C0E20C6A97E5}"/>
              </a:ext>
            </a:extLst>
          </p:cNvPr>
          <p:cNvSpPr txBox="1"/>
          <p:nvPr/>
        </p:nvSpPr>
        <p:spPr>
          <a:xfrm>
            <a:off x="14389649" y="1413719"/>
            <a:ext cx="590250" cy="45461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07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9" name="Group 804">
            <a:extLst>
              <a:ext uri="{FF2B5EF4-FFF2-40B4-BE49-F238E27FC236}">
                <a16:creationId xmlns:a16="http://schemas.microsoft.com/office/drawing/2014/main" id="{2E71A2DF-BFCD-4A45-A373-BB50BBB5E99A}"/>
              </a:ext>
            </a:extLst>
          </p:cNvPr>
          <p:cNvGrpSpPr/>
          <p:nvPr/>
        </p:nvGrpSpPr>
        <p:grpSpPr>
          <a:xfrm>
            <a:off x="10130420" y="1198193"/>
            <a:ext cx="3844986" cy="918848"/>
            <a:chOff x="4601865" y="1984732"/>
            <a:chExt cx="2246195" cy="702903"/>
          </a:xfrm>
        </p:grpSpPr>
        <p:sp>
          <p:nvSpPr>
            <p:cNvPr id="91" name="Text Placeholder 12">
              <a:extLst>
                <a:ext uri="{FF2B5EF4-FFF2-40B4-BE49-F238E27FC236}">
                  <a16:creationId xmlns:a16="http://schemas.microsoft.com/office/drawing/2014/main" id="{C56A3ACA-B9C0-4A41-AAC7-3F97CB2707A7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Filter all weather regimes out that do not a last a least 3 days.</a:t>
              </a:r>
            </a:p>
          </p:txBody>
        </p:sp>
        <p:sp>
          <p:nvSpPr>
            <p:cNvPr id="92" name="Text Placeholder 13">
              <a:extLst>
                <a:ext uri="{FF2B5EF4-FFF2-40B4-BE49-F238E27FC236}">
                  <a16:creationId xmlns:a16="http://schemas.microsoft.com/office/drawing/2014/main" id="{FCB9B598-F04A-43BA-8F3B-4C94481656FD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Filter weather regimes &lt;  3days </a:t>
              </a:r>
            </a:p>
          </p:txBody>
        </p:sp>
      </p:grpSp>
      <p:pic>
        <p:nvPicPr>
          <p:cNvPr id="50" name="Grafik 49" descr="Filter mit einfarbiger Füllung">
            <a:extLst>
              <a:ext uri="{FF2B5EF4-FFF2-40B4-BE49-F238E27FC236}">
                <a16:creationId xmlns:a16="http://schemas.microsoft.com/office/drawing/2014/main" id="{6190EC47-A148-43EC-B67B-17E1A4E01D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32973" y="1367562"/>
            <a:ext cx="575107" cy="575107"/>
          </a:xfrm>
          <a:prstGeom prst="rect">
            <a:avLst/>
          </a:prstGeom>
        </p:spPr>
      </p:pic>
      <p:sp>
        <p:nvSpPr>
          <p:cNvPr id="51" name="Rectangle 800">
            <a:extLst>
              <a:ext uri="{FF2B5EF4-FFF2-40B4-BE49-F238E27FC236}">
                <a16:creationId xmlns:a16="http://schemas.microsoft.com/office/drawing/2014/main" id="{AA43822C-D281-41BD-826E-FF8328E6F0A7}"/>
              </a:ext>
            </a:extLst>
          </p:cNvPr>
          <p:cNvSpPr/>
          <p:nvPr/>
        </p:nvSpPr>
        <p:spPr>
          <a:xfrm>
            <a:off x="9754673" y="4540719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rgbClr val="D865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Rounded Rectangle 9">
            <a:extLst>
              <a:ext uri="{FF2B5EF4-FFF2-40B4-BE49-F238E27FC236}">
                <a16:creationId xmlns:a16="http://schemas.microsoft.com/office/drawing/2014/main" id="{E84392D2-599F-4DDD-B07B-FFB33DE61DF1}"/>
              </a:ext>
            </a:extLst>
          </p:cNvPr>
          <p:cNvSpPr/>
          <p:nvPr/>
        </p:nvSpPr>
        <p:spPr>
          <a:xfrm rot="13500000">
            <a:off x="14704714" y="4627378"/>
            <a:ext cx="814964" cy="814966"/>
          </a:xfrm>
          <a:prstGeom prst="roundRect">
            <a:avLst>
              <a:gd name="adj" fmla="val 9009"/>
            </a:avLst>
          </a:prstGeom>
          <a:solidFill>
            <a:srgbClr val="D86551"/>
          </a:solidFill>
          <a:ln>
            <a:solidFill>
              <a:srgbClr val="D865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Rounded Rectangle 10">
            <a:extLst>
              <a:ext uri="{FF2B5EF4-FFF2-40B4-BE49-F238E27FC236}">
                <a16:creationId xmlns:a16="http://schemas.microsoft.com/office/drawing/2014/main" id="{ECAB747B-2FD5-4DEC-9A55-E7D3BB7496BD}"/>
              </a:ext>
            </a:extLst>
          </p:cNvPr>
          <p:cNvSpPr/>
          <p:nvPr/>
        </p:nvSpPr>
        <p:spPr>
          <a:xfrm rot="13500000">
            <a:off x="14934805" y="4627365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rgbClr val="D865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TextBox 803">
            <a:extLst>
              <a:ext uri="{FF2B5EF4-FFF2-40B4-BE49-F238E27FC236}">
                <a16:creationId xmlns:a16="http://schemas.microsoft.com/office/drawing/2014/main" id="{03D6BA82-5696-4C42-86F7-AD9FD640A3B3}"/>
              </a:ext>
            </a:extLst>
          </p:cNvPr>
          <p:cNvSpPr txBox="1"/>
          <p:nvPr/>
        </p:nvSpPr>
        <p:spPr>
          <a:xfrm>
            <a:off x="15057573" y="4793453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5" name="Group 804">
            <a:extLst>
              <a:ext uri="{FF2B5EF4-FFF2-40B4-BE49-F238E27FC236}">
                <a16:creationId xmlns:a16="http://schemas.microsoft.com/office/drawing/2014/main" id="{CF14A5AA-C7A7-4941-B8B4-A4187B6D0B93}"/>
              </a:ext>
            </a:extLst>
          </p:cNvPr>
          <p:cNvGrpSpPr/>
          <p:nvPr/>
        </p:nvGrpSpPr>
        <p:grpSpPr>
          <a:xfrm>
            <a:off x="10798341" y="4577927"/>
            <a:ext cx="3844986" cy="918848"/>
            <a:chOff x="4601865" y="1984732"/>
            <a:chExt cx="2246195" cy="702903"/>
          </a:xfrm>
        </p:grpSpPr>
        <p:sp>
          <p:nvSpPr>
            <p:cNvPr id="89" name="Text Placeholder 12">
              <a:extLst>
                <a:ext uri="{FF2B5EF4-FFF2-40B4-BE49-F238E27FC236}">
                  <a16:creationId xmlns:a16="http://schemas.microsoft.com/office/drawing/2014/main" id="{2AF62867-2C4E-410F-BA20-DCE076C627A4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Link all daily capacity factors to one of the seven weather regime from step 6.</a:t>
              </a:r>
            </a:p>
          </p:txBody>
        </p:sp>
        <p:sp>
          <p:nvSpPr>
            <p:cNvPr id="90" name="Text Placeholder 13">
              <a:extLst>
                <a:ext uri="{FF2B5EF4-FFF2-40B4-BE49-F238E27FC236}">
                  <a16:creationId xmlns:a16="http://schemas.microsoft.com/office/drawing/2014/main" id="{30399762-63EF-419F-8DC0-126A0FDA78EB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Link capacity factors to weather regime </a:t>
              </a:r>
            </a:p>
          </p:txBody>
        </p:sp>
      </p:grpSp>
      <p:sp>
        <p:nvSpPr>
          <p:cNvPr id="56" name="Rectangle 807">
            <a:extLst>
              <a:ext uri="{FF2B5EF4-FFF2-40B4-BE49-F238E27FC236}">
                <a16:creationId xmlns:a16="http://schemas.microsoft.com/office/drawing/2014/main" id="{E729A591-F16D-4FD9-BEBB-E6B6D4021072}"/>
              </a:ext>
            </a:extLst>
          </p:cNvPr>
          <p:cNvSpPr/>
          <p:nvPr/>
        </p:nvSpPr>
        <p:spPr>
          <a:xfrm>
            <a:off x="9274287" y="2307010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rgbClr val="D865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Rounded Rectangle 18">
            <a:extLst>
              <a:ext uri="{FF2B5EF4-FFF2-40B4-BE49-F238E27FC236}">
                <a16:creationId xmlns:a16="http://schemas.microsoft.com/office/drawing/2014/main" id="{B26EFAAB-CE63-4C12-9646-C3D5A102DAE7}"/>
              </a:ext>
            </a:extLst>
          </p:cNvPr>
          <p:cNvSpPr/>
          <p:nvPr/>
        </p:nvSpPr>
        <p:spPr>
          <a:xfrm rot="13500000">
            <a:off x="14217730" y="2393667"/>
            <a:ext cx="814964" cy="814966"/>
          </a:xfrm>
          <a:prstGeom prst="roundRect">
            <a:avLst>
              <a:gd name="adj" fmla="val 9009"/>
            </a:avLst>
          </a:prstGeom>
          <a:solidFill>
            <a:srgbClr val="D86551"/>
          </a:solidFill>
          <a:ln>
            <a:solidFill>
              <a:srgbClr val="D865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Rounded Rectangle 19">
            <a:extLst>
              <a:ext uri="{FF2B5EF4-FFF2-40B4-BE49-F238E27FC236}">
                <a16:creationId xmlns:a16="http://schemas.microsoft.com/office/drawing/2014/main" id="{28AD489D-ABDD-446E-AD82-02A2DE03ED03}"/>
              </a:ext>
            </a:extLst>
          </p:cNvPr>
          <p:cNvSpPr/>
          <p:nvPr/>
        </p:nvSpPr>
        <p:spPr>
          <a:xfrm rot="13500000">
            <a:off x="14447823" y="2393659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rgbClr val="D865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TextBox 810">
            <a:extLst>
              <a:ext uri="{FF2B5EF4-FFF2-40B4-BE49-F238E27FC236}">
                <a16:creationId xmlns:a16="http://schemas.microsoft.com/office/drawing/2014/main" id="{4EF55A7A-038E-4875-B9BD-F727E58395A1}"/>
              </a:ext>
            </a:extLst>
          </p:cNvPr>
          <p:cNvSpPr txBox="1"/>
          <p:nvPr/>
        </p:nvSpPr>
        <p:spPr>
          <a:xfrm>
            <a:off x="14577239" y="2559741"/>
            <a:ext cx="590250" cy="45461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08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0" name="Group 811">
            <a:extLst>
              <a:ext uri="{FF2B5EF4-FFF2-40B4-BE49-F238E27FC236}">
                <a16:creationId xmlns:a16="http://schemas.microsoft.com/office/drawing/2014/main" id="{BC543E65-6478-42BE-87D2-14E2E56C6650}"/>
              </a:ext>
            </a:extLst>
          </p:cNvPr>
          <p:cNvGrpSpPr/>
          <p:nvPr/>
        </p:nvGrpSpPr>
        <p:grpSpPr>
          <a:xfrm>
            <a:off x="10321251" y="2342972"/>
            <a:ext cx="3844986" cy="918848"/>
            <a:chOff x="4601865" y="1984732"/>
            <a:chExt cx="2246195" cy="702903"/>
          </a:xfrm>
        </p:grpSpPr>
        <p:sp>
          <p:nvSpPr>
            <p:cNvPr id="87" name="Text Placeholder 12">
              <a:extLst>
                <a:ext uri="{FF2B5EF4-FFF2-40B4-BE49-F238E27FC236}">
                  <a16:creationId xmlns:a16="http://schemas.microsoft.com/office/drawing/2014/main" id="{8F191CDD-138F-4161-9ABF-F9BA5F5D9F2E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Get hourly capacity factors per country from </a:t>
              </a:r>
              <a:r>
                <a:rPr lang="en-US" altLang="ko-KR" sz="1438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renewables.ninja</a:t>
              </a:r>
              <a:r>
                <a:rPr lang="en-US" altLang="ko-KR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lang="en-US" sz="1438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Text Placeholder 13">
              <a:extLst>
                <a:ext uri="{FF2B5EF4-FFF2-40B4-BE49-F238E27FC236}">
                  <a16:creationId xmlns:a16="http://schemas.microsoft.com/office/drawing/2014/main" id="{41A4AF56-F5CE-4286-BFC5-94E25EAEE47B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Renewables.ninja</a:t>
              </a:r>
              <a:endParaRPr lang="en-US" sz="1438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1" name="Rectangle 821">
            <a:extLst>
              <a:ext uri="{FF2B5EF4-FFF2-40B4-BE49-F238E27FC236}">
                <a16:creationId xmlns:a16="http://schemas.microsoft.com/office/drawing/2014/main" id="{8178A80C-BD44-4799-816F-A78BCF1FD2D8}"/>
              </a:ext>
            </a:extLst>
          </p:cNvPr>
          <p:cNvSpPr/>
          <p:nvPr/>
        </p:nvSpPr>
        <p:spPr>
          <a:xfrm>
            <a:off x="9498638" y="3422350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rgbClr val="6600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Rounded Rectangle 15">
            <a:extLst>
              <a:ext uri="{FF2B5EF4-FFF2-40B4-BE49-F238E27FC236}">
                <a16:creationId xmlns:a16="http://schemas.microsoft.com/office/drawing/2014/main" id="{75489934-4DFE-426A-A642-B63EE10CBF1F}"/>
              </a:ext>
            </a:extLst>
          </p:cNvPr>
          <p:cNvSpPr/>
          <p:nvPr/>
        </p:nvSpPr>
        <p:spPr>
          <a:xfrm rot="13500000">
            <a:off x="14455273" y="3509002"/>
            <a:ext cx="814964" cy="814966"/>
          </a:xfrm>
          <a:prstGeom prst="roundRect">
            <a:avLst>
              <a:gd name="adj" fmla="val 9009"/>
            </a:avLst>
          </a:prstGeom>
          <a:solidFill>
            <a:srgbClr val="66001A"/>
          </a:solidFill>
          <a:ln>
            <a:solidFill>
              <a:srgbClr val="6600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Rounded Rectangle 16">
            <a:extLst>
              <a:ext uri="{FF2B5EF4-FFF2-40B4-BE49-F238E27FC236}">
                <a16:creationId xmlns:a16="http://schemas.microsoft.com/office/drawing/2014/main" id="{493B2C7D-341B-4436-B8FF-B31D1E91405D}"/>
              </a:ext>
            </a:extLst>
          </p:cNvPr>
          <p:cNvSpPr/>
          <p:nvPr/>
        </p:nvSpPr>
        <p:spPr>
          <a:xfrm rot="13500000">
            <a:off x="14685363" y="3508997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rgbClr val="6600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TextBox 824">
            <a:extLst>
              <a:ext uri="{FF2B5EF4-FFF2-40B4-BE49-F238E27FC236}">
                <a16:creationId xmlns:a16="http://schemas.microsoft.com/office/drawing/2014/main" id="{6C0351AB-43D1-41D9-A868-4F1E56AE6927}"/>
              </a:ext>
            </a:extLst>
          </p:cNvPr>
          <p:cNvSpPr txBox="1"/>
          <p:nvPr/>
        </p:nvSpPr>
        <p:spPr>
          <a:xfrm>
            <a:off x="14801482" y="3675080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09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5" name="Group 825">
            <a:extLst>
              <a:ext uri="{FF2B5EF4-FFF2-40B4-BE49-F238E27FC236}">
                <a16:creationId xmlns:a16="http://schemas.microsoft.com/office/drawing/2014/main" id="{5316BCE9-1099-471D-841E-623F63FE0F84}"/>
              </a:ext>
            </a:extLst>
          </p:cNvPr>
          <p:cNvGrpSpPr/>
          <p:nvPr/>
        </p:nvGrpSpPr>
        <p:grpSpPr>
          <a:xfrm>
            <a:off x="10545605" y="3455818"/>
            <a:ext cx="3844986" cy="918848"/>
            <a:chOff x="4601865" y="1984732"/>
            <a:chExt cx="2246195" cy="702903"/>
          </a:xfrm>
        </p:grpSpPr>
        <p:sp>
          <p:nvSpPr>
            <p:cNvPr id="85" name="Text Placeholder 12">
              <a:extLst>
                <a:ext uri="{FF2B5EF4-FFF2-40B4-BE49-F238E27FC236}">
                  <a16:creationId xmlns:a16="http://schemas.microsoft.com/office/drawing/2014/main" id="{5EF1C18D-F6AF-4082-A389-753E90C1ABDC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56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Resample the capacity factors per country from hourly to daily means.</a:t>
              </a:r>
              <a:endParaRPr lang="en-US" sz="1569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Text Placeholder 13">
              <a:extLst>
                <a:ext uri="{FF2B5EF4-FFF2-40B4-BE49-F238E27FC236}">
                  <a16:creationId xmlns:a16="http://schemas.microsoft.com/office/drawing/2014/main" id="{BAEF1DD5-B23A-4069-8FCB-502B34E13802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Daily means</a:t>
              </a:r>
            </a:p>
          </p:txBody>
        </p:sp>
      </p:grpSp>
      <p:sp>
        <p:nvSpPr>
          <p:cNvPr id="66" name="Rounded Rectangle 32">
            <a:extLst>
              <a:ext uri="{FF2B5EF4-FFF2-40B4-BE49-F238E27FC236}">
                <a16:creationId xmlns:a16="http://schemas.microsoft.com/office/drawing/2014/main" id="{271A9F57-0713-41BB-8B46-F27E4226C402}"/>
              </a:ext>
            </a:extLst>
          </p:cNvPr>
          <p:cNvSpPr/>
          <p:nvPr/>
        </p:nvSpPr>
        <p:spPr>
          <a:xfrm>
            <a:off x="9811247" y="3705598"/>
            <a:ext cx="421756" cy="42175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rgbClr val="6600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19532" tIns="59767" rIns="119532" bIns="59767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354" dirty="0"/>
          </a:p>
        </p:txBody>
      </p:sp>
      <p:sp>
        <p:nvSpPr>
          <p:cNvPr id="67" name="Flussdiagramm: Magnetplattenspeicher 66">
            <a:extLst>
              <a:ext uri="{FF2B5EF4-FFF2-40B4-BE49-F238E27FC236}">
                <a16:creationId xmlns:a16="http://schemas.microsoft.com/office/drawing/2014/main" id="{69F7A7D5-71E0-4853-92C0-6DB2555CDFD3}"/>
              </a:ext>
            </a:extLst>
          </p:cNvPr>
          <p:cNvSpPr/>
          <p:nvPr/>
        </p:nvSpPr>
        <p:spPr bwMode="blackGray">
          <a:xfrm>
            <a:off x="9643090" y="2504660"/>
            <a:ext cx="434436" cy="474868"/>
          </a:xfrm>
          <a:prstGeom prst="flowChartMagneticDisk">
            <a:avLst/>
          </a:prstGeom>
          <a:solidFill>
            <a:srgbClr val="D8655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38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Rectangle 800">
            <a:extLst>
              <a:ext uri="{FF2B5EF4-FFF2-40B4-BE49-F238E27FC236}">
                <a16:creationId xmlns:a16="http://schemas.microsoft.com/office/drawing/2014/main" id="{585D112C-ACB1-4FF4-86F4-3234DBC8A93A}"/>
              </a:ext>
            </a:extLst>
          </p:cNvPr>
          <p:cNvSpPr/>
          <p:nvPr/>
        </p:nvSpPr>
        <p:spPr>
          <a:xfrm>
            <a:off x="10016628" y="5666124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rgbClr val="6600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Rounded Rectangle 9">
            <a:extLst>
              <a:ext uri="{FF2B5EF4-FFF2-40B4-BE49-F238E27FC236}">
                <a16:creationId xmlns:a16="http://schemas.microsoft.com/office/drawing/2014/main" id="{5AE47489-D08C-4CAE-A04C-2FA072D6D88E}"/>
              </a:ext>
            </a:extLst>
          </p:cNvPr>
          <p:cNvSpPr/>
          <p:nvPr/>
        </p:nvSpPr>
        <p:spPr>
          <a:xfrm rot="13500000">
            <a:off x="14966670" y="5752780"/>
            <a:ext cx="814964" cy="814966"/>
          </a:xfrm>
          <a:prstGeom prst="roundRect">
            <a:avLst>
              <a:gd name="adj" fmla="val 9009"/>
            </a:avLst>
          </a:prstGeom>
          <a:solidFill>
            <a:srgbClr val="66001A"/>
          </a:solidFill>
          <a:ln>
            <a:solidFill>
              <a:srgbClr val="6600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Rounded Rectangle 10">
            <a:extLst>
              <a:ext uri="{FF2B5EF4-FFF2-40B4-BE49-F238E27FC236}">
                <a16:creationId xmlns:a16="http://schemas.microsoft.com/office/drawing/2014/main" id="{B325628F-344E-4F73-AB52-BA5DBABFE0DA}"/>
              </a:ext>
            </a:extLst>
          </p:cNvPr>
          <p:cNvSpPr/>
          <p:nvPr/>
        </p:nvSpPr>
        <p:spPr>
          <a:xfrm rot="13500000">
            <a:off x="15196760" y="5752771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rgbClr val="6600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TextBox 803">
            <a:extLst>
              <a:ext uri="{FF2B5EF4-FFF2-40B4-BE49-F238E27FC236}">
                <a16:creationId xmlns:a16="http://schemas.microsoft.com/office/drawing/2014/main" id="{E42AE14E-2899-444C-BB53-92443C2A48A4}"/>
              </a:ext>
            </a:extLst>
          </p:cNvPr>
          <p:cNvSpPr txBox="1"/>
          <p:nvPr/>
        </p:nvSpPr>
        <p:spPr>
          <a:xfrm>
            <a:off x="15319525" y="5918856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2" name="Group 804">
            <a:extLst>
              <a:ext uri="{FF2B5EF4-FFF2-40B4-BE49-F238E27FC236}">
                <a16:creationId xmlns:a16="http://schemas.microsoft.com/office/drawing/2014/main" id="{5F272220-9BB1-4DBC-8C7A-9D9E22696991}"/>
              </a:ext>
            </a:extLst>
          </p:cNvPr>
          <p:cNvGrpSpPr/>
          <p:nvPr/>
        </p:nvGrpSpPr>
        <p:grpSpPr>
          <a:xfrm>
            <a:off x="11060296" y="5703333"/>
            <a:ext cx="3844986" cy="918848"/>
            <a:chOff x="4601865" y="1984732"/>
            <a:chExt cx="2246195" cy="702903"/>
          </a:xfrm>
        </p:grpSpPr>
        <p:sp>
          <p:nvSpPr>
            <p:cNvPr id="83" name="Text Placeholder 12">
              <a:extLst>
                <a:ext uri="{FF2B5EF4-FFF2-40B4-BE49-F238E27FC236}">
                  <a16:creationId xmlns:a16="http://schemas.microsoft.com/office/drawing/2014/main" id="{00F1A973-652E-4094-AE87-015179FF3D48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Calculate the deviation of power production per weather regime, country and season to the mean.</a:t>
              </a:r>
            </a:p>
          </p:txBody>
        </p:sp>
        <p:sp>
          <p:nvSpPr>
            <p:cNvPr id="84" name="Text Placeholder 13">
              <a:extLst>
                <a:ext uri="{FF2B5EF4-FFF2-40B4-BE49-F238E27FC236}">
                  <a16:creationId xmlns:a16="http://schemas.microsoft.com/office/drawing/2014/main" id="{26327FC6-A409-46D4-BCBB-A486C4A0A1A8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Variability</a:t>
              </a:r>
            </a:p>
          </p:txBody>
        </p:sp>
      </p:grpSp>
      <p:sp>
        <p:nvSpPr>
          <p:cNvPr id="73" name="Rectangle 800">
            <a:extLst>
              <a:ext uri="{FF2B5EF4-FFF2-40B4-BE49-F238E27FC236}">
                <a16:creationId xmlns:a16="http://schemas.microsoft.com/office/drawing/2014/main" id="{5E16AD6C-4FB1-42DE-B28D-B0E690E9881B}"/>
              </a:ext>
            </a:extLst>
          </p:cNvPr>
          <p:cNvSpPr/>
          <p:nvPr/>
        </p:nvSpPr>
        <p:spPr>
          <a:xfrm>
            <a:off x="10249918" y="6791067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rgbClr val="D865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Rounded Rectangle 9">
            <a:extLst>
              <a:ext uri="{FF2B5EF4-FFF2-40B4-BE49-F238E27FC236}">
                <a16:creationId xmlns:a16="http://schemas.microsoft.com/office/drawing/2014/main" id="{88DDE827-BF15-4542-8F6F-36D8EAC87418}"/>
              </a:ext>
            </a:extLst>
          </p:cNvPr>
          <p:cNvSpPr/>
          <p:nvPr/>
        </p:nvSpPr>
        <p:spPr>
          <a:xfrm rot="13500000">
            <a:off x="15199959" y="6877723"/>
            <a:ext cx="814964" cy="814966"/>
          </a:xfrm>
          <a:prstGeom prst="roundRect">
            <a:avLst>
              <a:gd name="adj" fmla="val 9009"/>
            </a:avLst>
          </a:prstGeom>
          <a:solidFill>
            <a:srgbClr val="D86551"/>
          </a:solidFill>
          <a:ln>
            <a:solidFill>
              <a:srgbClr val="D865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Rounded Rectangle 10">
            <a:extLst>
              <a:ext uri="{FF2B5EF4-FFF2-40B4-BE49-F238E27FC236}">
                <a16:creationId xmlns:a16="http://schemas.microsoft.com/office/drawing/2014/main" id="{8C9600DB-978D-458C-AA95-E66F7E658140}"/>
              </a:ext>
            </a:extLst>
          </p:cNvPr>
          <p:cNvSpPr/>
          <p:nvPr/>
        </p:nvSpPr>
        <p:spPr>
          <a:xfrm rot="13500000">
            <a:off x="15430049" y="6877714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rgbClr val="D865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" name="TextBox 803">
            <a:extLst>
              <a:ext uri="{FF2B5EF4-FFF2-40B4-BE49-F238E27FC236}">
                <a16:creationId xmlns:a16="http://schemas.microsoft.com/office/drawing/2014/main" id="{EF5A130E-E98F-434C-8A57-D0CAE240028A}"/>
              </a:ext>
            </a:extLst>
          </p:cNvPr>
          <p:cNvSpPr txBox="1"/>
          <p:nvPr/>
        </p:nvSpPr>
        <p:spPr>
          <a:xfrm>
            <a:off x="15552814" y="7013582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7" name="Group 804">
            <a:extLst>
              <a:ext uri="{FF2B5EF4-FFF2-40B4-BE49-F238E27FC236}">
                <a16:creationId xmlns:a16="http://schemas.microsoft.com/office/drawing/2014/main" id="{F7D360B0-481B-404F-8843-21B1FC70CD2A}"/>
              </a:ext>
            </a:extLst>
          </p:cNvPr>
          <p:cNvGrpSpPr/>
          <p:nvPr/>
        </p:nvGrpSpPr>
        <p:grpSpPr>
          <a:xfrm>
            <a:off x="11293585" y="6828275"/>
            <a:ext cx="3844986" cy="918848"/>
            <a:chOff x="4601865" y="1984732"/>
            <a:chExt cx="2246195" cy="702903"/>
          </a:xfrm>
        </p:grpSpPr>
        <p:sp>
          <p:nvSpPr>
            <p:cNvPr id="81" name="Text Placeholder 12">
              <a:extLst>
                <a:ext uri="{FF2B5EF4-FFF2-40B4-BE49-F238E27FC236}">
                  <a16:creationId xmlns:a16="http://schemas.microsoft.com/office/drawing/2014/main" id="{334F6E3C-CDFA-4C52-8DE3-29BA47205D5F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Find installed capacity distributions which reduces the power production variability .</a:t>
              </a:r>
            </a:p>
          </p:txBody>
        </p:sp>
        <p:sp>
          <p:nvSpPr>
            <p:cNvPr id="82" name="Text Placeholder 13">
              <a:extLst>
                <a:ext uri="{FF2B5EF4-FFF2-40B4-BE49-F238E27FC236}">
                  <a16:creationId xmlns:a16="http://schemas.microsoft.com/office/drawing/2014/main" id="{92C3BD6B-B464-463D-BAB1-12DEEEB8A0EC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Reduce Variability</a:t>
              </a:r>
            </a:p>
          </p:txBody>
        </p:sp>
      </p:grpSp>
      <p:pic>
        <p:nvPicPr>
          <p:cNvPr id="78" name="Grafik 77" descr="Link mit einfarbiger Füllung">
            <a:extLst>
              <a:ext uri="{FF2B5EF4-FFF2-40B4-BE49-F238E27FC236}">
                <a16:creationId xmlns:a16="http://schemas.microsoft.com/office/drawing/2014/main" id="{EC5FD3E7-C467-4297-9FDC-5764F20DAF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976057" y="4725706"/>
            <a:ext cx="637233" cy="637233"/>
          </a:xfrm>
          <a:prstGeom prst="rect">
            <a:avLst/>
          </a:prstGeom>
        </p:spPr>
      </p:pic>
      <p:pic>
        <p:nvPicPr>
          <p:cNvPr id="79" name="Grafik 78" descr="Balkendiagramm mit einfarbiger Füllung">
            <a:extLst>
              <a:ext uri="{FF2B5EF4-FFF2-40B4-BE49-F238E27FC236}">
                <a16:creationId xmlns:a16="http://schemas.microsoft.com/office/drawing/2014/main" id="{8650BEAA-9F33-4003-8757-EE910876BA3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70311" y="5868174"/>
            <a:ext cx="610126" cy="610126"/>
          </a:xfrm>
          <a:prstGeom prst="rect">
            <a:avLst/>
          </a:prstGeom>
        </p:spPr>
      </p:pic>
      <p:pic>
        <p:nvPicPr>
          <p:cNvPr id="80" name="Grafik 79" descr="Verkleinern mit einfarbiger Füllung">
            <a:extLst>
              <a:ext uri="{FF2B5EF4-FFF2-40B4-BE49-F238E27FC236}">
                <a16:creationId xmlns:a16="http://schemas.microsoft.com/office/drawing/2014/main" id="{710DDCA8-E5F4-4DCC-8FC5-1650CBEEE6D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479625" y="7004335"/>
            <a:ext cx="580673" cy="58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797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76D6F5F4-A6A3-484E-B828-715AF917BAF4}"/>
              </a:ext>
            </a:extLst>
          </p:cNvPr>
          <p:cNvGrpSpPr/>
          <p:nvPr/>
        </p:nvGrpSpPr>
        <p:grpSpPr>
          <a:xfrm>
            <a:off x="1838623" y="656085"/>
            <a:ext cx="14642178" cy="7776864"/>
            <a:chOff x="1838623" y="656085"/>
            <a:chExt cx="14642178" cy="7776864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9B21C01F-5F79-481B-9EF5-FC892DD1DCB9}"/>
                </a:ext>
              </a:extLst>
            </p:cNvPr>
            <p:cNvSpPr/>
            <p:nvPr/>
          </p:nvSpPr>
          <p:spPr>
            <a:xfrm>
              <a:off x="1838623" y="656085"/>
              <a:ext cx="14642178" cy="77768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5" name="Gruppieren 104">
              <a:extLst>
                <a:ext uri="{FF2B5EF4-FFF2-40B4-BE49-F238E27FC236}">
                  <a16:creationId xmlns:a16="http://schemas.microsoft.com/office/drawing/2014/main" id="{35CE56A6-C178-4089-B4C1-530D526ED862}"/>
                </a:ext>
              </a:extLst>
            </p:cNvPr>
            <p:cNvGrpSpPr/>
            <p:nvPr/>
          </p:nvGrpSpPr>
          <p:grpSpPr>
            <a:xfrm>
              <a:off x="1913897" y="741462"/>
              <a:ext cx="14499900" cy="7554349"/>
              <a:chOff x="1913897" y="741462"/>
              <a:chExt cx="14499900" cy="7554349"/>
            </a:xfrm>
          </p:grpSpPr>
          <p:sp>
            <p:nvSpPr>
              <p:cNvPr id="4" name="Pfeil: nach oben gekrümmt 3">
                <a:extLst>
                  <a:ext uri="{FF2B5EF4-FFF2-40B4-BE49-F238E27FC236}">
                    <a16:creationId xmlns:a16="http://schemas.microsoft.com/office/drawing/2014/main" id="{51D8C6A5-17F4-4B71-9B1E-928CA37A9993}"/>
                  </a:ext>
                </a:extLst>
              </p:cNvPr>
              <p:cNvSpPr/>
              <p:nvPr/>
            </p:nvSpPr>
            <p:spPr>
              <a:xfrm rot="10800000" flipH="1">
                <a:off x="9119541" y="741462"/>
                <a:ext cx="7294256" cy="3889385"/>
              </a:xfrm>
              <a:prstGeom prst="curvedUpArrow">
                <a:avLst>
                  <a:gd name="adj1" fmla="val 6443"/>
                  <a:gd name="adj2" fmla="val 18384"/>
                  <a:gd name="adj3" fmla="val 22096"/>
                </a:avLst>
              </a:prstGeom>
              <a:gradFill flip="none" rotWithShape="1">
                <a:gsLst>
                  <a:gs pos="0">
                    <a:schemeClr val="accent1">
                      <a:lumMod val="48000"/>
                      <a:lumOff val="52000"/>
                    </a:schemeClr>
                  </a:gs>
                  <a:gs pos="100000">
                    <a:schemeClr val="accent1">
                      <a:lumMod val="5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53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Pfeil: nach oben gekrümmt 4">
                <a:extLst>
                  <a:ext uri="{FF2B5EF4-FFF2-40B4-BE49-F238E27FC236}">
                    <a16:creationId xmlns:a16="http://schemas.microsoft.com/office/drawing/2014/main" id="{668615BA-6ED5-4390-B465-F487F1B8D2C6}"/>
                  </a:ext>
                </a:extLst>
              </p:cNvPr>
              <p:cNvSpPr/>
              <p:nvPr/>
            </p:nvSpPr>
            <p:spPr>
              <a:xfrm>
                <a:off x="1913897" y="4303890"/>
                <a:ext cx="7761244" cy="3991921"/>
              </a:xfrm>
              <a:prstGeom prst="curvedUpArrow">
                <a:avLst>
                  <a:gd name="adj1" fmla="val 6443"/>
                  <a:gd name="adj2" fmla="val 20895"/>
                  <a:gd name="adj3" fmla="val 22096"/>
                </a:avLst>
              </a:prstGeom>
              <a:gradFill flip="none" rotWithShape="1"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53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TextBox 824">
                <a:extLst>
                  <a:ext uri="{FF2B5EF4-FFF2-40B4-BE49-F238E27FC236}">
                    <a16:creationId xmlns:a16="http://schemas.microsoft.com/office/drawing/2014/main" id="{574B20DE-774B-4B01-8E79-6C2D86040243}"/>
                  </a:ext>
                </a:extLst>
              </p:cNvPr>
              <p:cNvSpPr txBox="1"/>
              <p:nvPr/>
            </p:nvSpPr>
            <p:spPr>
              <a:xfrm>
                <a:off x="4035119" y="1762584"/>
                <a:ext cx="5902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02</a:t>
                </a:r>
                <a:endParaRPr lang="ko-KR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Rectangle 800">
                <a:extLst>
                  <a:ext uri="{FF2B5EF4-FFF2-40B4-BE49-F238E27FC236}">
                    <a16:creationId xmlns:a16="http://schemas.microsoft.com/office/drawing/2014/main" id="{98F2E1EF-DE59-4177-84B8-E4AB1FD4F508}"/>
                  </a:ext>
                </a:extLst>
              </p:cNvPr>
              <p:cNvSpPr/>
              <p:nvPr/>
            </p:nvSpPr>
            <p:spPr>
              <a:xfrm>
                <a:off x="2424432" y="3377408"/>
                <a:ext cx="5365607" cy="988258"/>
              </a:xfrm>
              <a:prstGeom prst="rect">
                <a:avLst/>
              </a:prstGeom>
              <a:solidFill>
                <a:schemeClr val="bg1"/>
              </a:solidFill>
              <a:ln w="635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Rounded Rectangle 9">
                <a:extLst>
                  <a:ext uri="{FF2B5EF4-FFF2-40B4-BE49-F238E27FC236}">
                    <a16:creationId xmlns:a16="http://schemas.microsoft.com/office/drawing/2014/main" id="{1A4665C7-D838-4E86-A3BF-13BE5CD7170F}"/>
                  </a:ext>
                </a:extLst>
              </p:cNvPr>
              <p:cNvSpPr/>
              <p:nvPr/>
            </p:nvSpPr>
            <p:spPr>
              <a:xfrm rot="13500000">
                <a:off x="7374473" y="3464065"/>
                <a:ext cx="814964" cy="814966"/>
              </a:xfrm>
              <a:prstGeom prst="roundRect">
                <a:avLst>
                  <a:gd name="adj" fmla="val 9009"/>
                </a:avLst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3529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Rounded Rectangle 10">
                <a:extLst>
                  <a:ext uri="{FF2B5EF4-FFF2-40B4-BE49-F238E27FC236}">
                    <a16:creationId xmlns:a16="http://schemas.microsoft.com/office/drawing/2014/main" id="{18550015-BDC0-4AB3-8DAA-64D5B656E5CD}"/>
                  </a:ext>
                </a:extLst>
              </p:cNvPr>
              <p:cNvSpPr/>
              <p:nvPr/>
            </p:nvSpPr>
            <p:spPr>
              <a:xfrm rot="13500000">
                <a:off x="7604566" y="3464052"/>
                <a:ext cx="814964" cy="814966"/>
              </a:xfrm>
              <a:prstGeom prst="roundRect">
                <a:avLst>
                  <a:gd name="adj" fmla="val 9009"/>
                </a:avLst>
              </a:prstGeom>
              <a:solidFill>
                <a:schemeClr val="bg1"/>
              </a:solidFill>
              <a:ln w="254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3529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TextBox 803">
                <a:extLst>
                  <a:ext uri="{FF2B5EF4-FFF2-40B4-BE49-F238E27FC236}">
                    <a16:creationId xmlns:a16="http://schemas.microsoft.com/office/drawing/2014/main" id="{C43B338F-1849-4C06-8D6E-3A32357E5543}"/>
                  </a:ext>
                </a:extLst>
              </p:cNvPr>
              <p:cNvSpPr txBox="1"/>
              <p:nvPr/>
            </p:nvSpPr>
            <p:spPr>
              <a:xfrm>
                <a:off x="7727332" y="3630140"/>
                <a:ext cx="590250" cy="454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2354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03</a:t>
                </a:r>
                <a:endParaRPr lang="ko-KR" altLang="en-US" sz="2354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" name="Group 804">
                <a:extLst>
                  <a:ext uri="{FF2B5EF4-FFF2-40B4-BE49-F238E27FC236}">
                    <a16:creationId xmlns:a16="http://schemas.microsoft.com/office/drawing/2014/main" id="{3FBC9721-B188-47FE-8FA9-922B3A7EB4C3}"/>
                  </a:ext>
                </a:extLst>
              </p:cNvPr>
              <p:cNvGrpSpPr/>
              <p:nvPr/>
            </p:nvGrpSpPr>
            <p:grpSpPr>
              <a:xfrm>
                <a:off x="3468102" y="3414617"/>
                <a:ext cx="3844986" cy="918848"/>
                <a:chOff x="4601865" y="1984732"/>
                <a:chExt cx="2246195" cy="702903"/>
              </a:xfrm>
            </p:grpSpPr>
            <p:sp>
              <p:nvSpPr>
                <p:cNvPr id="12" name="Text Placeholder 12">
                  <a:extLst>
                    <a:ext uri="{FF2B5EF4-FFF2-40B4-BE49-F238E27FC236}">
                      <a16:creationId xmlns:a16="http://schemas.microsoft.com/office/drawing/2014/main" id="{1072922C-150C-4390-938F-DC9094B30C5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615812" y="2220900"/>
                  <a:ext cx="2232248" cy="466735"/>
                </a:xfrm>
                <a:prstGeom prst="rect">
                  <a:avLst/>
                </a:prstGeom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Apply a second-order lowpass Butterworth filter with normalized cutoff frequency 0.1 .</a:t>
                  </a:r>
                </a:p>
              </p:txBody>
            </p:sp>
            <p:sp>
              <p:nvSpPr>
                <p:cNvPr id="13" name="Text Placeholder 13">
                  <a:extLst>
                    <a:ext uri="{FF2B5EF4-FFF2-40B4-BE49-F238E27FC236}">
                      <a16:creationId xmlns:a16="http://schemas.microsoft.com/office/drawing/2014/main" id="{82F8DB6D-F869-4564-B1EC-C86A55CE18A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601865" y="1984732"/>
                  <a:ext cx="2232248" cy="305326"/>
                </a:xfrm>
                <a:prstGeom prst="rect">
                  <a:avLst/>
                </a:prstGeom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6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Apply a 10-day lowpass filter</a:t>
                  </a:r>
                </a:p>
              </p:txBody>
            </p:sp>
          </p:grpSp>
          <p:sp>
            <p:nvSpPr>
              <p:cNvPr id="14" name="Rectangle 807">
                <a:extLst>
                  <a:ext uri="{FF2B5EF4-FFF2-40B4-BE49-F238E27FC236}">
                    <a16:creationId xmlns:a16="http://schemas.microsoft.com/office/drawing/2014/main" id="{8FDFC662-4178-4FCF-A181-7A683431CE96}"/>
                  </a:ext>
                </a:extLst>
              </p:cNvPr>
              <p:cNvSpPr/>
              <p:nvPr/>
            </p:nvSpPr>
            <p:spPr>
              <a:xfrm>
                <a:off x="1944049" y="1143698"/>
                <a:ext cx="5365607" cy="988258"/>
              </a:xfrm>
              <a:prstGeom prst="rect">
                <a:avLst/>
              </a:prstGeom>
              <a:solidFill>
                <a:schemeClr val="bg1"/>
              </a:solidFill>
              <a:ln w="635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Rounded Rectangle 18">
                <a:extLst>
                  <a:ext uri="{FF2B5EF4-FFF2-40B4-BE49-F238E27FC236}">
                    <a16:creationId xmlns:a16="http://schemas.microsoft.com/office/drawing/2014/main" id="{05BC61CD-D269-4706-A19C-5E1BAC956060}"/>
                  </a:ext>
                </a:extLst>
              </p:cNvPr>
              <p:cNvSpPr/>
              <p:nvPr/>
            </p:nvSpPr>
            <p:spPr>
              <a:xfrm rot="13500000">
                <a:off x="6887492" y="1230356"/>
                <a:ext cx="814964" cy="814966"/>
              </a:xfrm>
              <a:prstGeom prst="roundRect">
                <a:avLst>
                  <a:gd name="adj" fmla="val 9009"/>
                </a:avLst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Rounded Rectangle 19">
                <a:extLst>
                  <a:ext uri="{FF2B5EF4-FFF2-40B4-BE49-F238E27FC236}">
                    <a16:creationId xmlns:a16="http://schemas.microsoft.com/office/drawing/2014/main" id="{B44D619F-62F4-4D99-B504-50B0A5D4FC6D}"/>
                  </a:ext>
                </a:extLst>
              </p:cNvPr>
              <p:cNvSpPr/>
              <p:nvPr/>
            </p:nvSpPr>
            <p:spPr>
              <a:xfrm rot="13500000">
                <a:off x="7117582" y="1230348"/>
                <a:ext cx="814964" cy="814966"/>
              </a:xfrm>
              <a:prstGeom prst="roundRect">
                <a:avLst>
                  <a:gd name="adj" fmla="val 9009"/>
                </a:avLst>
              </a:prstGeom>
              <a:solidFill>
                <a:schemeClr val="bg1"/>
              </a:solidFill>
              <a:ln w="254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3529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TextBox 810">
                <a:extLst>
                  <a:ext uri="{FF2B5EF4-FFF2-40B4-BE49-F238E27FC236}">
                    <a16:creationId xmlns:a16="http://schemas.microsoft.com/office/drawing/2014/main" id="{8EBEAD1C-F4A9-4436-A9DB-A9BD9F08257D}"/>
                  </a:ext>
                </a:extLst>
              </p:cNvPr>
              <p:cNvSpPr txBox="1"/>
              <p:nvPr/>
            </p:nvSpPr>
            <p:spPr>
              <a:xfrm>
                <a:off x="7247001" y="1396428"/>
                <a:ext cx="590250" cy="454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2354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01</a:t>
                </a:r>
                <a:endParaRPr lang="ko-KR" altLang="en-US" sz="2354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" name="Group 811">
                <a:extLst>
                  <a:ext uri="{FF2B5EF4-FFF2-40B4-BE49-F238E27FC236}">
                    <a16:creationId xmlns:a16="http://schemas.microsoft.com/office/drawing/2014/main" id="{987A2F92-2776-49DF-9E43-1FED7B92EA0D}"/>
                  </a:ext>
                </a:extLst>
              </p:cNvPr>
              <p:cNvGrpSpPr/>
              <p:nvPr/>
            </p:nvGrpSpPr>
            <p:grpSpPr>
              <a:xfrm>
                <a:off x="2991012" y="1179659"/>
                <a:ext cx="3844986" cy="918848"/>
                <a:chOff x="4601865" y="1984732"/>
                <a:chExt cx="2246195" cy="702903"/>
              </a:xfrm>
            </p:grpSpPr>
            <p:sp>
              <p:nvSpPr>
                <p:cNvPr id="19" name="Text Placeholder 12">
                  <a:extLst>
                    <a:ext uri="{FF2B5EF4-FFF2-40B4-BE49-F238E27FC236}">
                      <a16:creationId xmlns:a16="http://schemas.microsoft.com/office/drawing/2014/main" id="{23B6CE40-C3B5-4F8F-B4E3-163CE1C84D4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615812" y="2220900"/>
                  <a:ext cx="2232248" cy="466735"/>
                </a:xfrm>
                <a:prstGeom prst="rect">
                  <a:avLst/>
                </a:prstGeom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Get hourly geopotential height fields from the reanalysis dataset ERA5.</a:t>
                  </a:r>
                  <a:endPara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" name="Text Placeholder 13">
                  <a:extLst>
                    <a:ext uri="{FF2B5EF4-FFF2-40B4-BE49-F238E27FC236}">
                      <a16:creationId xmlns:a16="http://schemas.microsoft.com/office/drawing/2014/main" id="{B31823D1-3D2D-487E-BDEB-66A0DFAEACF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601865" y="1984732"/>
                  <a:ext cx="2232248" cy="305326"/>
                </a:xfrm>
                <a:prstGeom prst="rect">
                  <a:avLst/>
                </a:prstGeom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6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ERA5</a:t>
                  </a:r>
                </a:p>
              </p:txBody>
            </p:sp>
          </p:grpSp>
          <p:sp>
            <p:nvSpPr>
              <p:cNvPr id="21" name="Rectangle 821">
                <a:extLst>
                  <a:ext uri="{FF2B5EF4-FFF2-40B4-BE49-F238E27FC236}">
                    <a16:creationId xmlns:a16="http://schemas.microsoft.com/office/drawing/2014/main" id="{762803D7-6E3D-4185-AAEB-3264F2D2EBB0}"/>
                  </a:ext>
                </a:extLst>
              </p:cNvPr>
              <p:cNvSpPr/>
              <p:nvPr/>
            </p:nvSpPr>
            <p:spPr>
              <a:xfrm>
                <a:off x="2168399" y="2259039"/>
                <a:ext cx="5365607" cy="988258"/>
              </a:xfrm>
              <a:prstGeom prst="rect">
                <a:avLst/>
              </a:prstGeom>
              <a:solidFill>
                <a:schemeClr val="bg1"/>
              </a:solidFill>
              <a:ln w="635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Rounded Rectangle 15">
                <a:extLst>
                  <a:ext uri="{FF2B5EF4-FFF2-40B4-BE49-F238E27FC236}">
                    <a16:creationId xmlns:a16="http://schemas.microsoft.com/office/drawing/2014/main" id="{6390E377-0DA0-4498-BE8E-CB7D3EFEB836}"/>
                  </a:ext>
                </a:extLst>
              </p:cNvPr>
              <p:cNvSpPr/>
              <p:nvPr/>
            </p:nvSpPr>
            <p:spPr>
              <a:xfrm rot="13500000">
                <a:off x="7125032" y="2345691"/>
                <a:ext cx="814964" cy="814966"/>
              </a:xfrm>
              <a:prstGeom prst="roundRect">
                <a:avLst>
                  <a:gd name="adj" fmla="val 9009"/>
                </a:avLst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3529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Rounded Rectangle 16">
                <a:extLst>
                  <a:ext uri="{FF2B5EF4-FFF2-40B4-BE49-F238E27FC236}">
                    <a16:creationId xmlns:a16="http://schemas.microsoft.com/office/drawing/2014/main" id="{279B132A-120A-4F16-894A-B1C5D93B2D56}"/>
                  </a:ext>
                </a:extLst>
              </p:cNvPr>
              <p:cNvSpPr/>
              <p:nvPr/>
            </p:nvSpPr>
            <p:spPr>
              <a:xfrm rot="13500000">
                <a:off x="7355125" y="2345686"/>
                <a:ext cx="814964" cy="814966"/>
              </a:xfrm>
              <a:prstGeom prst="roundRect">
                <a:avLst>
                  <a:gd name="adj" fmla="val 9009"/>
                </a:avLst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3529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TextBox 824">
                <a:extLst>
                  <a:ext uri="{FF2B5EF4-FFF2-40B4-BE49-F238E27FC236}">
                    <a16:creationId xmlns:a16="http://schemas.microsoft.com/office/drawing/2014/main" id="{1431973D-F605-4F09-9670-8BE804C46976}"/>
                  </a:ext>
                </a:extLst>
              </p:cNvPr>
              <p:cNvSpPr txBox="1"/>
              <p:nvPr/>
            </p:nvSpPr>
            <p:spPr>
              <a:xfrm>
                <a:off x="7471243" y="2511770"/>
                <a:ext cx="590250" cy="454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2354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02</a:t>
                </a:r>
                <a:endParaRPr lang="ko-KR" altLang="en-US" sz="2354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" name="Group 825">
                <a:extLst>
                  <a:ext uri="{FF2B5EF4-FFF2-40B4-BE49-F238E27FC236}">
                    <a16:creationId xmlns:a16="http://schemas.microsoft.com/office/drawing/2014/main" id="{8CF65C79-34C2-43EF-B5C3-6021D4BE9102}"/>
                  </a:ext>
                </a:extLst>
              </p:cNvPr>
              <p:cNvGrpSpPr/>
              <p:nvPr/>
            </p:nvGrpSpPr>
            <p:grpSpPr>
              <a:xfrm>
                <a:off x="3215366" y="2292507"/>
                <a:ext cx="3844986" cy="918848"/>
                <a:chOff x="4601865" y="1984732"/>
                <a:chExt cx="2246195" cy="702903"/>
              </a:xfrm>
            </p:grpSpPr>
            <p:sp>
              <p:nvSpPr>
                <p:cNvPr id="26" name="Text Placeholder 12">
                  <a:extLst>
                    <a:ext uri="{FF2B5EF4-FFF2-40B4-BE49-F238E27FC236}">
                      <a16:creationId xmlns:a16="http://schemas.microsoft.com/office/drawing/2014/main" id="{B7185A36-FB54-4239-8B23-F38F0F7C775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615812" y="2220900"/>
                  <a:ext cx="2232248" cy="466735"/>
                </a:xfrm>
                <a:prstGeom prst="rect">
                  <a:avLst/>
                </a:prstGeom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Resample the ERA5 dataset from hourly to daily means.</a:t>
                  </a:r>
                  <a:endPara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" name="Text Placeholder 13">
                  <a:extLst>
                    <a:ext uri="{FF2B5EF4-FFF2-40B4-BE49-F238E27FC236}">
                      <a16:creationId xmlns:a16="http://schemas.microsoft.com/office/drawing/2014/main" id="{62B687AD-C248-42A9-8BF9-1BE8983A71E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601865" y="1984732"/>
                  <a:ext cx="2232248" cy="305326"/>
                </a:xfrm>
                <a:prstGeom prst="rect">
                  <a:avLst/>
                </a:prstGeom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6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Daily means</a:t>
                  </a:r>
                </a:p>
              </p:txBody>
            </p:sp>
          </p:grpSp>
          <p:sp>
            <p:nvSpPr>
              <p:cNvPr id="28" name="Rounded Rectangle 32">
                <a:extLst>
                  <a:ext uri="{FF2B5EF4-FFF2-40B4-BE49-F238E27FC236}">
                    <a16:creationId xmlns:a16="http://schemas.microsoft.com/office/drawing/2014/main" id="{FBF23C76-CE21-4583-9937-FEA4EE2E5794}"/>
                  </a:ext>
                </a:extLst>
              </p:cNvPr>
              <p:cNvSpPr/>
              <p:nvPr/>
            </p:nvSpPr>
            <p:spPr>
              <a:xfrm>
                <a:off x="2481008" y="2542287"/>
                <a:ext cx="421756" cy="421756"/>
              </a:xfrm>
              <a:custGeom>
                <a:avLst/>
                <a:gdLst/>
                <a:ahLst/>
                <a:cxnLst/>
                <a:rect l="l" t="t" r="r" b="b"/>
                <a:pathLst>
                  <a:path w="3240000" h="3240000">
                    <a:moveTo>
                      <a:pt x="2019696" y="2510955"/>
                    </a:moveTo>
                    <a:lnTo>
                      <a:pt x="2019696" y="2797359"/>
                    </a:lnTo>
                    <a:lnTo>
                      <a:pt x="2914589" y="2797359"/>
                    </a:lnTo>
                    <a:lnTo>
                      <a:pt x="2914589" y="2510955"/>
                    </a:lnTo>
                    <a:close/>
                    <a:moveTo>
                      <a:pt x="2019696" y="2081348"/>
                    </a:moveTo>
                    <a:lnTo>
                      <a:pt x="2019696" y="2367752"/>
                    </a:lnTo>
                    <a:lnTo>
                      <a:pt x="2914589" y="2367752"/>
                    </a:lnTo>
                    <a:lnTo>
                      <a:pt x="2914589" y="2081348"/>
                    </a:lnTo>
                    <a:close/>
                    <a:moveTo>
                      <a:pt x="580710" y="2021703"/>
                    </a:moveTo>
                    <a:lnTo>
                      <a:pt x="378191" y="2224222"/>
                    </a:lnTo>
                    <a:lnTo>
                      <a:pt x="593323" y="2439354"/>
                    </a:lnTo>
                    <a:lnTo>
                      <a:pt x="378191" y="2654485"/>
                    </a:lnTo>
                    <a:lnTo>
                      <a:pt x="580710" y="2857004"/>
                    </a:lnTo>
                    <a:lnTo>
                      <a:pt x="795842" y="2641872"/>
                    </a:lnTo>
                    <a:lnTo>
                      <a:pt x="1010973" y="2857004"/>
                    </a:lnTo>
                    <a:lnTo>
                      <a:pt x="1213492" y="2654485"/>
                    </a:lnTo>
                    <a:lnTo>
                      <a:pt x="998360" y="2439354"/>
                    </a:lnTo>
                    <a:lnTo>
                      <a:pt x="1213492" y="2224222"/>
                    </a:lnTo>
                    <a:lnTo>
                      <a:pt x="1010973" y="2021703"/>
                    </a:lnTo>
                    <a:lnTo>
                      <a:pt x="795842" y="2236835"/>
                    </a:lnTo>
                    <a:close/>
                    <a:moveTo>
                      <a:pt x="1656000" y="1656001"/>
                    </a:moveTo>
                    <a:lnTo>
                      <a:pt x="3240000" y="1656001"/>
                    </a:lnTo>
                    <a:lnTo>
                      <a:pt x="3240000" y="2699989"/>
                    </a:lnTo>
                    <a:cubicBezTo>
                      <a:pt x="3240000" y="2998229"/>
                      <a:pt x="2998229" y="3240000"/>
                      <a:pt x="2699989" y="3240000"/>
                    </a:cubicBezTo>
                    <a:lnTo>
                      <a:pt x="1656000" y="3240000"/>
                    </a:lnTo>
                    <a:close/>
                    <a:moveTo>
                      <a:pt x="0" y="1656001"/>
                    </a:moveTo>
                    <a:lnTo>
                      <a:pt x="1584000" y="1656001"/>
                    </a:lnTo>
                    <a:lnTo>
                      <a:pt x="1584000" y="3240000"/>
                    </a:lnTo>
                    <a:lnTo>
                      <a:pt x="540011" y="3240000"/>
                    </a:lnTo>
                    <a:cubicBezTo>
                      <a:pt x="241771" y="3240000"/>
                      <a:pt x="0" y="2998229"/>
                      <a:pt x="0" y="2699989"/>
                    </a:cubicBezTo>
                    <a:close/>
                    <a:moveTo>
                      <a:pt x="2467143" y="957859"/>
                    </a:moveTo>
                    <a:cubicBezTo>
                      <a:pt x="2388055" y="957859"/>
                      <a:pt x="2323941" y="1021973"/>
                      <a:pt x="2323941" y="1101061"/>
                    </a:cubicBezTo>
                    <a:cubicBezTo>
                      <a:pt x="2323941" y="1180149"/>
                      <a:pt x="2388055" y="1244263"/>
                      <a:pt x="2467143" y="1244263"/>
                    </a:cubicBezTo>
                    <a:cubicBezTo>
                      <a:pt x="2546231" y="1244263"/>
                      <a:pt x="2610345" y="1180149"/>
                      <a:pt x="2610345" y="1101061"/>
                    </a:cubicBezTo>
                    <a:cubicBezTo>
                      <a:pt x="2610345" y="1021973"/>
                      <a:pt x="2546231" y="957859"/>
                      <a:pt x="2467143" y="957859"/>
                    </a:cubicBezTo>
                    <a:close/>
                    <a:moveTo>
                      <a:pt x="2019696" y="635775"/>
                    </a:moveTo>
                    <a:lnTo>
                      <a:pt x="2019696" y="922180"/>
                    </a:lnTo>
                    <a:lnTo>
                      <a:pt x="2914589" y="922180"/>
                    </a:lnTo>
                    <a:lnTo>
                      <a:pt x="2914589" y="635775"/>
                    </a:lnTo>
                    <a:close/>
                    <a:moveTo>
                      <a:pt x="652639" y="331531"/>
                    </a:moveTo>
                    <a:lnTo>
                      <a:pt x="652639" y="635775"/>
                    </a:lnTo>
                    <a:lnTo>
                      <a:pt x="348395" y="635775"/>
                    </a:lnTo>
                    <a:lnTo>
                      <a:pt x="348395" y="922180"/>
                    </a:lnTo>
                    <a:lnTo>
                      <a:pt x="652639" y="922180"/>
                    </a:lnTo>
                    <a:lnTo>
                      <a:pt x="652639" y="1226424"/>
                    </a:lnTo>
                    <a:lnTo>
                      <a:pt x="939044" y="1226424"/>
                    </a:lnTo>
                    <a:lnTo>
                      <a:pt x="939044" y="922180"/>
                    </a:lnTo>
                    <a:lnTo>
                      <a:pt x="1243288" y="922180"/>
                    </a:lnTo>
                    <a:lnTo>
                      <a:pt x="1243288" y="635775"/>
                    </a:lnTo>
                    <a:lnTo>
                      <a:pt x="939044" y="635775"/>
                    </a:lnTo>
                    <a:lnTo>
                      <a:pt x="939044" y="331531"/>
                    </a:lnTo>
                    <a:close/>
                    <a:moveTo>
                      <a:pt x="2467143" y="313692"/>
                    </a:moveTo>
                    <a:cubicBezTo>
                      <a:pt x="2388055" y="313692"/>
                      <a:pt x="2323941" y="377806"/>
                      <a:pt x="2323941" y="456894"/>
                    </a:cubicBezTo>
                    <a:cubicBezTo>
                      <a:pt x="2323941" y="535982"/>
                      <a:pt x="2388055" y="600096"/>
                      <a:pt x="2467143" y="600096"/>
                    </a:cubicBezTo>
                    <a:cubicBezTo>
                      <a:pt x="2546231" y="600096"/>
                      <a:pt x="2610345" y="535982"/>
                      <a:pt x="2610345" y="456894"/>
                    </a:cubicBezTo>
                    <a:cubicBezTo>
                      <a:pt x="2610345" y="377806"/>
                      <a:pt x="2546231" y="313692"/>
                      <a:pt x="2467143" y="313692"/>
                    </a:cubicBezTo>
                    <a:close/>
                    <a:moveTo>
                      <a:pt x="540011" y="0"/>
                    </a:moveTo>
                    <a:lnTo>
                      <a:pt x="2699989" y="0"/>
                    </a:lnTo>
                    <a:cubicBezTo>
                      <a:pt x="2998229" y="0"/>
                      <a:pt x="3240000" y="241771"/>
                      <a:pt x="3240000" y="540011"/>
                    </a:cubicBezTo>
                    <a:lnTo>
                      <a:pt x="3240000" y="1584001"/>
                    </a:lnTo>
                    <a:lnTo>
                      <a:pt x="1656000" y="1584001"/>
                    </a:lnTo>
                    <a:lnTo>
                      <a:pt x="1656000" y="1"/>
                    </a:lnTo>
                    <a:lnTo>
                      <a:pt x="1584000" y="1"/>
                    </a:lnTo>
                    <a:lnTo>
                      <a:pt x="1584000" y="1584001"/>
                    </a:lnTo>
                    <a:lnTo>
                      <a:pt x="0" y="1584001"/>
                    </a:lnTo>
                    <a:lnTo>
                      <a:pt x="0" y="540011"/>
                    </a:lnTo>
                    <a:cubicBezTo>
                      <a:pt x="0" y="241771"/>
                      <a:pt x="241771" y="0"/>
                      <a:pt x="5400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19532" tIns="59767" rIns="119532" bIns="5976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Flussdiagramm: Magnetplattenspeicher 28">
                <a:extLst>
                  <a:ext uri="{FF2B5EF4-FFF2-40B4-BE49-F238E27FC236}">
                    <a16:creationId xmlns:a16="http://schemas.microsoft.com/office/drawing/2014/main" id="{DD0A8292-148E-488A-BA79-F5C89FD6C1E3}"/>
                  </a:ext>
                </a:extLst>
              </p:cNvPr>
              <p:cNvSpPr/>
              <p:nvPr/>
            </p:nvSpPr>
            <p:spPr bwMode="blackGray">
              <a:xfrm>
                <a:off x="2312851" y="1341349"/>
                <a:ext cx="434436" cy="474868"/>
              </a:xfrm>
              <a:prstGeom prst="flowChartMagneticDisk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Rectangle 800">
                <a:extLst>
                  <a:ext uri="{FF2B5EF4-FFF2-40B4-BE49-F238E27FC236}">
                    <a16:creationId xmlns:a16="http://schemas.microsoft.com/office/drawing/2014/main" id="{5A914851-F49D-4580-B3AF-B350C7C83F9A}"/>
                  </a:ext>
                </a:extLst>
              </p:cNvPr>
              <p:cNvSpPr/>
              <p:nvPr/>
            </p:nvSpPr>
            <p:spPr>
              <a:xfrm>
                <a:off x="2686390" y="4502812"/>
                <a:ext cx="5365607" cy="988258"/>
              </a:xfrm>
              <a:prstGeom prst="rect">
                <a:avLst/>
              </a:prstGeom>
              <a:solidFill>
                <a:schemeClr val="bg1"/>
              </a:solidFill>
              <a:ln w="635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Rounded Rectangle 9">
                <a:extLst>
                  <a:ext uri="{FF2B5EF4-FFF2-40B4-BE49-F238E27FC236}">
                    <a16:creationId xmlns:a16="http://schemas.microsoft.com/office/drawing/2014/main" id="{BDA5CD42-2810-4D2A-858B-D4075A28AE9A}"/>
                  </a:ext>
                </a:extLst>
              </p:cNvPr>
              <p:cNvSpPr/>
              <p:nvPr/>
            </p:nvSpPr>
            <p:spPr>
              <a:xfrm rot="13500000">
                <a:off x="7636431" y="4589470"/>
                <a:ext cx="814964" cy="814966"/>
              </a:xfrm>
              <a:prstGeom prst="roundRect">
                <a:avLst>
                  <a:gd name="adj" fmla="val 9009"/>
                </a:avLst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3529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Rounded Rectangle 10">
                <a:extLst>
                  <a:ext uri="{FF2B5EF4-FFF2-40B4-BE49-F238E27FC236}">
                    <a16:creationId xmlns:a16="http://schemas.microsoft.com/office/drawing/2014/main" id="{DA760177-57D8-45AB-8BAD-044AB869AAD3}"/>
                  </a:ext>
                </a:extLst>
              </p:cNvPr>
              <p:cNvSpPr/>
              <p:nvPr/>
            </p:nvSpPr>
            <p:spPr>
              <a:xfrm rot="13500000">
                <a:off x="7866521" y="4589458"/>
                <a:ext cx="814964" cy="814966"/>
              </a:xfrm>
              <a:prstGeom prst="roundRect">
                <a:avLst>
                  <a:gd name="adj" fmla="val 9009"/>
                </a:avLst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3529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TextBox 803">
                <a:extLst>
                  <a:ext uri="{FF2B5EF4-FFF2-40B4-BE49-F238E27FC236}">
                    <a16:creationId xmlns:a16="http://schemas.microsoft.com/office/drawing/2014/main" id="{A3F69128-FC72-4246-B943-8A2B068034C2}"/>
                  </a:ext>
                </a:extLst>
              </p:cNvPr>
              <p:cNvSpPr txBox="1"/>
              <p:nvPr/>
            </p:nvSpPr>
            <p:spPr>
              <a:xfrm>
                <a:off x="7989286" y="4755545"/>
                <a:ext cx="590250" cy="454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2354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04</a:t>
                </a:r>
                <a:endParaRPr lang="ko-KR" altLang="en-US" sz="2354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4" name="Group 804">
                <a:extLst>
                  <a:ext uri="{FF2B5EF4-FFF2-40B4-BE49-F238E27FC236}">
                    <a16:creationId xmlns:a16="http://schemas.microsoft.com/office/drawing/2014/main" id="{54CD0B57-1869-4523-9D28-E57D08EDEE12}"/>
                  </a:ext>
                </a:extLst>
              </p:cNvPr>
              <p:cNvGrpSpPr/>
              <p:nvPr/>
            </p:nvGrpSpPr>
            <p:grpSpPr>
              <a:xfrm>
                <a:off x="3730057" y="4540023"/>
                <a:ext cx="3844986" cy="918848"/>
                <a:chOff x="4601865" y="1984732"/>
                <a:chExt cx="2246195" cy="702903"/>
              </a:xfrm>
            </p:grpSpPr>
            <p:sp>
              <p:nvSpPr>
                <p:cNvPr id="35" name="Text Placeholder 12">
                  <a:extLst>
                    <a:ext uri="{FF2B5EF4-FFF2-40B4-BE49-F238E27FC236}">
                      <a16:creationId xmlns:a16="http://schemas.microsoft.com/office/drawing/2014/main" id="{2B8D5723-D15E-48BF-AF24-3EEC980A0FD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615812" y="2220900"/>
                  <a:ext cx="2232248" cy="466735"/>
                </a:xfrm>
                <a:prstGeom prst="rect">
                  <a:avLst/>
                </a:prstGeom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Calculate anomalies and divide by standard deviations (30-day running windows). </a:t>
                  </a:r>
                </a:p>
              </p:txBody>
            </p:sp>
            <p:sp>
              <p:nvSpPr>
                <p:cNvPr id="36" name="Text Placeholder 13">
                  <a:extLst>
                    <a:ext uri="{FF2B5EF4-FFF2-40B4-BE49-F238E27FC236}">
                      <a16:creationId xmlns:a16="http://schemas.microsoft.com/office/drawing/2014/main" id="{4B808AEC-01C7-4B97-AB9E-8B9FC3D6B52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601865" y="1984732"/>
                  <a:ext cx="2232248" cy="305326"/>
                </a:xfrm>
                <a:prstGeom prst="rect">
                  <a:avLst/>
                </a:prstGeom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6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Normalization</a:t>
                  </a:r>
                </a:p>
              </p:txBody>
            </p:sp>
          </p:grpSp>
          <p:sp>
            <p:nvSpPr>
              <p:cNvPr id="37" name="Rectangle 800">
                <a:extLst>
                  <a:ext uri="{FF2B5EF4-FFF2-40B4-BE49-F238E27FC236}">
                    <a16:creationId xmlns:a16="http://schemas.microsoft.com/office/drawing/2014/main" id="{E4620BFB-E6C6-4F17-B060-1A04488C9966}"/>
                  </a:ext>
                </a:extLst>
              </p:cNvPr>
              <p:cNvSpPr/>
              <p:nvPr/>
            </p:nvSpPr>
            <p:spPr>
              <a:xfrm>
                <a:off x="2919679" y="5627755"/>
                <a:ext cx="5365607" cy="988258"/>
              </a:xfrm>
              <a:prstGeom prst="rect">
                <a:avLst/>
              </a:prstGeom>
              <a:solidFill>
                <a:schemeClr val="bg1"/>
              </a:solidFill>
              <a:ln w="635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3529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Rounded Rectangle 9">
                <a:extLst>
                  <a:ext uri="{FF2B5EF4-FFF2-40B4-BE49-F238E27FC236}">
                    <a16:creationId xmlns:a16="http://schemas.microsoft.com/office/drawing/2014/main" id="{070472A5-2BA9-49F9-A4EE-6BEA613D8D0A}"/>
                  </a:ext>
                </a:extLst>
              </p:cNvPr>
              <p:cNvSpPr/>
              <p:nvPr/>
            </p:nvSpPr>
            <p:spPr>
              <a:xfrm rot="13500000">
                <a:off x="7869718" y="5714413"/>
                <a:ext cx="814964" cy="814966"/>
              </a:xfrm>
              <a:prstGeom prst="roundRect">
                <a:avLst>
                  <a:gd name="adj" fmla="val 9009"/>
                </a:avLst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3529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Rounded Rectangle 10">
                <a:extLst>
                  <a:ext uri="{FF2B5EF4-FFF2-40B4-BE49-F238E27FC236}">
                    <a16:creationId xmlns:a16="http://schemas.microsoft.com/office/drawing/2014/main" id="{588B2701-B0C5-4541-A5D9-E6255AFB4463}"/>
                  </a:ext>
                </a:extLst>
              </p:cNvPr>
              <p:cNvSpPr/>
              <p:nvPr/>
            </p:nvSpPr>
            <p:spPr>
              <a:xfrm rot="13500000">
                <a:off x="8099810" y="5714401"/>
                <a:ext cx="814964" cy="814966"/>
              </a:xfrm>
              <a:prstGeom prst="roundRect">
                <a:avLst>
                  <a:gd name="adj" fmla="val 9009"/>
                </a:avLst>
              </a:prstGeom>
              <a:solidFill>
                <a:schemeClr val="bg1"/>
              </a:solidFill>
              <a:ln w="254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3529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TextBox 803">
                <a:extLst>
                  <a:ext uri="{FF2B5EF4-FFF2-40B4-BE49-F238E27FC236}">
                    <a16:creationId xmlns:a16="http://schemas.microsoft.com/office/drawing/2014/main" id="{3859DA05-438C-4F4A-BB65-3BCB1CDE4454}"/>
                  </a:ext>
                </a:extLst>
              </p:cNvPr>
              <p:cNvSpPr txBox="1"/>
              <p:nvPr/>
            </p:nvSpPr>
            <p:spPr>
              <a:xfrm>
                <a:off x="8222575" y="5850269"/>
                <a:ext cx="590250" cy="454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2354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05</a:t>
                </a:r>
                <a:endParaRPr lang="ko-KR" altLang="en-US" sz="2354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1" name="Group 804">
                <a:extLst>
                  <a:ext uri="{FF2B5EF4-FFF2-40B4-BE49-F238E27FC236}">
                    <a16:creationId xmlns:a16="http://schemas.microsoft.com/office/drawing/2014/main" id="{4E49FD0F-F985-43F1-94B8-CDD15DA920AD}"/>
                  </a:ext>
                </a:extLst>
              </p:cNvPr>
              <p:cNvGrpSpPr/>
              <p:nvPr/>
            </p:nvGrpSpPr>
            <p:grpSpPr>
              <a:xfrm>
                <a:off x="3963346" y="5664965"/>
                <a:ext cx="3844986" cy="918848"/>
                <a:chOff x="4601865" y="1984732"/>
                <a:chExt cx="2246195" cy="702903"/>
              </a:xfrm>
            </p:grpSpPr>
            <p:sp>
              <p:nvSpPr>
                <p:cNvPr id="42" name="Text Placeholder 12">
                  <a:extLst>
                    <a:ext uri="{FF2B5EF4-FFF2-40B4-BE49-F238E27FC236}">
                      <a16:creationId xmlns:a16="http://schemas.microsoft.com/office/drawing/2014/main" id="{5F3699F9-C733-407B-8A49-35D897A148F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615812" y="2220900"/>
                  <a:ext cx="2232248" cy="466735"/>
                </a:xfrm>
                <a:prstGeom prst="rect">
                  <a:avLst/>
                </a:prstGeom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Perform an empirical orthogonal function analysis with the normalized dataset.</a:t>
                  </a:r>
                </a:p>
              </p:txBody>
            </p:sp>
            <p:sp>
              <p:nvSpPr>
                <p:cNvPr id="43" name="Text Placeholder 13">
                  <a:extLst>
                    <a:ext uri="{FF2B5EF4-FFF2-40B4-BE49-F238E27FC236}">
                      <a16:creationId xmlns:a16="http://schemas.microsoft.com/office/drawing/2014/main" id="{E3CF9617-9F94-4201-AF9A-38629B00C95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601865" y="1984732"/>
                  <a:ext cx="2232248" cy="305326"/>
                </a:xfrm>
                <a:prstGeom prst="rect">
                  <a:avLst/>
                </a:prstGeom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6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Perform EOF analyses</a:t>
                  </a:r>
                </a:p>
              </p:txBody>
            </p:sp>
          </p:grpSp>
          <p:pic>
            <p:nvPicPr>
              <p:cNvPr id="44" name="Grafik 43" descr="Filter mit einfarbiger Füllung">
                <a:extLst>
                  <a:ext uri="{FF2B5EF4-FFF2-40B4-BE49-F238E27FC236}">
                    <a16:creationId xmlns:a16="http://schemas.microsoft.com/office/drawing/2014/main" id="{2B3D1765-C6A5-4D00-8DDF-398E2D7AD8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670655" y="3583983"/>
                <a:ext cx="575107" cy="575107"/>
              </a:xfrm>
              <a:prstGeom prst="rect">
                <a:avLst/>
              </a:prstGeom>
            </p:spPr>
          </p:pic>
          <p:pic>
            <p:nvPicPr>
              <p:cNvPr id="45" name="Grafik 44" descr="Normalverteilung mit einfarbiger Füllung">
                <a:extLst>
                  <a:ext uri="{FF2B5EF4-FFF2-40B4-BE49-F238E27FC236}">
                    <a16:creationId xmlns:a16="http://schemas.microsoft.com/office/drawing/2014/main" id="{95AC50DA-59E7-41DC-94FD-EEFB2B1A9B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877511" y="4674120"/>
                <a:ext cx="654148" cy="654148"/>
              </a:xfrm>
              <a:prstGeom prst="rect">
                <a:avLst/>
              </a:prstGeom>
            </p:spPr>
          </p:pic>
          <p:pic>
            <p:nvPicPr>
              <p:cNvPr id="46" name="Grafik 45" descr="Liniendiagramm mit einfarbiger Füllung">
                <a:extLst>
                  <a:ext uri="{FF2B5EF4-FFF2-40B4-BE49-F238E27FC236}">
                    <a16:creationId xmlns:a16="http://schemas.microsoft.com/office/drawing/2014/main" id="{BEF4770B-0A56-4DF5-A7EA-D8AC8AE4C4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205876" y="5831225"/>
                <a:ext cx="574131" cy="574131"/>
              </a:xfrm>
              <a:prstGeom prst="rect">
                <a:avLst/>
              </a:prstGeom>
            </p:spPr>
          </p:pic>
          <p:sp>
            <p:nvSpPr>
              <p:cNvPr id="47" name="Rectangle 800">
                <a:extLst>
                  <a:ext uri="{FF2B5EF4-FFF2-40B4-BE49-F238E27FC236}">
                    <a16:creationId xmlns:a16="http://schemas.microsoft.com/office/drawing/2014/main" id="{179B03E1-F6B5-49EC-9B3A-8FA85A6C556C}"/>
                  </a:ext>
                </a:extLst>
              </p:cNvPr>
              <p:cNvSpPr/>
              <p:nvPr/>
            </p:nvSpPr>
            <p:spPr>
              <a:xfrm>
                <a:off x="3193933" y="6744458"/>
                <a:ext cx="5365607" cy="988258"/>
              </a:xfrm>
              <a:prstGeom prst="rect">
                <a:avLst/>
              </a:prstGeom>
              <a:solidFill>
                <a:schemeClr val="bg1"/>
              </a:solidFill>
              <a:ln w="635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3529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Rounded Rectangle 9">
                <a:extLst>
                  <a:ext uri="{FF2B5EF4-FFF2-40B4-BE49-F238E27FC236}">
                    <a16:creationId xmlns:a16="http://schemas.microsoft.com/office/drawing/2014/main" id="{EAF3039B-71A7-4E55-B8A9-31EFAD665CD5}"/>
                  </a:ext>
                </a:extLst>
              </p:cNvPr>
              <p:cNvSpPr/>
              <p:nvPr/>
            </p:nvSpPr>
            <p:spPr>
              <a:xfrm rot="13500000">
                <a:off x="8143977" y="6831114"/>
                <a:ext cx="814964" cy="814966"/>
              </a:xfrm>
              <a:prstGeom prst="roundRect">
                <a:avLst>
                  <a:gd name="adj" fmla="val 9009"/>
                </a:avLst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3529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Rounded Rectangle 10">
                <a:extLst>
                  <a:ext uri="{FF2B5EF4-FFF2-40B4-BE49-F238E27FC236}">
                    <a16:creationId xmlns:a16="http://schemas.microsoft.com/office/drawing/2014/main" id="{FB2CE74D-E497-42AD-BCA2-435EDD2A8807}"/>
                  </a:ext>
                </a:extLst>
              </p:cNvPr>
              <p:cNvSpPr/>
              <p:nvPr/>
            </p:nvSpPr>
            <p:spPr>
              <a:xfrm rot="13500000">
                <a:off x="8374066" y="6831105"/>
                <a:ext cx="814964" cy="814966"/>
              </a:xfrm>
              <a:prstGeom prst="roundRect">
                <a:avLst>
                  <a:gd name="adj" fmla="val 9009"/>
                </a:avLst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3529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TextBox 803">
                <a:extLst>
                  <a:ext uri="{FF2B5EF4-FFF2-40B4-BE49-F238E27FC236}">
                    <a16:creationId xmlns:a16="http://schemas.microsoft.com/office/drawing/2014/main" id="{D26E725E-3E7E-4D97-9CE5-2FD6DC20C6B6}"/>
                  </a:ext>
                </a:extLst>
              </p:cNvPr>
              <p:cNvSpPr txBox="1"/>
              <p:nvPr/>
            </p:nvSpPr>
            <p:spPr>
              <a:xfrm>
                <a:off x="8496832" y="6997192"/>
                <a:ext cx="590250" cy="453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235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06</a:t>
                </a:r>
                <a:endParaRPr lang="ko-KR" altLang="en-US" sz="23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1" name="Group 804">
                <a:extLst>
                  <a:ext uri="{FF2B5EF4-FFF2-40B4-BE49-F238E27FC236}">
                    <a16:creationId xmlns:a16="http://schemas.microsoft.com/office/drawing/2014/main" id="{1D768476-854C-4557-95BF-4072F1F36064}"/>
                  </a:ext>
                </a:extLst>
              </p:cNvPr>
              <p:cNvGrpSpPr/>
              <p:nvPr/>
            </p:nvGrpSpPr>
            <p:grpSpPr>
              <a:xfrm>
                <a:off x="4237603" y="6781666"/>
                <a:ext cx="3844986" cy="918848"/>
                <a:chOff x="4601865" y="1984732"/>
                <a:chExt cx="2246195" cy="702903"/>
              </a:xfrm>
            </p:grpSpPr>
            <p:sp>
              <p:nvSpPr>
                <p:cNvPr id="52" name="Text Placeholder 12">
                  <a:extLst>
                    <a:ext uri="{FF2B5EF4-FFF2-40B4-BE49-F238E27FC236}">
                      <a16:creationId xmlns:a16="http://schemas.microsoft.com/office/drawing/2014/main" id="{61555E98-BD0C-4C1F-AA93-04D64B5C79E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615812" y="2220900"/>
                  <a:ext cx="2232248" cy="466735"/>
                </a:xfrm>
                <a:prstGeom prst="rect">
                  <a:avLst/>
                </a:prstGeom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Perform k-means clustering with the first 15 principal components of the EOF analysis.</a:t>
                  </a:r>
                </a:p>
              </p:txBody>
            </p:sp>
            <p:sp>
              <p:nvSpPr>
                <p:cNvPr id="53" name="Text Placeholder 13">
                  <a:extLst>
                    <a:ext uri="{FF2B5EF4-FFF2-40B4-BE49-F238E27FC236}">
                      <a16:creationId xmlns:a16="http://schemas.microsoft.com/office/drawing/2014/main" id="{E09DCA05-6A5E-4459-8227-D6056E9F317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601865" y="1984732"/>
                  <a:ext cx="2232248" cy="305326"/>
                </a:xfrm>
                <a:prstGeom prst="rect">
                  <a:avLst/>
                </a:prstGeom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6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Cluster EOF results in 7 weather regimes</a:t>
                  </a:r>
                </a:p>
              </p:txBody>
            </p:sp>
          </p:grpSp>
          <p:pic>
            <p:nvPicPr>
              <p:cNvPr id="54" name="Grafik 53" descr="Venn-Diagramm Silhouette">
                <a:extLst>
                  <a:ext uri="{FF2B5EF4-FFF2-40B4-BE49-F238E27FC236}">
                    <a16:creationId xmlns:a16="http://schemas.microsoft.com/office/drawing/2014/main" id="{94800479-2C8C-441F-8838-55B35D3ACD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416937" y="6915867"/>
                <a:ext cx="597661" cy="597661"/>
              </a:xfrm>
              <a:prstGeom prst="rect">
                <a:avLst/>
              </a:prstGeom>
            </p:spPr>
          </p:pic>
          <p:sp>
            <p:nvSpPr>
              <p:cNvPr id="55" name="Rectangle 800">
                <a:extLst>
                  <a:ext uri="{FF2B5EF4-FFF2-40B4-BE49-F238E27FC236}">
                    <a16:creationId xmlns:a16="http://schemas.microsoft.com/office/drawing/2014/main" id="{A09B6841-D1DD-48BE-9F4F-254CBE3B2E7C}"/>
                  </a:ext>
                </a:extLst>
              </p:cNvPr>
              <p:cNvSpPr/>
              <p:nvPr/>
            </p:nvSpPr>
            <p:spPr>
              <a:xfrm>
                <a:off x="9112226" y="1143698"/>
                <a:ext cx="5365607" cy="988258"/>
              </a:xfrm>
              <a:prstGeom prst="rect">
                <a:avLst/>
              </a:prstGeom>
              <a:solidFill>
                <a:schemeClr val="bg1"/>
              </a:solidFill>
              <a:ln w="635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Rounded Rectangle 9">
                <a:extLst>
                  <a:ext uri="{FF2B5EF4-FFF2-40B4-BE49-F238E27FC236}">
                    <a16:creationId xmlns:a16="http://schemas.microsoft.com/office/drawing/2014/main" id="{6361F7DB-FADB-41B5-9AA1-21A79DA9D8FA}"/>
                  </a:ext>
                </a:extLst>
              </p:cNvPr>
              <p:cNvSpPr/>
              <p:nvPr/>
            </p:nvSpPr>
            <p:spPr>
              <a:xfrm rot="13500000">
                <a:off x="14062268" y="1230357"/>
                <a:ext cx="814964" cy="814966"/>
              </a:xfrm>
              <a:prstGeom prst="roundRect">
                <a:avLst>
                  <a:gd name="adj" fmla="val 9009"/>
                </a:avLst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Rounded Rectangle 10">
                <a:extLst>
                  <a:ext uri="{FF2B5EF4-FFF2-40B4-BE49-F238E27FC236}">
                    <a16:creationId xmlns:a16="http://schemas.microsoft.com/office/drawing/2014/main" id="{8278D7D4-91ED-4827-BC8F-07D13649168B}"/>
                  </a:ext>
                </a:extLst>
              </p:cNvPr>
              <p:cNvSpPr/>
              <p:nvPr/>
            </p:nvSpPr>
            <p:spPr>
              <a:xfrm rot="13500000">
                <a:off x="14292358" y="1230345"/>
                <a:ext cx="814964" cy="814966"/>
              </a:xfrm>
              <a:prstGeom prst="roundRect">
                <a:avLst>
                  <a:gd name="adj" fmla="val 9009"/>
                </a:avLst>
              </a:prstGeom>
              <a:solidFill>
                <a:schemeClr val="bg1"/>
              </a:solidFill>
              <a:ln w="254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TextBox 803">
                <a:extLst>
                  <a:ext uri="{FF2B5EF4-FFF2-40B4-BE49-F238E27FC236}">
                    <a16:creationId xmlns:a16="http://schemas.microsoft.com/office/drawing/2014/main" id="{9D1BEE5E-EEC7-478D-8DAA-951D935304EB}"/>
                  </a:ext>
                </a:extLst>
              </p:cNvPr>
              <p:cNvSpPr txBox="1"/>
              <p:nvPr/>
            </p:nvSpPr>
            <p:spPr>
              <a:xfrm>
                <a:off x="14415123" y="1396432"/>
                <a:ext cx="590250" cy="45461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2354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07</a:t>
                </a:r>
                <a:endParaRPr lang="ko-KR" altLang="en-US" sz="2354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9" name="Group 804">
                <a:extLst>
                  <a:ext uri="{FF2B5EF4-FFF2-40B4-BE49-F238E27FC236}">
                    <a16:creationId xmlns:a16="http://schemas.microsoft.com/office/drawing/2014/main" id="{143B23DE-5791-4A2E-A3C9-45FDC1B00CC4}"/>
                  </a:ext>
                </a:extLst>
              </p:cNvPr>
              <p:cNvGrpSpPr/>
              <p:nvPr/>
            </p:nvGrpSpPr>
            <p:grpSpPr>
              <a:xfrm>
                <a:off x="10155894" y="1180906"/>
                <a:ext cx="3844986" cy="918848"/>
                <a:chOff x="4601865" y="1984732"/>
                <a:chExt cx="2246195" cy="702903"/>
              </a:xfrm>
            </p:grpSpPr>
            <p:sp>
              <p:nvSpPr>
                <p:cNvPr id="60" name="Text Placeholder 12">
                  <a:extLst>
                    <a:ext uri="{FF2B5EF4-FFF2-40B4-BE49-F238E27FC236}">
                      <a16:creationId xmlns:a16="http://schemas.microsoft.com/office/drawing/2014/main" id="{98820142-339F-4AA6-8E51-D29B2ED6B47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615812" y="2220900"/>
                  <a:ext cx="2232248" cy="466735"/>
                </a:xfrm>
                <a:prstGeom prst="rect">
                  <a:avLst/>
                </a:prstGeom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Filter all weather regimes out that do not last a least 3 days.</a:t>
                  </a:r>
                </a:p>
              </p:txBody>
            </p:sp>
            <p:sp>
              <p:nvSpPr>
                <p:cNvPr id="61" name="Text Placeholder 13">
                  <a:extLst>
                    <a:ext uri="{FF2B5EF4-FFF2-40B4-BE49-F238E27FC236}">
                      <a16:creationId xmlns:a16="http://schemas.microsoft.com/office/drawing/2014/main" id="{D54C92CD-C7C6-4E58-9EFB-483C94A071C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601865" y="1984732"/>
                  <a:ext cx="2232248" cy="305326"/>
                </a:xfrm>
                <a:prstGeom prst="rect">
                  <a:avLst/>
                </a:prstGeom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6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Filter weather regimes &lt;  3days </a:t>
                  </a:r>
                </a:p>
              </p:txBody>
            </p:sp>
          </p:grpSp>
          <p:pic>
            <p:nvPicPr>
              <p:cNvPr id="62" name="Grafik 61" descr="Filter mit einfarbiger Füllung">
                <a:extLst>
                  <a:ext uri="{FF2B5EF4-FFF2-40B4-BE49-F238E27FC236}">
                    <a16:creationId xmlns:a16="http://schemas.microsoft.com/office/drawing/2014/main" id="{14DF9398-06F0-445D-927C-39E4E31703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358447" y="1350275"/>
                <a:ext cx="575107" cy="575107"/>
              </a:xfrm>
              <a:prstGeom prst="rect">
                <a:avLst/>
              </a:prstGeom>
            </p:spPr>
          </p:pic>
          <p:sp>
            <p:nvSpPr>
              <p:cNvPr id="63" name="Rectangle 800">
                <a:extLst>
                  <a:ext uri="{FF2B5EF4-FFF2-40B4-BE49-F238E27FC236}">
                    <a16:creationId xmlns:a16="http://schemas.microsoft.com/office/drawing/2014/main" id="{6AB3DD24-018A-4577-9F83-2D4B27A2A3F9}"/>
                  </a:ext>
                </a:extLst>
              </p:cNvPr>
              <p:cNvSpPr/>
              <p:nvPr/>
            </p:nvSpPr>
            <p:spPr>
              <a:xfrm>
                <a:off x="9821675" y="4492292"/>
                <a:ext cx="5365607" cy="988258"/>
              </a:xfrm>
              <a:prstGeom prst="rect">
                <a:avLst/>
              </a:prstGeom>
              <a:solidFill>
                <a:schemeClr val="bg1"/>
              </a:solidFill>
              <a:ln w="635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Rounded Rectangle 9">
                <a:extLst>
                  <a:ext uri="{FF2B5EF4-FFF2-40B4-BE49-F238E27FC236}">
                    <a16:creationId xmlns:a16="http://schemas.microsoft.com/office/drawing/2014/main" id="{0C786406-38B6-4089-BC50-BF07FD61EA35}"/>
                  </a:ext>
                </a:extLst>
              </p:cNvPr>
              <p:cNvSpPr/>
              <p:nvPr/>
            </p:nvSpPr>
            <p:spPr>
              <a:xfrm rot="13500000">
                <a:off x="14771716" y="4578951"/>
                <a:ext cx="814964" cy="814966"/>
              </a:xfrm>
              <a:prstGeom prst="roundRect">
                <a:avLst>
                  <a:gd name="adj" fmla="val 9009"/>
                </a:avLst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3529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Rounded Rectangle 10">
                <a:extLst>
                  <a:ext uri="{FF2B5EF4-FFF2-40B4-BE49-F238E27FC236}">
                    <a16:creationId xmlns:a16="http://schemas.microsoft.com/office/drawing/2014/main" id="{ED0255D3-FEF0-4297-AD94-65D5B8907C07}"/>
                  </a:ext>
                </a:extLst>
              </p:cNvPr>
              <p:cNvSpPr/>
              <p:nvPr/>
            </p:nvSpPr>
            <p:spPr>
              <a:xfrm rot="13500000">
                <a:off x="15001807" y="4578938"/>
                <a:ext cx="814964" cy="814966"/>
              </a:xfrm>
              <a:prstGeom prst="roundRect">
                <a:avLst>
                  <a:gd name="adj" fmla="val 9009"/>
                </a:avLst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3529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TextBox 803">
                <a:extLst>
                  <a:ext uri="{FF2B5EF4-FFF2-40B4-BE49-F238E27FC236}">
                    <a16:creationId xmlns:a16="http://schemas.microsoft.com/office/drawing/2014/main" id="{D3451CFA-1854-4842-A9FD-C473F62A0FE1}"/>
                  </a:ext>
                </a:extLst>
              </p:cNvPr>
              <p:cNvSpPr txBox="1"/>
              <p:nvPr/>
            </p:nvSpPr>
            <p:spPr>
              <a:xfrm>
                <a:off x="15124575" y="4745026"/>
                <a:ext cx="590250" cy="454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2354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endParaRPr lang="ko-KR" altLang="en-US" sz="2354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" name="Group 804">
                <a:extLst>
                  <a:ext uri="{FF2B5EF4-FFF2-40B4-BE49-F238E27FC236}">
                    <a16:creationId xmlns:a16="http://schemas.microsoft.com/office/drawing/2014/main" id="{30B02531-B773-4436-BE9A-D0363D4C948C}"/>
                  </a:ext>
                </a:extLst>
              </p:cNvPr>
              <p:cNvGrpSpPr/>
              <p:nvPr/>
            </p:nvGrpSpPr>
            <p:grpSpPr>
              <a:xfrm>
                <a:off x="10865343" y="4529500"/>
                <a:ext cx="3844986" cy="918848"/>
                <a:chOff x="4601865" y="1984732"/>
                <a:chExt cx="2246195" cy="702903"/>
              </a:xfrm>
            </p:grpSpPr>
            <p:sp>
              <p:nvSpPr>
                <p:cNvPr id="68" name="Text Placeholder 12">
                  <a:extLst>
                    <a:ext uri="{FF2B5EF4-FFF2-40B4-BE49-F238E27FC236}">
                      <a16:creationId xmlns:a16="http://schemas.microsoft.com/office/drawing/2014/main" id="{94761409-4795-444A-BED8-321DDCB9AF7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615812" y="2220900"/>
                  <a:ext cx="2232248" cy="466735"/>
                </a:xfrm>
                <a:prstGeom prst="rect">
                  <a:avLst/>
                </a:prstGeom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Link all daily capacity factors to one of the seven weather regime from step 6.</a:t>
                  </a:r>
                </a:p>
              </p:txBody>
            </p:sp>
            <p:sp>
              <p:nvSpPr>
                <p:cNvPr id="69" name="Text Placeholder 13">
                  <a:extLst>
                    <a:ext uri="{FF2B5EF4-FFF2-40B4-BE49-F238E27FC236}">
                      <a16:creationId xmlns:a16="http://schemas.microsoft.com/office/drawing/2014/main" id="{EF54572E-3D61-49A5-9816-6337B9F8A23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601865" y="1984732"/>
                  <a:ext cx="2232248" cy="305326"/>
                </a:xfrm>
                <a:prstGeom prst="rect">
                  <a:avLst/>
                </a:prstGeom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6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Link capacity factors to weather regime </a:t>
                  </a:r>
                </a:p>
              </p:txBody>
            </p:sp>
          </p:grpSp>
          <p:sp>
            <p:nvSpPr>
              <p:cNvPr id="70" name="Rectangle 807">
                <a:extLst>
                  <a:ext uri="{FF2B5EF4-FFF2-40B4-BE49-F238E27FC236}">
                    <a16:creationId xmlns:a16="http://schemas.microsoft.com/office/drawing/2014/main" id="{7185A9DC-C5A7-4C22-8E6B-2C4B4BD17E46}"/>
                  </a:ext>
                </a:extLst>
              </p:cNvPr>
              <p:cNvSpPr/>
              <p:nvPr/>
            </p:nvSpPr>
            <p:spPr>
              <a:xfrm>
                <a:off x="9341289" y="2258583"/>
                <a:ext cx="5365607" cy="988258"/>
              </a:xfrm>
              <a:prstGeom prst="rect">
                <a:avLst/>
              </a:prstGeom>
              <a:solidFill>
                <a:schemeClr val="bg1"/>
              </a:solidFill>
              <a:ln w="635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Rounded Rectangle 18">
                <a:extLst>
                  <a:ext uri="{FF2B5EF4-FFF2-40B4-BE49-F238E27FC236}">
                    <a16:creationId xmlns:a16="http://schemas.microsoft.com/office/drawing/2014/main" id="{552A602D-048D-4568-BFE8-5B48D3315765}"/>
                  </a:ext>
                </a:extLst>
              </p:cNvPr>
              <p:cNvSpPr/>
              <p:nvPr/>
            </p:nvSpPr>
            <p:spPr>
              <a:xfrm rot="13500000">
                <a:off x="14284732" y="2345240"/>
                <a:ext cx="814964" cy="814966"/>
              </a:xfrm>
              <a:prstGeom prst="roundRect">
                <a:avLst>
                  <a:gd name="adj" fmla="val 9009"/>
                </a:avLst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Rounded Rectangle 19">
                <a:extLst>
                  <a:ext uri="{FF2B5EF4-FFF2-40B4-BE49-F238E27FC236}">
                    <a16:creationId xmlns:a16="http://schemas.microsoft.com/office/drawing/2014/main" id="{7E33D957-38E9-4094-9EB3-9C0FDDB15DDB}"/>
                  </a:ext>
                </a:extLst>
              </p:cNvPr>
              <p:cNvSpPr/>
              <p:nvPr/>
            </p:nvSpPr>
            <p:spPr>
              <a:xfrm rot="13500000">
                <a:off x="14514825" y="2345232"/>
                <a:ext cx="814964" cy="814966"/>
              </a:xfrm>
              <a:prstGeom prst="roundRect">
                <a:avLst>
                  <a:gd name="adj" fmla="val 9009"/>
                </a:avLst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3529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TextBox 810">
                <a:extLst>
                  <a:ext uri="{FF2B5EF4-FFF2-40B4-BE49-F238E27FC236}">
                    <a16:creationId xmlns:a16="http://schemas.microsoft.com/office/drawing/2014/main" id="{D02CA929-17AB-4965-AE3B-AE20455AD7D3}"/>
                  </a:ext>
                </a:extLst>
              </p:cNvPr>
              <p:cNvSpPr txBox="1"/>
              <p:nvPr/>
            </p:nvSpPr>
            <p:spPr>
              <a:xfrm>
                <a:off x="14644241" y="2511314"/>
                <a:ext cx="590250" cy="45461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2354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08</a:t>
                </a:r>
                <a:endParaRPr lang="ko-KR" altLang="en-US" sz="2354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" name="Group 811">
                <a:extLst>
                  <a:ext uri="{FF2B5EF4-FFF2-40B4-BE49-F238E27FC236}">
                    <a16:creationId xmlns:a16="http://schemas.microsoft.com/office/drawing/2014/main" id="{178E30D7-61A6-409F-8905-7EB30D75197E}"/>
                  </a:ext>
                </a:extLst>
              </p:cNvPr>
              <p:cNvGrpSpPr/>
              <p:nvPr/>
            </p:nvGrpSpPr>
            <p:grpSpPr>
              <a:xfrm>
                <a:off x="10388253" y="2294545"/>
                <a:ext cx="3844986" cy="918848"/>
                <a:chOff x="4601865" y="1984732"/>
                <a:chExt cx="2246195" cy="702903"/>
              </a:xfrm>
            </p:grpSpPr>
            <p:sp>
              <p:nvSpPr>
                <p:cNvPr id="75" name="Text Placeholder 12">
                  <a:extLst>
                    <a:ext uri="{FF2B5EF4-FFF2-40B4-BE49-F238E27FC236}">
                      <a16:creationId xmlns:a16="http://schemas.microsoft.com/office/drawing/2014/main" id="{06BD921C-CC42-4BF5-B5EF-A1C0D3FE2C1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615812" y="2220900"/>
                  <a:ext cx="2232248" cy="466735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Get hourly capacity factors per country from </a:t>
                  </a:r>
                  <a:r>
                    <a:rPr lang="en-US" altLang="ko-KR" sz="16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renewables.ninja</a:t>
                  </a:r>
                  <a:r>
                    <a:rPr lang="en-US" altLang="ko-KR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</a:t>
                  </a:r>
                  <a:endPara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" name="Text Placeholder 13">
                  <a:extLst>
                    <a:ext uri="{FF2B5EF4-FFF2-40B4-BE49-F238E27FC236}">
                      <a16:creationId xmlns:a16="http://schemas.microsoft.com/office/drawing/2014/main" id="{9F437AC0-E2FB-42CB-8BC2-1F77AAD6432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601865" y="1984732"/>
                  <a:ext cx="2232248" cy="305326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600" b="1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Renewables.ninja</a:t>
                  </a:r>
                  <a:endParaRPr 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7" name="Rectangle 821">
                <a:extLst>
                  <a:ext uri="{FF2B5EF4-FFF2-40B4-BE49-F238E27FC236}">
                    <a16:creationId xmlns:a16="http://schemas.microsoft.com/office/drawing/2014/main" id="{8CBD3821-5290-4F39-853C-1710092044D5}"/>
                  </a:ext>
                </a:extLst>
              </p:cNvPr>
              <p:cNvSpPr/>
              <p:nvPr/>
            </p:nvSpPr>
            <p:spPr>
              <a:xfrm>
                <a:off x="9565640" y="3373923"/>
                <a:ext cx="5365607" cy="988258"/>
              </a:xfrm>
              <a:prstGeom prst="rect">
                <a:avLst/>
              </a:prstGeom>
              <a:solidFill>
                <a:schemeClr val="bg1"/>
              </a:solidFill>
              <a:ln w="635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Rounded Rectangle 15">
                <a:extLst>
                  <a:ext uri="{FF2B5EF4-FFF2-40B4-BE49-F238E27FC236}">
                    <a16:creationId xmlns:a16="http://schemas.microsoft.com/office/drawing/2014/main" id="{4D69F380-678C-4D08-B377-E8A63AC62481}"/>
                  </a:ext>
                </a:extLst>
              </p:cNvPr>
              <p:cNvSpPr/>
              <p:nvPr/>
            </p:nvSpPr>
            <p:spPr>
              <a:xfrm rot="13500000">
                <a:off x="14522275" y="3460575"/>
                <a:ext cx="814964" cy="814966"/>
              </a:xfrm>
              <a:prstGeom prst="roundRect">
                <a:avLst>
                  <a:gd name="adj" fmla="val 9009"/>
                </a:avLst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3529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Rounded Rectangle 16">
                <a:extLst>
                  <a:ext uri="{FF2B5EF4-FFF2-40B4-BE49-F238E27FC236}">
                    <a16:creationId xmlns:a16="http://schemas.microsoft.com/office/drawing/2014/main" id="{9658B991-9B6B-490B-9627-A8BCDDECD8B9}"/>
                  </a:ext>
                </a:extLst>
              </p:cNvPr>
              <p:cNvSpPr/>
              <p:nvPr/>
            </p:nvSpPr>
            <p:spPr>
              <a:xfrm rot="13500000">
                <a:off x="14752365" y="3460570"/>
                <a:ext cx="814964" cy="814966"/>
              </a:xfrm>
              <a:prstGeom prst="roundRect">
                <a:avLst>
                  <a:gd name="adj" fmla="val 9009"/>
                </a:avLst>
              </a:prstGeom>
              <a:solidFill>
                <a:schemeClr val="bg1"/>
              </a:solidFill>
              <a:ln w="254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3529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TextBox 824">
                <a:extLst>
                  <a:ext uri="{FF2B5EF4-FFF2-40B4-BE49-F238E27FC236}">
                    <a16:creationId xmlns:a16="http://schemas.microsoft.com/office/drawing/2014/main" id="{AA7E9B1C-3E1A-4AAB-99D3-F87186EAEC32}"/>
                  </a:ext>
                </a:extLst>
              </p:cNvPr>
              <p:cNvSpPr txBox="1"/>
              <p:nvPr/>
            </p:nvSpPr>
            <p:spPr>
              <a:xfrm>
                <a:off x="14868484" y="3626653"/>
                <a:ext cx="590250" cy="454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2354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09</a:t>
                </a:r>
                <a:endParaRPr lang="ko-KR" altLang="en-US" sz="2354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1" name="Group 825">
                <a:extLst>
                  <a:ext uri="{FF2B5EF4-FFF2-40B4-BE49-F238E27FC236}">
                    <a16:creationId xmlns:a16="http://schemas.microsoft.com/office/drawing/2014/main" id="{FFE38BD1-0FF3-4769-AB6D-BA11C50BB7AA}"/>
                  </a:ext>
                </a:extLst>
              </p:cNvPr>
              <p:cNvGrpSpPr/>
              <p:nvPr/>
            </p:nvGrpSpPr>
            <p:grpSpPr>
              <a:xfrm>
                <a:off x="10612607" y="3407391"/>
                <a:ext cx="3844986" cy="918848"/>
                <a:chOff x="4601865" y="1984732"/>
                <a:chExt cx="2246195" cy="702903"/>
              </a:xfrm>
            </p:grpSpPr>
            <p:sp>
              <p:nvSpPr>
                <p:cNvPr id="82" name="Text Placeholder 12">
                  <a:extLst>
                    <a:ext uri="{FF2B5EF4-FFF2-40B4-BE49-F238E27FC236}">
                      <a16:creationId xmlns:a16="http://schemas.microsoft.com/office/drawing/2014/main" id="{ED67AE16-0BFB-49CB-9186-53DF7C15047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615812" y="2220900"/>
                  <a:ext cx="2232248" cy="466735"/>
                </a:xfrm>
                <a:prstGeom prst="rect">
                  <a:avLst/>
                </a:prstGeom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Resample the capacity factors per country from hourly to daily means.</a:t>
                  </a:r>
                  <a:endPara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" name="Text Placeholder 13">
                  <a:extLst>
                    <a:ext uri="{FF2B5EF4-FFF2-40B4-BE49-F238E27FC236}">
                      <a16:creationId xmlns:a16="http://schemas.microsoft.com/office/drawing/2014/main" id="{4E444105-6B8A-417A-9DA7-BDCCDEFF8BF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601865" y="1984732"/>
                  <a:ext cx="2232248" cy="305326"/>
                </a:xfrm>
                <a:prstGeom prst="rect">
                  <a:avLst/>
                </a:prstGeom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6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Daily means</a:t>
                  </a:r>
                </a:p>
              </p:txBody>
            </p:sp>
          </p:grpSp>
          <p:sp>
            <p:nvSpPr>
              <p:cNvPr id="84" name="Rounded Rectangle 32">
                <a:extLst>
                  <a:ext uri="{FF2B5EF4-FFF2-40B4-BE49-F238E27FC236}">
                    <a16:creationId xmlns:a16="http://schemas.microsoft.com/office/drawing/2014/main" id="{20FA1281-57BE-4359-A262-1E33E34F4253}"/>
                  </a:ext>
                </a:extLst>
              </p:cNvPr>
              <p:cNvSpPr/>
              <p:nvPr/>
            </p:nvSpPr>
            <p:spPr>
              <a:xfrm>
                <a:off x="9878249" y="3657171"/>
                <a:ext cx="421756" cy="421756"/>
              </a:xfrm>
              <a:custGeom>
                <a:avLst/>
                <a:gdLst/>
                <a:ahLst/>
                <a:cxnLst/>
                <a:rect l="l" t="t" r="r" b="b"/>
                <a:pathLst>
                  <a:path w="3240000" h="3240000">
                    <a:moveTo>
                      <a:pt x="2019696" y="2510955"/>
                    </a:moveTo>
                    <a:lnTo>
                      <a:pt x="2019696" y="2797359"/>
                    </a:lnTo>
                    <a:lnTo>
                      <a:pt x="2914589" y="2797359"/>
                    </a:lnTo>
                    <a:lnTo>
                      <a:pt x="2914589" y="2510955"/>
                    </a:lnTo>
                    <a:close/>
                    <a:moveTo>
                      <a:pt x="2019696" y="2081348"/>
                    </a:moveTo>
                    <a:lnTo>
                      <a:pt x="2019696" y="2367752"/>
                    </a:lnTo>
                    <a:lnTo>
                      <a:pt x="2914589" y="2367752"/>
                    </a:lnTo>
                    <a:lnTo>
                      <a:pt x="2914589" y="2081348"/>
                    </a:lnTo>
                    <a:close/>
                    <a:moveTo>
                      <a:pt x="580710" y="2021703"/>
                    </a:moveTo>
                    <a:lnTo>
                      <a:pt x="378191" y="2224222"/>
                    </a:lnTo>
                    <a:lnTo>
                      <a:pt x="593323" y="2439354"/>
                    </a:lnTo>
                    <a:lnTo>
                      <a:pt x="378191" y="2654485"/>
                    </a:lnTo>
                    <a:lnTo>
                      <a:pt x="580710" y="2857004"/>
                    </a:lnTo>
                    <a:lnTo>
                      <a:pt x="795842" y="2641872"/>
                    </a:lnTo>
                    <a:lnTo>
                      <a:pt x="1010973" y="2857004"/>
                    </a:lnTo>
                    <a:lnTo>
                      <a:pt x="1213492" y="2654485"/>
                    </a:lnTo>
                    <a:lnTo>
                      <a:pt x="998360" y="2439354"/>
                    </a:lnTo>
                    <a:lnTo>
                      <a:pt x="1213492" y="2224222"/>
                    </a:lnTo>
                    <a:lnTo>
                      <a:pt x="1010973" y="2021703"/>
                    </a:lnTo>
                    <a:lnTo>
                      <a:pt x="795842" y="2236835"/>
                    </a:lnTo>
                    <a:close/>
                    <a:moveTo>
                      <a:pt x="1656000" y="1656001"/>
                    </a:moveTo>
                    <a:lnTo>
                      <a:pt x="3240000" y="1656001"/>
                    </a:lnTo>
                    <a:lnTo>
                      <a:pt x="3240000" y="2699989"/>
                    </a:lnTo>
                    <a:cubicBezTo>
                      <a:pt x="3240000" y="2998229"/>
                      <a:pt x="2998229" y="3240000"/>
                      <a:pt x="2699989" y="3240000"/>
                    </a:cubicBezTo>
                    <a:lnTo>
                      <a:pt x="1656000" y="3240000"/>
                    </a:lnTo>
                    <a:close/>
                    <a:moveTo>
                      <a:pt x="0" y="1656001"/>
                    </a:moveTo>
                    <a:lnTo>
                      <a:pt x="1584000" y="1656001"/>
                    </a:lnTo>
                    <a:lnTo>
                      <a:pt x="1584000" y="3240000"/>
                    </a:lnTo>
                    <a:lnTo>
                      <a:pt x="540011" y="3240000"/>
                    </a:lnTo>
                    <a:cubicBezTo>
                      <a:pt x="241771" y="3240000"/>
                      <a:pt x="0" y="2998229"/>
                      <a:pt x="0" y="2699989"/>
                    </a:cubicBezTo>
                    <a:close/>
                    <a:moveTo>
                      <a:pt x="2467143" y="957859"/>
                    </a:moveTo>
                    <a:cubicBezTo>
                      <a:pt x="2388055" y="957859"/>
                      <a:pt x="2323941" y="1021973"/>
                      <a:pt x="2323941" y="1101061"/>
                    </a:cubicBezTo>
                    <a:cubicBezTo>
                      <a:pt x="2323941" y="1180149"/>
                      <a:pt x="2388055" y="1244263"/>
                      <a:pt x="2467143" y="1244263"/>
                    </a:cubicBezTo>
                    <a:cubicBezTo>
                      <a:pt x="2546231" y="1244263"/>
                      <a:pt x="2610345" y="1180149"/>
                      <a:pt x="2610345" y="1101061"/>
                    </a:cubicBezTo>
                    <a:cubicBezTo>
                      <a:pt x="2610345" y="1021973"/>
                      <a:pt x="2546231" y="957859"/>
                      <a:pt x="2467143" y="957859"/>
                    </a:cubicBezTo>
                    <a:close/>
                    <a:moveTo>
                      <a:pt x="2019696" y="635775"/>
                    </a:moveTo>
                    <a:lnTo>
                      <a:pt x="2019696" y="922180"/>
                    </a:lnTo>
                    <a:lnTo>
                      <a:pt x="2914589" y="922180"/>
                    </a:lnTo>
                    <a:lnTo>
                      <a:pt x="2914589" y="635775"/>
                    </a:lnTo>
                    <a:close/>
                    <a:moveTo>
                      <a:pt x="652639" y="331531"/>
                    </a:moveTo>
                    <a:lnTo>
                      <a:pt x="652639" y="635775"/>
                    </a:lnTo>
                    <a:lnTo>
                      <a:pt x="348395" y="635775"/>
                    </a:lnTo>
                    <a:lnTo>
                      <a:pt x="348395" y="922180"/>
                    </a:lnTo>
                    <a:lnTo>
                      <a:pt x="652639" y="922180"/>
                    </a:lnTo>
                    <a:lnTo>
                      <a:pt x="652639" y="1226424"/>
                    </a:lnTo>
                    <a:lnTo>
                      <a:pt x="939044" y="1226424"/>
                    </a:lnTo>
                    <a:lnTo>
                      <a:pt x="939044" y="922180"/>
                    </a:lnTo>
                    <a:lnTo>
                      <a:pt x="1243288" y="922180"/>
                    </a:lnTo>
                    <a:lnTo>
                      <a:pt x="1243288" y="635775"/>
                    </a:lnTo>
                    <a:lnTo>
                      <a:pt x="939044" y="635775"/>
                    </a:lnTo>
                    <a:lnTo>
                      <a:pt x="939044" y="331531"/>
                    </a:lnTo>
                    <a:close/>
                    <a:moveTo>
                      <a:pt x="2467143" y="313692"/>
                    </a:moveTo>
                    <a:cubicBezTo>
                      <a:pt x="2388055" y="313692"/>
                      <a:pt x="2323941" y="377806"/>
                      <a:pt x="2323941" y="456894"/>
                    </a:cubicBezTo>
                    <a:cubicBezTo>
                      <a:pt x="2323941" y="535982"/>
                      <a:pt x="2388055" y="600096"/>
                      <a:pt x="2467143" y="600096"/>
                    </a:cubicBezTo>
                    <a:cubicBezTo>
                      <a:pt x="2546231" y="600096"/>
                      <a:pt x="2610345" y="535982"/>
                      <a:pt x="2610345" y="456894"/>
                    </a:cubicBezTo>
                    <a:cubicBezTo>
                      <a:pt x="2610345" y="377806"/>
                      <a:pt x="2546231" y="313692"/>
                      <a:pt x="2467143" y="313692"/>
                    </a:cubicBezTo>
                    <a:close/>
                    <a:moveTo>
                      <a:pt x="540011" y="0"/>
                    </a:moveTo>
                    <a:lnTo>
                      <a:pt x="2699989" y="0"/>
                    </a:lnTo>
                    <a:cubicBezTo>
                      <a:pt x="2998229" y="0"/>
                      <a:pt x="3240000" y="241771"/>
                      <a:pt x="3240000" y="540011"/>
                    </a:cubicBezTo>
                    <a:lnTo>
                      <a:pt x="3240000" y="1584001"/>
                    </a:lnTo>
                    <a:lnTo>
                      <a:pt x="1656000" y="1584001"/>
                    </a:lnTo>
                    <a:lnTo>
                      <a:pt x="1656000" y="1"/>
                    </a:lnTo>
                    <a:lnTo>
                      <a:pt x="1584000" y="1"/>
                    </a:lnTo>
                    <a:lnTo>
                      <a:pt x="1584000" y="1584001"/>
                    </a:lnTo>
                    <a:lnTo>
                      <a:pt x="0" y="1584001"/>
                    </a:lnTo>
                    <a:lnTo>
                      <a:pt x="0" y="540011"/>
                    </a:lnTo>
                    <a:cubicBezTo>
                      <a:pt x="0" y="241771"/>
                      <a:pt x="241771" y="0"/>
                      <a:pt x="540011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19532" tIns="59767" rIns="119532" bIns="5976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Flussdiagramm: Magnetplattenspeicher 84">
                <a:extLst>
                  <a:ext uri="{FF2B5EF4-FFF2-40B4-BE49-F238E27FC236}">
                    <a16:creationId xmlns:a16="http://schemas.microsoft.com/office/drawing/2014/main" id="{546EF56F-1BB1-4DD9-9A0E-5EBCD2A5EE82}"/>
                  </a:ext>
                </a:extLst>
              </p:cNvPr>
              <p:cNvSpPr/>
              <p:nvPr/>
            </p:nvSpPr>
            <p:spPr bwMode="blackGray">
              <a:xfrm>
                <a:off x="9657574" y="2520340"/>
                <a:ext cx="434436" cy="474868"/>
              </a:xfrm>
              <a:prstGeom prst="flowChartMagneticDisk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Rectangle 800">
                <a:extLst>
                  <a:ext uri="{FF2B5EF4-FFF2-40B4-BE49-F238E27FC236}">
                    <a16:creationId xmlns:a16="http://schemas.microsoft.com/office/drawing/2014/main" id="{F49D1951-6AE1-4F7E-8CC3-F6C8E2D07199}"/>
                  </a:ext>
                </a:extLst>
              </p:cNvPr>
              <p:cNvSpPr/>
              <p:nvPr/>
            </p:nvSpPr>
            <p:spPr>
              <a:xfrm>
                <a:off x="10083630" y="5617697"/>
                <a:ext cx="5365607" cy="988258"/>
              </a:xfrm>
              <a:prstGeom prst="rect">
                <a:avLst/>
              </a:prstGeom>
              <a:solidFill>
                <a:schemeClr val="bg1"/>
              </a:solidFill>
              <a:ln w="635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3529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Rounded Rectangle 9">
                <a:extLst>
                  <a:ext uri="{FF2B5EF4-FFF2-40B4-BE49-F238E27FC236}">
                    <a16:creationId xmlns:a16="http://schemas.microsoft.com/office/drawing/2014/main" id="{3E169979-46A3-40D1-A3C1-C4E4270AD8F3}"/>
                  </a:ext>
                </a:extLst>
              </p:cNvPr>
              <p:cNvSpPr/>
              <p:nvPr/>
            </p:nvSpPr>
            <p:spPr>
              <a:xfrm rot="13500000">
                <a:off x="15033672" y="5704353"/>
                <a:ext cx="814964" cy="814966"/>
              </a:xfrm>
              <a:prstGeom prst="roundRect">
                <a:avLst>
                  <a:gd name="adj" fmla="val 9009"/>
                </a:avLst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3529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Rounded Rectangle 10">
                <a:extLst>
                  <a:ext uri="{FF2B5EF4-FFF2-40B4-BE49-F238E27FC236}">
                    <a16:creationId xmlns:a16="http://schemas.microsoft.com/office/drawing/2014/main" id="{C9C48D2D-F8B2-44B6-B648-20A8B0DD2A9C}"/>
                  </a:ext>
                </a:extLst>
              </p:cNvPr>
              <p:cNvSpPr/>
              <p:nvPr/>
            </p:nvSpPr>
            <p:spPr>
              <a:xfrm rot="13500000">
                <a:off x="15263762" y="5704344"/>
                <a:ext cx="814964" cy="814966"/>
              </a:xfrm>
              <a:prstGeom prst="roundRect">
                <a:avLst>
                  <a:gd name="adj" fmla="val 9009"/>
                </a:avLst>
              </a:prstGeom>
              <a:solidFill>
                <a:schemeClr val="bg1"/>
              </a:solidFill>
              <a:ln w="254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3529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TextBox 803">
                <a:extLst>
                  <a:ext uri="{FF2B5EF4-FFF2-40B4-BE49-F238E27FC236}">
                    <a16:creationId xmlns:a16="http://schemas.microsoft.com/office/drawing/2014/main" id="{59340C97-B67C-472B-8359-BA5912C12D3A}"/>
                  </a:ext>
                </a:extLst>
              </p:cNvPr>
              <p:cNvSpPr txBox="1"/>
              <p:nvPr/>
            </p:nvSpPr>
            <p:spPr>
              <a:xfrm>
                <a:off x="15386527" y="5870429"/>
                <a:ext cx="590250" cy="454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2354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endParaRPr lang="ko-KR" altLang="en-US" sz="2354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" name="Group 804">
                <a:extLst>
                  <a:ext uri="{FF2B5EF4-FFF2-40B4-BE49-F238E27FC236}">
                    <a16:creationId xmlns:a16="http://schemas.microsoft.com/office/drawing/2014/main" id="{45C20970-04F9-471B-8547-0A960ED154B2}"/>
                  </a:ext>
                </a:extLst>
              </p:cNvPr>
              <p:cNvGrpSpPr/>
              <p:nvPr/>
            </p:nvGrpSpPr>
            <p:grpSpPr>
              <a:xfrm>
                <a:off x="11127298" y="5654906"/>
                <a:ext cx="3844986" cy="918848"/>
                <a:chOff x="4601865" y="1984732"/>
                <a:chExt cx="2246195" cy="702903"/>
              </a:xfrm>
            </p:grpSpPr>
            <p:sp>
              <p:nvSpPr>
                <p:cNvPr id="91" name="Text Placeholder 12">
                  <a:extLst>
                    <a:ext uri="{FF2B5EF4-FFF2-40B4-BE49-F238E27FC236}">
                      <a16:creationId xmlns:a16="http://schemas.microsoft.com/office/drawing/2014/main" id="{BF0EB327-BB52-4B9A-88EC-8F8A762AE34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615812" y="2220900"/>
                  <a:ext cx="2232248" cy="466735"/>
                </a:xfrm>
                <a:prstGeom prst="rect">
                  <a:avLst/>
                </a:prstGeom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Calculate deviation of power production per weather regime, country and season.</a:t>
                  </a:r>
                </a:p>
              </p:txBody>
            </p:sp>
            <p:sp>
              <p:nvSpPr>
                <p:cNvPr id="92" name="Text Placeholder 13">
                  <a:extLst>
                    <a:ext uri="{FF2B5EF4-FFF2-40B4-BE49-F238E27FC236}">
                      <a16:creationId xmlns:a16="http://schemas.microsoft.com/office/drawing/2014/main" id="{762F7B9F-F54B-4DA5-8B10-24C979F3C10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601865" y="1984732"/>
                  <a:ext cx="2232248" cy="305326"/>
                </a:xfrm>
                <a:prstGeom prst="rect">
                  <a:avLst/>
                </a:prstGeom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6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Variability</a:t>
                  </a:r>
                </a:p>
              </p:txBody>
            </p:sp>
          </p:grpSp>
          <p:sp>
            <p:nvSpPr>
              <p:cNvPr id="93" name="Rectangle 800">
                <a:extLst>
                  <a:ext uri="{FF2B5EF4-FFF2-40B4-BE49-F238E27FC236}">
                    <a16:creationId xmlns:a16="http://schemas.microsoft.com/office/drawing/2014/main" id="{C068D9B0-58B4-4719-84BA-27F37FF84F90}"/>
                  </a:ext>
                </a:extLst>
              </p:cNvPr>
              <p:cNvSpPr/>
              <p:nvPr/>
            </p:nvSpPr>
            <p:spPr>
              <a:xfrm>
                <a:off x="10316920" y="6714886"/>
                <a:ext cx="5365607" cy="988258"/>
              </a:xfrm>
              <a:prstGeom prst="rect">
                <a:avLst/>
              </a:prstGeom>
              <a:solidFill>
                <a:schemeClr val="bg1"/>
              </a:solidFill>
              <a:ln w="635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3529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" name="Rounded Rectangle 9">
                <a:extLst>
                  <a:ext uri="{FF2B5EF4-FFF2-40B4-BE49-F238E27FC236}">
                    <a16:creationId xmlns:a16="http://schemas.microsoft.com/office/drawing/2014/main" id="{B269D142-0335-4D25-BEAF-B06E7567B292}"/>
                  </a:ext>
                </a:extLst>
              </p:cNvPr>
              <p:cNvSpPr/>
              <p:nvPr/>
            </p:nvSpPr>
            <p:spPr>
              <a:xfrm rot="13500000">
                <a:off x="15266961" y="6801542"/>
                <a:ext cx="814964" cy="814966"/>
              </a:xfrm>
              <a:prstGeom prst="roundRect">
                <a:avLst>
                  <a:gd name="adj" fmla="val 9009"/>
                </a:avLst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3529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" name="Rounded Rectangle 10">
                <a:extLst>
                  <a:ext uri="{FF2B5EF4-FFF2-40B4-BE49-F238E27FC236}">
                    <a16:creationId xmlns:a16="http://schemas.microsoft.com/office/drawing/2014/main" id="{D76C923F-F884-4B81-A513-8C8BAD22ABD0}"/>
                  </a:ext>
                </a:extLst>
              </p:cNvPr>
              <p:cNvSpPr/>
              <p:nvPr/>
            </p:nvSpPr>
            <p:spPr>
              <a:xfrm rot="13500000">
                <a:off x="15497051" y="6801533"/>
                <a:ext cx="814964" cy="814966"/>
              </a:xfrm>
              <a:prstGeom prst="roundRect">
                <a:avLst>
                  <a:gd name="adj" fmla="val 9009"/>
                </a:avLst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3529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TextBox 803">
                <a:extLst>
                  <a:ext uri="{FF2B5EF4-FFF2-40B4-BE49-F238E27FC236}">
                    <a16:creationId xmlns:a16="http://schemas.microsoft.com/office/drawing/2014/main" id="{0D9D5154-4316-499D-8365-50D5F1AC63E6}"/>
                  </a:ext>
                </a:extLst>
              </p:cNvPr>
              <p:cNvSpPr txBox="1"/>
              <p:nvPr/>
            </p:nvSpPr>
            <p:spPr>
              <a:xfrm>
                <a:off x="15619816" y="6937401"/>
                <a:ext cx="590250" cy="454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2354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endParaRPr lang="ko-KR" altLang="en-US" sz="2354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7" name="Group 804">
                <a:extLst>
                  <a:ext uri="{FF2B5EF4-FFF2-40B4-BE49-F238E27FC236}">
                    <a16:creationId xmlns:a16="http://schemas.microsoft.com/office/drawing/2014/main" id="{01A09668-7B15-4EF0-A45B-82189CB501FB}"/>
                  </a:ext>
                </a:extLst>
              </p:cNvPr>
              <p:cNvGrpSpPr/>
              <p:nvPr/>
            </p:nvGrpSpPr>
            <p:grpSpPr>
              <a:xfrm>
                <a:off x="11360587" y="6752094"/>
                <a:ext cx="3844986" cy="918848"/>
                <a:chOff x="4601865" y="1984732"/>
                <a:chExt cx="2246195" cy="702903"/>
              </a:xfrm>
            </p:grpSpPr>
            <p:sp>
              <p:nvSpPr>
                <p:cNvPr id="98" name="Text Placeholder 12">
                  <a:extLst>
                    <a:ext uri="{FF2B5EF4-FFF2-40B4-BE49-F238E27FC236}">
                      <a16:creationId xmlns:a16="http://schemas.microsoft.com/office/drawing/2014/main" id="{5C1C82C3-57FE-4681-A15C-464EACFFD96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615812" y="2220900"/>
                  <a:ext cx="2232248" cy="466735"/>
                </a:xfrm>
                <a:prstGeom prst="rect">
                  <a:avLst/>
                </a:prstGeom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Find installed capacity distributions which reduces the power production variability .</a:t>
                  </a:r>
                </a:p>
              </p:txBody>
            </p:sp>
            <p:sp>
              <p:nvSpPr>
                <p:cNvPr id="99" name="Text Placeholder 13">
                  <a:extLst>
                    <a:ext uri="{FF2B5EF4-FFF2-40B4-BE49-F238E27FC236}">
                      <a16:creationId xmlns:a16="http://schemas.microsoft.com/office/drawing/2014/main" id="{DD3A9E02-6E0A-498C-9992-C197BFFBB05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601865" y="1984732"/>
                  <a:ext cx="2232248" cy="305326"/>
                </a:xfrm>
                <a:prstGeom prst="rect">
                  <a:avLst/>
                </a:prstGeom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6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Reduce Variability</a:t>
                  </a:r>
                </a:p>
              </p:txBody>
            </p:sp>
          </p:grpSp>
          <p:pic>
            <p:nvPicPr>
              <p:cNvPr id="100" name="Grafik 99" descr="Link mit einfarbiger Füllung">
                <a:extLst>
                  <a:ext uri="{FF2B5EF4-FFF2-40B4-BE49-F238E27FC236}">
                    <a16:creationId xmlns:a16="http://schemas.microsoft.com/office/drawing/2014/main" id="{5161D35E-0485-473C-9F64-0A56C1A289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10043059" y="4677279"/>
                <a:ext cx="637233" cy="637233"/>
              </a:xfrm>
              <a:prstGeom prst="rect">
                <a:avLst/>
              </a:prstGeom>
            </p:spPr>
          </p:pic>
          <p:pic>
            <p:nvPicPr>
              <p:cNvPr id="101" name="Grafik 100" descr="Balkendiagramm mit einfarbiger Füllung">
                <a:extLst>
                  <a:ext uri="{FF2B5EF4-FFF2-40B4-BE49-F238E27FC236}">
                    <a16:creationId xmlns:a16="http://schemas.microsoft.com/office/drawing/2014/main" id="{093BE6C4-8943-454F-87DE-AB063803C0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0337313" y="5819747"/>
                <a:ext cx="610126" cy="610126"/>
              </a:xfrm>
              <a:prstGeom prst="rect">
                <a:avLst/>
              </a:prstGeom>
            </p:spPr>
          </p:pic>
          <p:pic>
            <p:nvPicPr>
              <p:cNvPr id="102" name="Grafik 101" descr="Verkleinern mit einfarbiger Füllung">
                <a:extLst>
                  <a:ext uri="{FF2B5EF4-FFF2-40B4-BE49-F238E27FC236}">
                    <a16:creationId xmlns:a16="http://schemas.microsoft.com/office/drawing/2014/main" id="{831EB2C8-F845-4E4E-B38E-FC0DE1B321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10546627" y="6928154"/>
                <a:ext cx="580673" cy="58067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19012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1686</Words>
  <Application>Microsoft Office PowerPoint</Application>
  <PresentationFormat>Benutzerdefiniert</PresentationFormat>
  <Paragraphs>308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Times New Roman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Dirk</dc:creator>
  <cp:lastModifiedBy>Dirk Mühlemann</cp:lastModifiedBy>
  <cp:revision>72</cp:revision>
  <dcterms:created xsi:type="dcterms:W3CDTF">2021-02-07T09:54:13Z</dcterms:created>
  <dcterms:modified xsi:type="dcterms:W3CDTF">2021-04-16T15:24:43Z</dcterms:modified>
</cp:coreProperties>
</file>