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5" autoAdjust="0"/>
    <p:restoredTop sz="94660"/>
  </p:normalViewPr>
  <p:slideViewPr>
    <p:cSldViewPr snapToGrid="0">
      <p:cViewPr>
        <p:scale>
          <a:sx n="100" d="100"/>
          <a:sy n="100" d="100"/>
        </p:scale>
        <p:origin x="36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CCBDB-C2C8-454C-83AD-2BC4002EE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180950-EC32-4C3F-BB16-252E17C05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D6064-DE4A-40B5-B693-B5348D38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501DA-F3A7-4BEF-8014-55ED4A3F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EA0AE2-0DF8-485A-BFF0-FF32FFB4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448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FD9FB-8B17-4099-A0EB-2D4AB3C2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C5D8FC-6AE4-4691-A3D5-7B6163B11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66CA5A-BD2D-4AFF-ADBA-B7E8426B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81CD21-29AB-4C85-BBB4-2795CC40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64FFCC-A5B4-4D6F-8A69-92107692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86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ACD8BE-CA5B-4DF0-9B4F-E2BB6E7E8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FBA25-96FF-43AB-9317-1604F05F2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3FA8D1-1A17-4FC2-AE2C-F3C3E5DF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84C597-D10C-4CD0-99F9-A4AFC832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9780BF-79D6-461C-B66B-6306443A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44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3099F-B0CB-4CAA-BD28-48B3C787E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B9A89-B358-4952-8C50-56CDB515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A2C92-B549-4400-BA1E-3532F56EB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B7E28-1F8A-428C-B052-5495C9EC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8359F5-DACD-4B38-AEE1-F8FE424E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047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D7F7B-81F4-4B81-A790-D684FE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7588CD-9EBD-4C57-BBD8-FD0CA799B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6F53B0-D9F4-49AD-B86C-AD445C3D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D1C51B-7EBD-4AA9-B5BC-0A78C7BF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32364-0891-4BB6-BCF6-C8593A0A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457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EA2D4-6B82-446F-982B-8AA43BF1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991A4-BFE2-4CE2-AB5E-8DFF7EE52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FD239-5D09-4096-AA3B-A294860D8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8EB602-23E1-4644-AB96-425DBBF1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BF4F4A-5CAB-42BD-8A85-BA126915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897413-439D-4282-94CC-F9D6726E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29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7ACCA-53D1-4536-84DF-12B69463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F7F2CA-57D7-4491-A0E4-607856925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436EFD-A871-401E-880C-3CA3105F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AE49E0-22EE-4554-88E9-4CF2AEDE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4DECAF9-6B8C-4332-AB93-1B3F82E82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FAB53B-E649-428A-97F0-05EC58BF1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620056-DBCC-4A2A-8ADC-287EDB89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98E251-E294-48DB-A8C7-67CF7D39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442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60DB1-9610-4215-BFBB-0BDAE6A2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2A0647-A031-4215-8AC5-1A037461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CA52CC-6668-4EE3-8429-01EE167A4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38656A4-E26E-4BC5-966F-ACF9BC0B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54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82FE33-D279-4057-958B-E1FC03A3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D0950B-199F-455D-AC38-9336E403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4975D7-42F1-4397-87E1-561F80C2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343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02CFBF-9C66-46B8-BD1E-7E09DA6A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841F21-BC3E-4FCE-BBEF-E7B89F8CA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546A3E-503B-4261-9C6C-EEBD5D1A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42E403-898F-4943-B6D7-C9AF4C6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4F820-16BC-455A-81DF-3A569A52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2BCEE5-D6E0-4475-BC10-8D4EB879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281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385F3-42E8-4D5D-8F14-EE5D6887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F906DE-54AB-44A3-A9C8-530A0F6F5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F3DC76-E0DF-4FA5-B957-5AF43A4B2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498FAF-5590-41D7-917A-4BC636D0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AADB7-9653-4C0E-B146-A4AA64E8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F5DDEF-1EDB-4288-8BEF-05254CE4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7418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923B410-7F91-4001-A902-B8F8D494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DC376D-0C98-415A-8964-9B34994BF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2899BE-DB05-47A9-95D0-2333133C4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C550-39C2-40BE-9FF7-2D46BE785781}" type="datetimeFigureOut">
              <a:rPr lang="de-CH" smtClean="0"/>
              <a:t>07.02.2021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A1D991-6CDC-4630-9AFF-ED60363FE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9263B4-AD76-4858-8B80-F67EECAD6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7C668-5C2E-4FB1-9254-9A6EEBAC0ED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953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17D7C8EF-D223-4765-9360-70E70C47B63C}"/>
              </a:ext>
            </a:extLst>
          </p:cNvPr>
          <p:cNvSpPr/>
          <p:nvPr/>
        </p:nvSpPr>
        <p:spPr bwMode="ltGray">
          <a:xfrm>
            <a:off x="1945541" y="1048708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</a:p>
        </p:txBody>
      </p:sp>
      <p:sp>
        <p:nvSpPr>
          <p:cNvPr id="10" name="Flussdiagramm: Alternativer Prozess 9">
            <a:extLst>
              <a:ext uri="{FF2B5EF4-FFF2-40B4-BE49-F238E27FC236}">
                <a16:creationId xmlns:a16="http://schemas.microsoft.com/office/drawing/2014/main" id="{3F39AA32-EDE7-421D-AF33-CCEBBC18AE62}"/>
              </a:ext>
            </a:extLst>
          </p:cNvPr>
          <p:cNvSpPr/>
          <p:nvPr/>
        </p:nvSpPr>
        <p:spPr bwMode="ltGray">
          <a:xfrm>
            <a:off x="1945541" y="2035540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10-day lowpass filter</a:t>
            </a:r>
          </a:p>
        </p:txBody>
      </p:sp>
      <p:sp>
        <p:nvSpPr>
          <p:cNvPr id="11" name="Flussdiagramm: Alternativer Prozess 10">
            <a:extLst>
              <a:ext uri="{FF2B5EF4-FFF2-40B4-BE49-F238E27FC236}">
                <a16:creationId xmlns:a16="http://schemas.microsoft.com/office/drawing/2014/main" id="{A8748F4D-1E2B-4F66-809F-01FCFD78F186}"/>
              </a:ext>
            </a:extLst>
          </p:cNvPr>
          <p:cNvSpPr/>
          <p:nvPr/>
        </p:nvSpPr>
        <p:spPr bwMode="ltGray">
          <a:xfrm>
            <a:off x="1897122" y="2877352"/>
            <a:ext cx="1822450" cy="538948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	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F4DB48A-549F-4A1E-BFEB-DBBDBB39F6F7}"/>
              </a:ext>
            </a:extLst>
          </p:cNvPr>
          <p:cNvCxnSpPr>
            <a:stCxn id="9" idx="2"/>
            <a:endCxn id="10" idx="0"/>
          </p:cNvCxnSpPr>
          <p:nvPr/>
        </p:nvCxnSpPr>
        <p:spPr bwMode="black">
          <a:xfrm>
            <a:off x="2856766" y="1587656"/>
            <a:ext cx="0" cy="4478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ussdiagramm: Magnetplattenspeicher 24">
            <a:extLst>
              <a:ext uri="{FF2B5EF4-FFF2-40B4-BE49-F238E27FC236}">
                <a16:creationId xmlns:a16="http://schemas.microsoft.com/office/drawing/2014/main" id="{4843D158-1794-4A90-B2A7-8D7D372D684D}"/>
              </a:ext>
            </a:extLst>
          </p:cNvPr>
          <p:cNvSpPr/>
          <p:nvPr/>
        </p:nvSpPr>
        <p:spPr bwMode="blackGray">
          <a:xfrm>
            <a:off x="2246433" y="66758"/>
            <a:ext cx="1220666" cy="60510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ERA5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5BEFD8C-258D-4D9C-A972-4B5086D25B3F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 bwMode="black">
          <a:xfrm>
            <a:off x="2856766" y="671866"/>
            <a:ext cx="0" cy="376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ussdiagramm: Prozess 45">
            <a:extLst>
              <a:ext uri="{FF2B5EF4-FFF2-40B4-BE49-F238E27FC236}">
                <a16:creationId xmlns:a16="http://schemas.microsoft.com/office/drawing/2014/main" id="{256755DD-4EC2-4A84-AED4-B661BD224869}"/>
              </a:ext>
            </a:extLst>
          </p:cNvPr>
          <p:cNvSpPr/>
          <p:nvPr/>
        </p:nvSpPr>
        <p:spPr bwMode="ltGray">
          <a:xfrm>
            <a:off x="5485665" y="1048708"/>
            <a:ext cx="1574799" cy="538948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daily means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Flussdiagramm: Magnetplattenspeicher 46">
            <a:extLst>
              <a:ext uri="{FF2B5EF4-FFF2-40B4-BE49-F238E27FC236}">
                <a16:creationId xmlns:a16="http://schemas.microsoft.com/office/drawing/2014/main" id="{3E489F24-F172-4A0D-B098-0B1E915F7574}"/>
              </a:ext>
            </a:extLst>
          </p:cNvPr>
          <p:cNvSpPr/>
          <p:nvPr/>
        </p:nvSpPr>
        <p:spPr bwMode="blackGray">
          <a:xfrm>
            <a:off x="5662732" y="84850"/>
            <a:ext cx="1220666" cy="605108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Renewables.ninja</a:t>
            </a:r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45BE4998-FBFB-438E-BA6B-AE8129FD129E}"/>
              </a:ext>
            </a:extLst>
          </p:cNvPr>
          <p:cNvCxnSpPr>
            <a:cxnSpLocks/>
          </p:cNvCxnSpPr>
          <p:nvPr/>
        </p:nvCxnSpPr>
        <p:spPr bwMode="black">
          <a:xfrm>
            <a:off x="6273063" y="671866"/>
            <a:ext cx="1" cy="3587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/>
              <p:nvPr/>
            </p:nvSpPr>
            <p:spPr>
              <a:xfrm>
                <a:off x="3523513" y="2993684"/>
                <a:ext cx="2086711" cy="422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m:rPr>
                              <m:lit/>
                            </m:rPr>
                            <a:rPr lang="en-GB" sz="1100" i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𝑎𝑛𝑜</m:t>
                          </m:r>
                        </m:e>
                        <m:sub>
                          <m:r>
                            <a:rPr lang="en-GB" sz="11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100" i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GB" sz="11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GB" sz="11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100" i="1">
                                  <a:latin typeface="Cambria Math" panose="02040503050406030204" pitchFamily="18" charset="0"/>
                                </a:rPr>
                                <m:t>𝑠𝑡𝑑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8A685042-AC21-4216-BEF9-523B27A58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513" y="2993684"/>
                <a:ext cx="2086711" cy="4226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3010142" y="443148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6826316" y="450378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7002331" y="450378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7086073" y="463083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3172915" y="4478171"/>
            <a:ext cx="2923085" cy="709310"/>
            <a:chOff x="4093954" y="1992027"/>
            <a:chExt cx="2232249" cy="709310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093954" y="2234602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</a:t>
              </a: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093955" y="1992027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daily means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5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1827113" y="639851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ectangle 800">
            <a:extLst>
              <a:ext uri="{FF2B5EF4-FFF2-40B4-BE49-F238E27FC236}">
                <a16:creationId xmlns:a16="http://schemas.microsoft.com/office/drawing/2014/main" id="{DAE202F3-D62B-4FA9-BEA1-335556308E13}"/>
              </a:ext>
            </a:extLst>
          </p:cNvPr>
          <p:cNvSpPr/>
          <p:nvPr/>
        </p:nvSpPr>
        <p:spPr>
          <a:xfrm>
            <a:off x="404468" y="187516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A9C488C5-28E3-4F77-854A-2D5C41A8ACC9}"/>
              </a:ext>
            </a:extLst>
          </p:cNvPr>
          <p:cNvSpPr/>
          <p:nvPr/>
        </p:nvSpPr>
        <p:spPr>
          <a:xfrm rot="13500000">
            <a:off x="4191160" y="1941451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ounded Rectangle 10">
            <a:extLst>
              <a:ext uri="{FF2B5EF4-FFF2-40B4-BE49-F238E27FC236}">
                <a16:creationId xmlns:a16="http://schemas.microsoft.com/office/drawing/2014/main" id="{3B3BEDB7-258C-4161-989F-8DCBF3B4BE4C}"/>
              </a:ext>
            </a:extLst>
          </p:cNvPr>
          <p:cNvSpPr/>
          <p:nvPr/>
        </p:nvSpPr>
        <p:spPr>
          <a:xfrm rot="13500000">
            <a:off x="4367175" y="1941445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803">
            <a:extLst>
              <a:ext uri="{FF2B5EF4-FFF2-40B4-BE49-F238E27FC236}">
                <a16:creationId xmlns:a16="http://schemas.microsoft.com/office/drawing/2014/main" id="{91E3F82C-04C0-42FB-8BA9-1B15AAF8F636}"/>
              </a:ext>
            </a:extLst>
          </p:cNvPr>
          <p:cNvSpPr txBox="1"/>
          <p:nvPr/>
        </p:nvSpPr>
        <p:spPr>
          <a:xfrm>
            <a:off x="4461091" y="206849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804">
            <a:extLst>
              <a:ext uri="{FF2B5EF4-FFF2-40B4-BE49-F238E27FC236}">
                <a16:creationId xmlns:a16="http://schemas.microsoft.com/office/drawing/2014/main" id="{20C486E7-80C9-433F-ABFD-9DCF77C4C984}"/>
              </a:ext>
            </a:extLst>
          </p:cNvPr>
          <p:cNvGrpSpPr/>
          <p:nvPr/>
        </p:nvGrpSpPr>
        <p:grpSpPr>
          <a:xfrm>
            <a:off x="1202857" y="1903624"/>
            <a:ext cx="2941347" cy="702903"/>
            <a:chOff x="4601865" y="1984732"/>
            <a:chExt cx="2246195" cy="702903"/>
          </a:xfrm>
        </p:grpSpPr>
        <p:sp>
          <p:nvSpPr>
            <p:cNvPr id="60" name="Text Placeholder 12">
              <a:extLst>
                <a:ext uri="{FF2B5EF4-FFF2-40B4-BE49-F238E27FC236}">
                  <a16:creationId xmlns:a16="http://schemas.microsoft.com/office/drawing/2014/main" id="{14E5DDEC-2D32-43C7-9151-EA3B2F80480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(10-days).</a:t>
              </a:r>
            </a:p>
          </p:txBody>
        </p:sp>
        <p:sp>
          <p:nvSpPr>
            <p:cNvPr id="61" name="Text Placeholder 13">
              <a:extLst>
                <a:ext uri="{FF2B5EF4-FFF2-40B4-BE49-F238E27FC236}">
                  <a16:creationId xmlns:a16="http://schemas.microsoft.com/office/drawing/2014/main" id="{A3D63858-7942-4DF5-8D2A-A7E47D8BD72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10-day lowpass filter</a:t>
              </a:r>
            </a:p>
          </p:txBody>
        </p:sp>
      </p:grpSp>
      <p:sp>
        <p:nvSpPr>
          <p:cNvPr id="25" name="Rectangle 807">
            <a:extLst>
              <a:ext uri="{FF2B5EF4-FFF2-40B4-BE49-F238E27FC236}">
                <a16:creationId xmlns:a16="http://schemas.microsoft.com/office/drawing/2014/main" id="{C999172A-B8D0-4D9A-952D-667D8E1DCB0D}"/>
              </a:ext>
            </a:extLst>
          </p:cNvPr>
          <p:cNvSpPr/>
          <p:nvPr/>
        </p:nvSpPr>
        <p:spPr>
          <a:xfrm>
            <a:off x="227480" y="166415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18">
            <a:extLst>
              <a:ext uri="{FF2B5EF4-FFF2-40B4-BE49-F238E27FC236}">
                <a16:creationId xmlns:a16="http://schemas.microsoft.com/office/drawing/2014/main" id="{C428B71E-C002-40D5-85F3-2C671747A283}"/>
              </a:ext>
            </a:extLst>
          </p:cNvPr>
          <p:cNvSpPr/>
          <p:nvPr/>
        </p:nvSpPr>
        <p:spPr>
          <a:xfrm rot="13500000">
            <a:off x="4009127" y="23270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00A0A001-3C93-431D-A78C-725E03327150}"/>
              </a:ext>
            </a:extLst>
          </p:cNvPr>
          <p:cNvSpPr/>
          <p:nvPr/>
        </p:nvSpPr>
        <p:spPr>
          <a:xfrm rot="13500000">
            <a:off x="4185142" y="232697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810">
            <a:extLst>
              <a:ext uri="{FF2B5EF4-FFF2-40B4-BE49-F238E27FC236}">
                <a16:creationId xmlns:a16="http://schemas.microsoft.com/office/drawing/2014/main" id="{F8AA96FE-9BD1-4264-98E8-954EA90FEE83}"/>
              </a:ext>
            </a:extLst>
          </p:cNvPr>
          <p:cNvSpPr txBox="1"/>
          <p:nvPr/>
        </p:nvSpPr>
        <p:spPr>
          <a:xfrm>
            <a:off x="4284145" y="35974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811">
            <a:extLst>
              <a:ext uri="{FF2B5EF4-FFF2-40B4-BE49-F238E27FC236}">
                <a16:creationId xmlns:a16="http://schemas.microsoft.com/office/drawing/2014/main" id="{44FED6CA-F3F8-4C0F-9DB1-67AD43AD6AA1}"/>
              </a:ext>
            </a:extLst>
          </p:cNvPr>
          <p:cNvGrpSpPr/>
          <p:nvPr/>
        </p:nvGrpSpPr>
        <p:grpSpPr>
          <a:xfrm>
            <a:off x="1028391" y="193920"/>
            <a:ext cx="2941347" cy="702903"/>
            <a:chOff x="4601865" y="1984732"/>
            <a:chExt cx="2246195" cy="702903"/>
          </a:xfrm>
        </p:grpSpPr>
        <p:sp>
          <p:nvSpPr>
            <p:cNvPr id="58" name="Text Placeholder 12">
              <a:extLst>
                <a:ext uri="{FF2B5EF4-FFF2-40B4-BE49-F238E27FC236}">
                  <a16:creationId xmlns:a16="http://schemas.microsoft.com/office/drawing/2014/main" id="{98A9FE46-690D-4705-A173-88CE0DF85081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the hourly geopotential height fields from the reanalysis dataset ERA5.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Placeholder 13">
              <a:extLst>
                <a:ext uri="{FF2B5EF4-FFF2-40B4-BE49-F238E27FC236}">
                  <a16:creationId xmlns:a16="http://schemas.microsoft.com/office/drawing/2014/main" id="{8B725C21-6471-461B-B5BA-9A7F3E7D7608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30" name="Rectangle 814">
            <a:extLst>
              <a:ext uri="{FF2B5EF4-FFF2-40B4-BE49-F238E27FC236}">
                <a16:creationId xmlns:a16="http://schemas.microsoft.com/office/drawing/2014/main" id="{B131B832-728A-4759-A0A2-11E6103E1AD3}"/>
              </a:ext>
            </a:extLst>
          </p:cNvPr>
          <p:cNvSpPr/>
          <p:nvPr/>
        </p:nvSpPr>
        <p:spPr>
          <a:xfrm>
            <a:off x="8207098" y="4054623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21">
            <a:extLst>
              <a:ext uri="{FF2B5EF4-FFF2-40B4-BE49-F238E27FC236}">
                <a16:creationId xmlns:a16="http://schemas.microsoft.com/office/drawing/2014/main" id="{63243743-ADF3-40CF-8288-E4646C0BDE07}"/>
              </a:ext>
            </a:extLst>
          </p:cNvPr>
          <p:cNvSpPr/>
          <p:nvPr/>
        </p:nvSpPr>
        <p:spPr>
          <a:xfrm rot="13500000">
            <a:off x="11383128" y="399482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ounded Rectangle 22">
            <a:extLst>
              <a:ext uri="{FF2B5EF4-FFF2-40B4-BE49-F238E27FC236}">
                <a16:creationId xmlns:a16="http://schemas.microsoft.com/office/drawing/2014/main" id="{FF013D1C-6B09-4DB3-872E-A91122BA5FE9}"/>
              </a:ext>
            </a:extLst>
          </p:cNvPr>
          <p:cNvSpPr/>
          <p:nvPr/>
        </p:nvSpPr>
        <p:spPr>
          <a:xfrm rot="13500000">
            <a:off x="11559143" y="399482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817">
            <a:extLst>
              <a:ext uri="{FF2B5EF4-FFF2-40B4-BE49-F238E27FC236}">
                <a16:creationId xmlns:a16="http://schemas.microsoft.com/office/drawing/2014/main" id="{D9852D90-02DC-4870-8AD6-2CB42F77AF52}"/>
              </a:ext>
            </a:extLst>
          </p:cNvPr>
          <p:cNvSpPr txBox="1"/>
          <p:nvPr/>
        </p:nvSpPr>
        <p:spPr>
          <a:xfrm>
            <a:off x="11645646" y="412187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34" name="Group 818">
            <a:extLst>
              <a:ext uri="{FF2B5EF4-FFF2-40B4-BE49-F238E27FC236}">
                <a16:creationId xmlns:a16="http://schemas.microsoft.com/office/drawing/2014/main" id="{E7158A50-095F-41C4-974F-1327A7A04AE4}"/>
              </a:ext>
            </a:extLst>
          </p:cNvPr>
          <p:cNvGrpSpPr/>
          <p:nvPr/>
        </p:nvGrpSpPr>
        <p:grpSpPr>
          <a:xfrm>
            <a:off x="9015578" y="4081173"/>
            <a:ext cx="2941347" cy="702903"/>
            <a:chOff x="4601865" y="1984732"/>
            <a:chExt cx="2246195" cy="702903"/>
          </a:xfrm>
        </p:grpSpPr>
        <p:sp>
          <p:nvSpPr>
            <p:cNvPr id="56" name="Text Placeholder 12">
              <a:extLst>
                <a:ext uri="{FF2B5EF4-FFF2-40B4-BE49-F238E27FC236}">
                  <a16:creationId xmlns:a16="http://schemas.microsoft.com/office/drawing/2014/main" id="{A1BE1991-3890-4EB1-8CF8-301607F1AFA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 Placeholder 13">
              <a:extLst>
                <a:ext uri="{FF2B5EF4-FFF2-40B4-BE49-F238E27FC236}">
                  <a16:creationId xmlns:a16="http://schemas.microsoft.com/office/drawing/2014/main" id="{D2537E93-6830-420C-8D44-3E9970C36A35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35" name="Rectangle 821">
            <a:extLst>
              <a:ext uri="{FF2B5EF4-FFF2-40B4-BE49-F238E27FC236}">
                <a16:creationId xmlns:a16="http://schemas.microsoft.com/office/drawing/2014/main" id="{C8B0A53A-1420-4FE7-84BF-6D2810DCB095}"/>
              </a:ext>
            </a:extLst>
          </p:cNvPr>
          <p:cNvSpPr/>
          <p:nvPr/>
        </p:nvSpPr>
        <p:spPr>
          <a:xfrm>
            <a:off x="303856" y="101963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D860CDD-C6D9-49EA-81AE-4460711B5A4A}"/>
              </a:ext>
            </a:extLst>
          </p:cNvPr>
          <p:cNvSpPr/>
          <p:nvPr/>
        </p:nvSpPr>
        <p:spPr>
          <a:xfrm rot="13500000">
            <a:off x="4095593" y="1085917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5B2E0453-055F-4233-8360-F6C83BF7AF1D}"/>
              </a:ext>
            </a:extLst>
          </p:cNvPr>
          <p:cNvSpPr/>
          <p:nvPr/>
        </p:nvSpPr>
        <p:spPr>
          <a:xfrm rot="13500000">
            <a:off x="4271608" y="1085911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824">
            <a:extLst>
              <a:ext uri="{FF2B5EF4-FFF2-40B4-BE49-F238E27FC236}">
                <a16:creationId xmlns:a16="http://schemas.microsoft.com/office/drawing/2014/main" id="{A400BDE3-A109-4A0C-A8B3-8586143EFBB7}"/>
              </a:ext>
            </a:extLst>
          </p:cNvPr>
          <p:cNvSpPr txBox="1"/>
          <p:nvPr/>
        </p:nvSpPr>
        <p:spPr>
          <a:xfrm>
            <a:off x="4360437" y="1212965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Group 825">
            <a:extLst>
              <a:ext uri="{FF2B5EF4-FFF2-40B4-BE49-F238E27FC236}">
                <a16:creationId xmlns:a16="http://schemas.microsoft.com/office/drawing/2014/main" id="{BF456F66-94DE-418A-8E4C-7BB86B0C12C2}"/>
              </a:ext>
            </a:extLst>
          </p:cNvPr>
          <p:cNvGrpSpPr/>
          <p:nvPr/>
        </p:nvGrpSpPr>
        <p:grpSpPr>
          <a:xfrm>
            <a:off x="1104768" y="1045228"/>
            <a:ext cx="2941347" cy="702903"/>
            <a:chOff x="4601865" y="1984732"/>
            <a:chExt cx="2246195" cy="702903"/>
          </a:xfrm>
        </p:grpSpPr>
        <p:sp>
          <p:nvSpPr>
            <p:cNvPr id="54" name="Text Placeholder 12">
              <a:extLst>
                <a:ext uri="{FF2B5EF4-FFF2-40B4-BE49-F238E27FC236}">
                  <a16:creationId xmlns:a16="http://schemas.microsoft.com/office/drawing/2014/main" id="{146BFAFA-C189-4B9D-AA23-F6229D8C9852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Placeholder 13">
              <a:extLst>
                <a:ext uri="{FF2B5EF4-FFF2-40B4-BE49-F238E27FC236}">
                  <a16:creationId xmlns:a16="http://schemas.microsoft.com/office/drawing/2014/main" id="{B9FAF5C9-E00A-488D-9D90-6C53BB7185E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40" name="Rectangle 828">
            <a:extLst>
              <a:ext uri="{FF2B5EF4-FFF2-40B4-BE49-F238E27FC236}">
                <a16:creationId xmlns:a16="http://schemas.microsoft.com/office/drawing/2014/main" id="{7DFEBB17-8E0B-4F2F-88BB-DB3A3EC49374}"/>
              </a:ext>
            </a:extLst>
          </p:cNvPr>
          <p:cNvSpPr/>
          <p:nvPr/>
        </p:nvSpPr>
        <p:spPr>
          <a:xfrm>
            <a:off x="8087404" y="5593054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Rounded Rectangle 12">
            <a:extLst>
              <a:ext uri="{FF2B5EF4-FFF2-40B4-BE49-F238E27FC236}">
                <a16:creationId xmlns:a16="http://schemas.microsoft.com/office/drawing/2014/main" id="{B31FBD9D-67C9-491B-87C6-B565A3A6AFD4}"/>
              </a:ext>
            </a:extLst>
          </p:cNvPr>
          <p:cNvSpPr/>
          <p:nvPr/>
        </p:nvSpPr>
        <p:spPr>
          <a:xfrm rot="13500000">
            <a:off x="11884186" y="565251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Rounded Rectangle 13">
            <a:extLst>
              <a:ext uri="{FF2B5EF4-FFF2-40B4-BE49-F238E27FC236}">
                <a16:creationId xmlns:a16="http://schemas.microsoft.com/office/drawing/2014/main" id="{A16A148A-011D-4DCC-B742-A6C190D16251}"/>
              </a:ext>
            </a:extLst>
          </p:cNvPr>
          <p:cNvSpPr/>
          <p:nvPr/>
        </p:nvSpPr>
        <p:spPr>
          <a:xfrm rot="13500000">
            <a:off x="12060201" y="5652508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831">
            <a:extLst>
              <a:ext uri="{FF2B5EF4-FFF2-40B4-BE49-F238E27FC236}">
                <a16:creationId xmlns:a16="http://schemas.microsoft.com/office/drawing/2014/main" id="{E64244FB-4D49-4462-B255-C59A9B727A1A}"/>
              </a:ext>
            </a:extLst>
          </p:cNvPr>
          <p:cNvSpPr txBox="1"/>
          <p:nvPr/>
        </p:nvSpPr>
        <p:spPr>
          <a:xfrm>
            <a:off x="12143943" y="5779562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4" name="Group 832">
            <a:extLst>
              <a:ext uri="{FF2B5EF4-FFF2-40B4-BE49-F238E27FC236}">
                <a16:creationId xmlns:a16="http://schemas.microsoft.com/office/drawing/2014/main" id="{FF57E729-57F6-44C4-94A0-991E43AE5CE4}"/>
              </a:ext>
            </a:extLst>
          </p:cNvPr>
          <p:cNvGrpSpPr/>
          <p:nvPr/>
        </p:nvGrpSpPr>
        <p:grpSpPr>
          <a:xfrm>
            <a:off x="8895884" y="5619604"/>
            <a:ext cx="2941347" cy="702903"/>
            <a:chOff x="4601865" y="1984732"/>
            <a:chExt cx="2246195" cy="702903"/>
          </a:xfrm>
        </p:grpSpPr>
        <p:sp>
          <p:nvSpPr>
            <p:cNvPr id="52" name="Text Placeholder 12">
              <a:extLst>
                <a:ext uri="{FF2B5EF4-FFF2-40B4-BE49-F238E27FC236}">
                  <a16:creationId xmlns:a16="http://schemas.microsoft.com/office/drawing/2014/main" id="{881BD704-1143-4A2A-8BEB-09552FCC8E24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 Placeholder 13">
              <a:extLst>
                <a:ext uri="{FF2B5EF4-FFF2-40B4-BE49-F238E27FC236}">
                  <a16:creationId xmlns:a16="http://schemas.microsoft.com/office/drawing/2014/main" id="{5592E77B-B2F9-48E9-9CD8-3C88D2E4D60F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</a:p>
          </p:txBody>
        </p:sp>
      </p:grpSp>
      <p:sp>
        <p:nvSpPr>
          <p:cNvPr id="47" name="Rounded Rectangle 32">
            <a:extLst>
              <a:ext uri="{FF2B5EF4-FFF2-40B4-BE49-F238E27FC236}">
                <a16:creationId xmlns:a16="http://schemas.microsoft.com/office/drawing/2014/main" id="{12AF7E91-DAD7-440A-BA9C-5951318F2D37}"/>
              </a:ext>
            </a:extLst>
          </p:cNvPr>
          <p:cNvSpPr/>
          <p:nvPr/>
        </p:nvSpPr>
        <p:spPr>
          <a:xfrm>
            <a:off x="542994" y="1236309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27">
            <a:extLst>
              <a:ext uri="{FF2B5EF4-FFF2-40B4-BE49-F238E27FC236}">
                <a16:creationId xmlns:a16="http://schemas.microsoft.com/office/drawing/2014/main" id="{B2721313-6D54-4E96-AC72-60CC0DA90D1B}"/>
              </a:ext>
            </a:extLst>
          </p:cNvPr>
          <p:cNvSpPr/>
          <p:nvPr/>
        </p:nvSpPr>
        <p:spPr>
          <a:xfrm>
            <a:off x="8461591" y="429682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Block Arc 10">
            <a:extLst>
              <a:ext uri="{FF2B5EF4-FFF2-40B4-BE49-F238E27FC236}">
                <a16:creationId xmlns:a16="http://schemas.microsoft.com/office/drawing/2014/main" id="{291B8368-1D27-4E65-BE3D-E5E8BCC2E5B6}"/>
              </a:ext>
            </a:extLst>
          </p:cNvPr>
          <p:cNvSpPr/>
          <p:nvPr/>
        </p:nvSpPr>
        <p:spPr>
          <a:xfrm>
            <a:off x="8293576" y="581808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Flussdiagramm: Magnetplattenspeicher 61">
            <a:extLst>
              <a:ext uri="{FF2B5EF4-FFF2-40B4-BE49-F238E27FC236}">
                <a16:creationId xmlns:a16="http://schemas.microsoft.com/office/drawing/2014/main" id="{DF8F1BA1-1108-45E0-AACA-7D01E4CFC635}"/>
              </a:ext>
            </a:extLst>
          </p:cNvPr>
          <p:cNvSpPr/>
          <p:nvPr/>
        </p:nvSpPr>
        <p:spPr bwMode="blackGray">
          <a:xfrm>
            <a:off x="509609" y="317613"/>
            <a:ext cx="332336" cy="363266"/>
          </a:xfrm>
          <a:prstGeom prst="flowChartMagneticDisk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rafik 63" descr="Schriftrolle mit einfarbiger Füllung">
            <a:extLst>
              <a:ext uri="{FF2B5EF4-FFF2-40B4-BE49-F238E27FC236}">
                <a16:creationId xmlns:a16="http://schemas.microsoft.com/office/drawing/2014/main" id="{3A31FC8D-B0CA-40F1-A29D-54BB3E0B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1246" y="166415"/>
            <a:ext cx="914400" cy="914400"/>
          </a:xfrm>
          <a:prstGeom prst="rect">
            <a:avLst/>
          </a:prstGeom>
        </p:spPr>
      </p:pic>
      <p:sp>
        <p:nvSpPr>
          <p:cNvPr id="66" name="Rectangle 800">
            <a:extLst>
              <a:ext uri="{FF2B5EF4-FFF2-40B4-BE49-F238E27FC236}">
                <a16:creationId xmlns:a16="http://schemas.microsoft.com/office/drawing/2014/main" id="{B2576C87-D313-46DD-83C4-F5289F639FA6}"/>
              </a:ext>
            </a:extLst>
          </p:cNvPr>
          <p:cNvSpPr/>
          <p:nvPr/>
        </p:nvSpPr>
        <p:spPr>
          <a:xfrm>
            <a:off x="509609" y="2736079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ounded Rectangle 9">
            <a:extLst>
              <a:ext uri="{FF2B5EF4-FFF2-40B4-BE49-F238E27FC236}">
                <a16:creationId xmlns:a16="http://schemas.microsoft.com/office/drawing/2014/main" id="{6BAB8BCF-D805-45D2-A10F-510FFD09DAB6}"/>
              </a:ext>
            </a:extLst>
          </p:cNvPr>
          <p:cNvSpPr/>
          <p:nvPr/>
        </p:nvSpPr>
        <p:spPr>
          <a:xfrm rot="13500000">
            <a:off x="4296301" y="280236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ounded Rectangle 10">
            <a:extLst>
              <a:ext uri="{FF2B5EF4-FFF2-40B4-BE49-F238E27FC236}">
                <a16:creationId xmlns:a16="http://schemas.microsoft.com/office/drawing/2014/main" id="{8D632704-F243-4ADD-B539-192EC360C5A5}"/>
              </a:ext>
            </a:extLst>
          </p:cNvPr>
          <p:cNvSpPr/>
          <p:nvPr/>
        </p:nvSpPr>
        <p:spPr>
          <a:xfrm rot="13500000">
            <a:off x="4472316" y="280236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803">
            <a:extLst>
              <a:ext uri="{FF2B5EF4-FFF2-40B4-BE49-F238E27FC236}">
                <a16:creationId xmlns:a16="http://schemas.microsoft.com/office/drawing/2014/main" id="{94354934-6020-436A-A85C-B3FEC9BD8060}"/>
              </a:ext>
            </a:extLst>
          </p:cNvPr>
          <p:cNvSpPr txBox="1"/>
          <p:nvPr/>
        </p:nvSpPr>
        <p:spPr>
          <a:xfrm>
            <a:off x="4566232" y="292941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0" name="Group 804">
            <a:extLst>
              <a:ext uri="{FF2B5EF4-FFF2-40B4-BE49-F238E27FC236}">
                <a16:creationId xmlns:a16="http://schemas.microsoft.com/office/drawing/2014/main" id="{5DA36AD0-58E6-4541-922D-673C16EF6648}"/>
              </a:ext>
            </a:extLst>
          </p:cNvPr>
          <p:cNvGrpSpPr/>
          <p:nvPr/>
        </p:nvGrpSpPr>
        <p:grpSpPr>
          <a:xfrm>
            <a:off x="1307998" y="2764539"/>
            <a:ext cx="2941347" cy="702903"/>
            <a:chOff x="4601865" y="1984732"/>
            <a:chExt cx="2246195" cy="702903"/>
          </a:xfrm>
        </p:grpSpPr>
        <p:sp>
          <p:nvSpPr>
            <p:cNvPr id="71" name="Text Placeholder 12">
              <a:extLst>
                <a:ext uri="{FF2B5EF4-FFF2-40B4-BE49-F238E27FC236}">
                  <a16:creationId xmlns:a16="http://schemas.microsoft.com/office/drawing/2014/main" id="{0AC37558-6961-414F-B838-7E4E2EC6BC8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standard deviations (with 30-day running windows) </a:t>
              </a:r>
            </a:p>
          </p:txBody>
        </p:sp>
        <p:sp>
          <p:nvSpPr>
            <p:cNvPr id="72" name="Text Placeholder 13">
              <a:extLst>
                <a:ext uri="{FF2B5EF4-FFF2-40B4-BE49-F238E27FC236}">
                  <a16:creationId xmlns:a16="http://schemas.microsoft.com/office/drawing/2014/main" id="{0C141A84-657B-4D84-94C5-47AD3171C2E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75" name="Rectangle 800">
            <a:extLst>
              <a:ext uri="{FF2B5EF4-FFF2-40B4-BE49-F238E27FC236}">
                <a16:creationId xmlns:a16="http://schemas.microsoft.com/office/drawing/2014/main" id="{1A19B967-5601-443A-B28D-F6144437DB16}"/>
              </a:ext>
            </a:extLst>
          </p:cNvPr>
          <p:cNvSpPr/>
          <p:nvPr/>
        </p:nvSpPr>
        <p:spPr>
          <a:xfrm>
            <a:off x="592821" y="3596641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Rounded Rectangle 9">
            <a:extLst>
              <a:ext uri="{FF2B5EF4-FFF2-40B4-BE49-F238E27FC236}">
                <a16:creationId xmlns:a16="http://schemas.microsoft.com/office/drawing/2014/main" id="{5A9E1A63-1A76-487B-9AEF-10B99C184153}"/>
              </a:ext>
            </a:extLst>
          </p:cNvPr>
          <p:cNvSpPr/>
          <p:nvPr/>
        </p:nvSpPr>
        <p:spPr>
          <a:xfrm rot="13500000">
            <a:off x="4379513" y="3662928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Rounded Rectangle 10">
            <a:extLst>
              <a:ext uri="{FF2B5EF4-FFF2-40B4-BE49-F238E27FC236}">
                <a16:creationId xmlns:a16="http://schemas.microsoft.com/office/drawing/2014/main" id="{60F3D1FC-5F5F-4AF4-9C0B-CB1C0C27E5F1}"/>
              </a:ext>
            </a:extLst>
          </p:cNvPr>
          <p:cNvSpPr/>
          <p:nvPr/>
        </p:nvSpPr>
        <p:spPr>
          <a:xfrm rot="13500000">
            <a:off x="4555528" y="3662922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803">
            <a:extLst>
              <a:ext uri="{FF2B5EF4-FFF2-40B4-BE49-F238E27FC236}">
                <a16:creationId xmlns:a16="http://schemas.microsoft.com/office/drawing/2014/main" id="{B89949E2-36F2-499C-AD68-49C5DB8E22EC}"/>
              </a:ext>
            </a:extLst>
          </p:cNvPr>
          <p:cNvSpPr txBox="1"/>
          <p:nvPr/>
        </p:nvSpPr>
        <p:spPr>
          <a:xfrm>
            <a:off x="4649444" y="3766860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9" name="Group 804">
            <a:extLst>
              <a:ext uri="{FF2B5EF4-FFF2-40B4-BE49-F238E27FC236}">
                <a16:creationId xmlns:a16="http://schemas.microsoft.com/office/drawing/2014/main" id="{FEAC153B-D1F9-401D-AB1F-9B78076E7E15}"/>
              </a:ext>
            </a:extLst>
          </p:cNvPr>
          <p:cNvGrpSpPr/>
          <p:nvPr/>
        </p:nvGrpSpPr>
        <p:grpSpPr>
          <a:xfrm>
            <a:off x="1391210" y="3625101"/>
            <a:ext cx="2941347" cy="702903"/>
            <a:chOff x="4601865" y="1984732"/>
            <a:chExt cx="2246195" cy="702903"/>
          </a:xfrm>
        </p:grpSpPr>
        <p:sp>
          <p:nvSpPr>
            <p:cNvPr id="80" name="Text Placeholder 12">
              <a:extLst>
                <a:ext uri="{FF2B5EF4-FFF2-40B4-BE49-F238E27FC236}">
                  <a16:creationId xmlns:a16="http://schemas.microsoft.com/office/drawing/2014/main" id="{B6571F70-88D3-4546-9E4C-06CBAD45BA77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an empirical orthogonal function analysis with the normalized dataset</a:t>
              </a:r>
            </a:p>
          </p:txBody>
        </p:sp>
        <p:sp>
          <p:nvSpPr>
            <p:cNvPr id="81" name="Text Placeholder 13">
              <a:extLst>
                <a:ext uri="{FF2B5EF4-FFF2-40B4-BE49-F238E27FC236}">
                  <a16:creationId xmlns:a16="http://schemas.microsoft.com/office/drawing/2014/main" id="{54041CA9-C6B3-4202-A0EF-2A94419E0AB0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EOF analyses</a:t>
              </a:r>
            </a:p>
          </p:txBody>
        </p:sp>
      </p:grpSp>
      <p:pic>
        <p:nvPicPr>
          <p:cNvPr id="84" name="Grafik 83" descr="Filter mit einfarbiger Füllung">
            <a:extLst>
              <a:ext uri="{FF2B5EF4-FFF2-40B4-BE49-F238E27FC236}">
                <a16:creationId xmlns:a16="http://schemas.microsoft.com/office/drawing/2014/main" id="{FBA609BE-A0E3-4EC2-936F-B9B25E86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821" y="2033188"/>
            <a:ext cx="439947" cy="439947"/>
          </a:xfrm>
          <a:prstGeom prst="rect">
            <a:avLst/>
          </a:prstGeom>
        </p:spPr>
      </p:pic>
      <p:pic>
        <p:nvPicPr>
          <p:cNvPr id="86" name="Grafik 85" descr="Normalverteilung mit einfarbiger Füllung">
            <a:extLst>
              <a:ext uri="{FF2B5EF4-FFF2-40B4-BE49-F238E27FC236}">
                <a16:creationId xmlns:a16="http://schemas.microsoft.com/office/drawing/2014/main" id="{B9B31F4E-E05D-4C4E-9BDE-63038CD80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816" y="2867127"/>
            <a:ext cx="500412" cy="500412"/>
          </a:xfrm>
          <a:prstGeom prst="rect">
            <a:avLst/>
          </a:prstGeom>
        </p:spPr>
      </p:pic>
      <p:pic>
        <p:nvPicPr>
          <p:cNvPr id="88" name="Grafik 87" descr="Liniendiagramm mit einfarbiger Füllung">
            <a:extLst>
              <a:ext uri="{FF2B5EF4-FFF2-40B4-BE49-F238E27FC236}">
                <a16:creationId xmlns:a16="http://schemas.microsoft.com/office/drawing/2014/main" id="{A35FBF7F-6586-403E-8565-85464562E1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1758" y="3752290"/>
            <a:ext cx="439200" cy="439200"/>
          </a:xfrm>
          <a:prstGeom prst="rect">
            <a:avLst/>
          </a:prstGeom>
        </p:spPr>
      </p:pic>
      <p:sp>
        <p:nvSpPr>
          <p:cNvPr id="89" name="Rectangle 800">
            <a:extLst>
              <a:ext uri="{FF2B5EF4-FFF2-40B4-BE49-F238E27FC236}">
                <a16:creationId xmlns:a16="http://schemas.microsoft.com/office/drawing/2014/main" id="{6C85006A-F486-492E-8951-9BB2D98F0492}"/>
              </a:ext>
            </a:extLst>
          </p:cNvPr>
          <p:cNvSpPr/>
          <p:nvPr/>
        </p:nvSpPr>
        <p:spPr>
          <a:xfrm>
            <a:off x="707372" y="4450898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Rounded Rectangle 9">
            <a:extLst>
              <a:ext uri="{FF2B5EF4-FFF2-40B4-BE49-F238E27FC236}">
                <a16:creationId xmlns:a16="http://schemas.microsoft.com/office/drawing/2014/main" id="{F14C30D5-9F35-4D63-867C-CAE6EC93ABBE}"/>
              </a:ext>
            </a:extLst>
          </p:cNvPr>
          <p:cNvSpPr/>
          <p:nvPr/>
        </p:nvSpPr>
        <p:spPr>
          <a:xfrm rot="13500000">
            <a:off x="4494064" y="451718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Rounded Rectangle 10">
            <a:extLst>
              <a:ext uri="{FF2B5EF4-FFF2-40B4-BE49-F238E27FC236}">
                <a16:creationId xmlns:a16="http://schemas.microsoft.com/office/drawing/2014/main" id="{D28D72DC-3F93-46B6-8F1F-8AE8831E7522}"/>
              </a:ext>
            </a:extLst>
          </p:cNvPr>
          <p:cNvSpPr/>
          <p:nvPr/>
        </p:nvSpPr>
        <p:spPr>
          <a:xfrm rot="13500000">
            <a:off x="4670079" y="4517179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2" name="TextBox 803">
            <a:extLst>
              <a:ext uri="{FF2B5EF4-FFF2-40B4-BE49-F238E27FC236}">
                <a16:creationId xmlns:a16="http://schemas.microsoft.com/office/drawing/2014/main" id="{97DA7811-D4A6-43BE-B71A-23E369CBBFD0}"/>
              </a:ext>
            </a:extLst>
          </p:cNvPr>
          <p:cNvSpPr txBox="1"/>
          <p:nvPr/>
        </p:nvSpPr>
        <p:spPr>
          <a:xfrm>
            <a:off x="4763995" y="464423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Group 804">
            <a:extLst>
              <a:ext uri="{FF2B5EF4-FFF2-40B4-BE49-F238E27FC236}">
                <a16:creationId xmlns:a16="http://schemas.microsoft.com/office/drawing/2014/main" id="{1D6B5407-FE4A-4645-9E4D-2109C2CE65ED}"/>
              </a:ext>
            </a:extLst>
          </p:cNvPr>
          <p:cNvGrpSpPr/>
          <p:nvPr/>
        </p:nvGrpSpPr>
        <p:grpSpPr>
          <a:xfrm>
            <a:off x="1505761" y="4479358"/>
            <a:ext cx="2941347" cy="702903"/>
            <a:chOff x="4601865" y="1984732"/>
            <a:chExt cx="2246195" cy="702903"/>
          </a:xfrm>
        </p:grpSpPr>
        <p:sp>
          <p:nvSpPr>
            <p:cNvPr id="94" name="Text Placeholder 12">
              <a:extLst>
                <a:ext uri="{FF2B5EF4-FFF2-40B4-BE49-F238E27FC236}">
                  <a16:creationId xmlns:a16="http://schemas.microsoft.com/office/drawing/2014/main" id="{0357FBB9-9403-4D51-9B5E-15662AF6DA59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 a k-means clustering with the first 15 principal components from the EOF analysis.</a:t>
              </a:r>
            </a:p>
          </p:txBody>
        </p:sp>
        <p:sp>
          <p:nvSpPr>
            <p:cNvPr id="95" name="Text Placeholder 13">
              <a:extLst>
                <a:ext uri="{FF2B5EF4-FFF2-40B4-BE49-F238E27FC236}">
                  <a16:creationId xmlns:a16="http://schemas.microsoft.com/office/drawing/2014/main" id="{D373A10F-3F9E-4E69-B996-E8075322665E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 EOF results in 7 weather regimes</a:t>
              </a:r>
            </a:p>
          </p:txBody>
        </p:sp>
      </p:grpSp>
      <p:pic>
        <p:nvPicPr>
          <p:cNvPr id="98" name="Grafik 97" descr="Venn-Diagramm Silhouette">
            <a:extLst>
              <a:ext uri="{FF2B5EF4-FFF2-40B4-BE49-F238E27FC236}">
                <a16:creationId xmlns:a16="http://schemas.microsoft.com/office/drawing/2014/main" id="{3ED5B80A-0E6E-4F4C-A7F4-9F06025A1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7967" y="4582023"/>
            <a:ext cx="457200" cy="457200"/>
          </a:xfrm>
          <a:prstGeom prst="rect">
            <a:avLst/>
          </a:prstGeom>
        </p:spPr>
      </p:pic>
      <p:sp>
        <p:nvSpPr>
          <p:cNvPr id="99" name="Rectangle 800">
            <a:extLst>
              <a:ext uri="{FF2B5EF4-FFF2-40B4-BE49-F238E27FC236}">
                <a16:creationId xmlns:a16="http://schemas.microsoft.com/office/drawing/2014/main" id="{1117A743-2F01-4771-9284-56E8AA0505B3}"/>
              </a:ext>
            </a:extLst>
          </p:cNvPr>
          <p:cNvSpPr/>
          <p:nvPr/>
        </p:nvSpPr>
        <p:spPr>
          <a:xfrm>
            <a:off x="816450" y="5313219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Rounded Rectangle 9">
            <a:extLst>
              <a:ext uri="{FF2B5EF4-FFF2-40B4-BE49-F238E27FC236}">
                <a16:creationId xmlns:a16="http://schemas.microsoft.com/office/drawing/2014/main" id="{4B825F0E-EEC6-44D5-A8C8-E4189AFF79C0}"/>
              </a:ext>
            </a:extLst>
          </p:cNvPr>
          <p:cNvSpPr/>
          <p:nvPr/>
        </p:nvSpPr>
        <p:spPr>
          <a:xfrm rot="13500000">
            <a:off x="4603142" y="5379506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16A945A4-0AE0-472D-BDA0-BD38B36FCB0B}"/>
              </a:ext>
            </a:extLst>
          </p:cNvPr>
          <p:cNvSpPr/>
          <p:nvPr/>
        </p:nvSpPr>
        <p:spPr>
          <a:xfrm rot="13500000">
            <a:off x="4779157" y="5379500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Box 803">
            <a:extLst>
              <a:ext uri="{FF2B5EF4-FFF2-40B4-BE49-F238E27FC236}">
                <a16:creationId xmlns:a16="http://schemas.microsoft.com/office/drawing/2014/main" id="{3C2B20C0-8B4F-4A6B-8FD8-AF6983627608}"/>
              </a:ext>
            </a:extLst>
          </p:cNvPr>
          <p:cNvSpPr txBox="1"/>
          <p:nvPr/>
        </p:nvSpPr>
        <p:spPr>
          <a:xfrm>
            <a:off x="4873073" y="5506554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" name="Group 804">
            <a:extLst>
              <a:ext uri="{FF2B5EF4-FFF2-40B4-BE49-F238E27FC236}">
                <a16:creationId xmlns:a16="http://schemas.microsoft.com/office/drawing/2014/main" id="{2BD6D440-1E13-481D-9C7B-EE8EEA01A271}"/>
              </a:ext>
            </a:extLst>
          </p:cNvPr>
          <p:cNvGrpSpPr/>
          <p:nvPr/>
        </p:nvGrpSpPr>
        <p:grpSpPr>
          <a:xfrm>
            <a:off x="1614839" y="5341679"/>
            <a:ext cx="2941347" cy="702903"/>
            <a:chOff x="4601865" y="1984732"/>
            <a:chExt cx="2246195" cy="702903"/>
          </a:xfrm>
        </p:grpSpPr>
        <p:sp>
          <p:nvSpPr>
            <p:cNvPr id="104" name="Text Placeholder 12">
              <a:extLst>
                <a:ext uri="{FF2B5EF4-FFF2-40B4-BE49-F238E27FC236}">
                  <a16:creationId xmlns:a16="http://schemas.microsoft.com/office/drawing/2014/main" id="{FAC675B7-F60E-4904-A5EC-EB9DA673AAE5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all weather regimes out that do not a last a least 3 days.</a:t>
              </a:r>
            </a:p>
          </p:txBody>
        </p:sp>
        <p:sp>
          <p:nvSpPr>
            <p:cNvPr id="105" name="Text Placeholder 13">
              <a:extLst>
                <a:ext uri="{FF2B5EF4-FFF2-40B4-BE49-F238E27FC236}">
                  <a16:creationId xmlns:a16="http://schemas.microsoft.com/office/drawing/2014/main" id="{7DA25EDA-0338-476E-AA13-D09EE0D960F1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weather regimes &lt;  3days </a:t>
              </a:r>
            </a:p>
          </p:txBody>
        </p:sp>
      </p:grpSp>
      <p:pic>
        <p:nvPicPr>
          <p:cNvPr id="106" name="Grafik 105" descr="Filter mit einfarbiger Füllung">
            <a:extLst>
              <a:ext uri="{FF2B5EF4-FFF2-40B4-BE49-F238E27FC236}">
                <a16:creationId xmlns:a16="http://schemas.microsoft.com/office/drawing/2014/main" id="{BF5A3DBD-C5B5-4BDD-8C92-62C7DB1759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4803" y="5471243"/>
            <a:ext cx="439947" cy="43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824">
            <a:extLst>
              <a:ext uri="{FF2B5EF4-FFF2-40B4-BE49-F238E27FC236}">
                <a16:creationId xmlns:a16="http://schemas.microsoft.com/office/drawing/2014/main" id="{2AACD25F-955C-4264-ABBF-73B223063D14}"/>
              </a:ext>
            </a:extLst>
          </p:cNvPr>
          <p:cNvSpPr txBox="1"/>
          <p:nvPr/>
        </p:nvSpPr>
        <p:spPr>
          <a:xfrm>
            <a:off x="1827113" y="663666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Rectangle 800">
            <a:extLst>
              <a:ext uri="{FF2B5EF4-FFF2-40B4-BE49-F238E27FC236}">
                <a16:creationId xmlns:a16="http://schemas.microsoft.com/office/drawing/2014/main" id="{1E2FFE23-18FA-44D9-A6E6-54596A9BD05E}"/>
              </a:ext>
            </a:extLst>
          </p:cNvPr>
          <p:cNvSpPr/>
          <p:nvPr/>
        </p:nvSpPr>
        <p:spPr>
          <a:xfrm>
            <a:off x="686905" y="1946018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90483BFE-8BA7-4FAA-9405-932D64455BAE}"/>
              </a:ext>
            </a:extLst>
          </p:cNvPr>
          <p:cNvSpPr/>
          <p:nvPr/>
        </p:nvSpPr>
        <p:spPr>
          <a:xfrm rot="13500000">
            <a:off x="4473597" y="2012305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DC1EF97B-0ED8-4982-AE79-2651F66403E3}"/>
              </a:ext>
            </a:extLst>
          </p:cNvPr>
          <p:cNvSpPr/>
          <p:nvPr/>
        </p:nvSpPr>
        <p:spPr>
          <a:xfrm rot="13500000">
            <a:off x="4649612" y="2012299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803">
            <a:extLst>
              <a:ext uri="{FF2B5EF4-FFF2-40B4-BE49-F238E27FC236}">
                <a16:creationId xmlns:a16="http://schemas.microsoft.com/office/drawing/2014/main" id="{2051AF45-3365-4F7A-A99A-F35F5EB7F592}"/>
              </a:ext>
            </a:extLst>
          </p:cNvPr>
          <p:cNvSpPr txBox="1"/>
          <p:nvPr/>
        </p:nvSpPr>
        <p:spPr>
          <a:xfrm>
            <a:off x="4743528" y="2139353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04">
            <a:extLst>
              <a:ext uri="{FF2B5EF4-FFF2-40B4-BE49-F238E27FC236}">
                <a16:creationId xmlns:a16="http://schemas.microsoft.com/office/drawing/2014/main" id="{D8A34D15-931A-4DEC-BACA-2F05BDA13206}"/>
              </a:ext>
            </a:extLst>
          </p:cNvPr>
          <p:cNvGrpSpPr/>
          <p:nvPr/>
        </p:nvGrpSpPr>
        <p:grpSpPr>
          <a:xfrm>
            <a:off x="1485294" y="1974478"/>
            <a:ext cx="2941347" cy="702903"/>
            <a:chOff x="4601865" y="1984732"/>
            <a:chExt cx="2246195" cy="702903"/>
          </a:xfrm>
        </p:grpSpPr>
        <p:sp>
          <p:nvSpPr>
            <p:cNvPr id="10" name="Text Placeholder 12">
              <a:extLst>
                <a:ext uri="{FF2B5EF4-FFF2-40B4-BE49-F238E27FC236}">
                  <a16:creationId xmlns:a16="http://schemas.microsoft.com/office/drawing/2014/main" id="{437D4325-3C61-44AE-A39E-9E1D820AEE9C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a second-order lowpass Butterworth filter with normalized cutoff frequency 0.1 (10-days)</a:t>
              </a:r>
            </a:p>
          </p:txBody>
        </p:sp>
        <p:sp>
          <p:nvSpPr>
            <p:cNvPr id="11" name="Text Placeholder 13">
              <a:extLst>
                <a:ext uri="{FF2B5EF4-FFF2-40B4-BE49-F238E27FC236}">
                  <a16:creationId xmlns:a16="http://schemas.microsoft.com/office/drawing/2014/main" id="{3035F706-9263-4E84-A195-B9CC50C8F2FC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Apply 10-day lowpass filter</a:t>
              </a:r>
            </a:p>
          </p:txBody>
        </p:sp>
      </p:grpSp>
      <p:sp>
        <p:nvSpPr>
          <p:cNvPr id="12" name="Rectangle 807">
            <a:extLst>
              <a:ext uri="{FF2B5EF4-FFF2-40B4-BE49-F238E27FC236}">
                <a16:creationId xmlns:a16="http://schemas.microsoft.com/office/drawing/2014/main" id="{F5930668-0ACD-4DA3-B73C-AFF28177B4C6}"/>
              </a:ext>
            </a:extLst>
          </p:cNvPr>
          <p:cNvSpPr/>
          <p:nvPr/>
        </p:nvSpPr>
        <p:spPr>
          <a:xfrm>
            <a:off x="227480" y="166415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77C3F84A-292C-4F67-9EF5-EE2ADCBE8385}"/>
              </a:ext>
            </a:extLst>
          </p:cNvPr>
          <p:cNvSpPr/>
          <p:nvPr/>
        </p:nvSpPr>
        <p:spPr>
          <a:xfrm rot="13500000">
            <a:off x="4009127" y="232702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ounded Rectangle 19">
            <a:extLst>
              <a:ext uri="{FF2B5EF4-FFF2-40B4-BE49-F238E27FC236}">
                <a16:creationId xmlns:a16="http://schemas.microsoft.com/office/drawing/2014/main" id="{943B7A67-DD96-4F6C-BB51-B47D0C0D885A}"/>
              </a:ext>
            </a:extLst>
          </p:cNvPr>
          <p:cNvSpPr/>
          <p:nvPr/>
        </p:nvSpPr>
        <p:spPr>
          <a:xfrm rot="13500000">
            <a:off x="4185142" y="232697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810">
            <a:extLst>
              <a:ext uri="{FF2B5EF4-FFF2-40B4-BE49-F238E27FC236}">
                <a16:creationId xmlns:a16="http://schemas.microsoft.com/office/drawing/2014/main" id="{FBC5B71E-9129-42A1-9457-4F0C7F10BFED}"/>
              </a:ext>
            </a:extLst>
          </p:cNvPr>
          <p:cNvSpPr txBox="1"/>
          <p:nvPr/>
        </p:nvSpPr>
        <p:spPr>
          <a:xfrm>
            <a:off x="4284145" y="359749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811">
            <a:extLst>
              <a:ext uri="{FF2B5EF4-FFF2-40B4-BE49-F238E27FC236}">
                <a16:creationId xmlns:a16="http://schemas.microsoft.com/office/drawing/2014/main" id="{83733D96-F85F-4A42-9584-C94555FC73AD}"/>
              </a:ext>
            </a:extLst>
          </p:cNvPr>
          <p:cNvGrpSpPr/>
          <p:nvPr/>
        </p:nvGrpSpPr>
        <p:grpSpPr>
          <a:xfrm>
            <a:off x="1028391" y="193920"/>
            <a:ext cx="2941347" cy="702903"/>
            <a:chOff x="4601865" y="1984732"/>
            <a:chExt cx="2246195" cy="702903"/>
          </a:xfrm>
        </p:grpSpPr>
        <p:sp>
          <p:nvSpPr>
            <p:cNvPr id="17" name="Text Placeholder 12">
              <a:extLst>
                <a:ext uri="{FF2B5EF4-FFF2-40B4-BE49-F238E27FC236}">
                  <a16:creationId xmlns:a16="http://schemas.microsoft.com/office/drawing/2014/main" id="{DC6B1209-5E74-4EF1-806C-F527A3DEE63E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 a modern PowerPoint  Presentation that is beautifully designed.</a:t>
              </a:r>
              <a:endPara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Placeholder 13">
              <a:extLst>
                <a:ext uri="{FF2B5EF4-FFF2-40B4-BE49-F238E27FC236}">
                  <a16:creationId xmlns:a16="http://schemas.microsoft.com/office/drawing/2014/main" id="{5B2CF2C3-F5A5-4D48-854C-38DBF80575F2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ERA5</a:t>
              </a:r>
            </a:p>
          </p:txBody>
        </p:sp>
      </p:grpSp>
      <p:sp>
        <p:nvSpPr>
          <p:cNvPr id="19" name="Rectangle 821">
            <a:extLst>
              <a:ext uri="{FF2B5EF4-FFF2-40B4-BE49-F238E27FC236}">
                <a16:creationId xmlns:a16="http://schemas.microsoft.com/office/drawing/2014/main" id="{EA724493-5A55-45F1-87AF-B923A2DF7E42}"/>
              </a:ext>
            </a:extLst>
          </p:cNvPr>
          <p:cNvSpPr/>
          <p:nvPr/>
        </p:nvSpPr>
        <p:spPr>
          <a:xfrm>
            <a:off x="470899" y="1032998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C3751C52-F13B-4C58-9D91-DE99FCE73DF5}"/>
              </a:ext>
            </a:extLst>
          </p:cNvPr>
          <p:cNvSpPr/>
          <p:nvPr/>
        </p:nvSpPr>
        <p:spPr>
          <a:xfrm rot="13500000">
            <a:off x="4242621" y="1120410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D904F771-9424-4467-9441-82645FDEA051}"/>
              </a:ext>
            </a:extLst>
          </p:cNvPr>
          <p:cNvSpPr/>
          <p:nvPr/>
        </p:nvSpPr>
        <p:spPr>
          <a:xfrm rot="13500000">
            <a:off x="4418636" y="1120404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824">
            <a:extLst>
              <a:ext uri="{FF2B5EF4-FFF2-40B4-BE49-F238E27FC236}">
                <a16:creationId xmlns:a16="http://schemas.microsoft.com/office/drawing/2014/main" id="{ECEABA2A-9639-45BB-9E1C-1F3E9CEE256C}"/>
              </a:ext>
            </a:extLst>
          </p:cNvPr>
          <p:cNvSpPr txBox="1"/>
          <p:nvPr/>
        </p:nvSpPr>
        <p:spPr>
          <a:xfrm>
            <a:off x="4507465" y="1247458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25">
            <a:extLst>
              <a:ext uri="{FF2B5EF4-FFF2-40B4-BE49-F238E27FC236}">
                <a16:creationId xmlns:a16="http://schemas.microsoft.com/office/drawing/2014/main" id="{E050843C-E54E-4985-93A2-122DF4F3EE88}"/>
              </a:ext>
            </a:extLst>
          </p:cNvPr>
          <p:cNvGrpSpPr/>
          <p:nvPr/>
        </p:nvGrpSpPr>
        <p:grpSpPr>
          <a:xfrm>
            <a:off x="1251796" y="1079721"/>
            <a:ext cx="2941347" cy="702903"/>
            <a:chOff x="4601865" y="1984732"/>
            <a:chExt cx="2246195" cy="702903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2EBBB683-F747-4CF0-A1A6-8B47F15325D8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Resample the ERA5 dataset from hourly to daily means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:a16="http://schemas.microsoft.com/office/drawing/2014/main" id="{E2764D3F-CA79-402A-BEA8-5909F05DAF05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Daily means</a:t>
              </a:r>
            </a:p>
          </p:txBody>
        </p:sp>
      </p:grpSp>
      <p:sp>
        <p:nvSpPr>
          <p:cNvPr id="26" name="Rounded Rectangle 32">
            <a:extLst>
              <a:ext uri="{FF2B5EF4-FFF2-40B4-BE49-F238E27FC236}">
                <a16:creationId xmlns:a16="http://schemas.microsoft.com/office/drawing/2014/main" id="{E47C19B9-F1C0-4BCB-93E7-2C806B3EF452}"/>
              </a:ext>
            </a:extLst>
          </p:cNvPr>
          <p:cNvSpPr/>
          <p:nvPr/>
        </p:nvSpPr>
        <p:spPr>
          <a:xfrm>
            <a:off x="754225" y="128796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lussdiagramm: Magnetplattenspeicher 26">
            <a:extLst>
              <a:ext uri="{FF2B5EF4-FFF2-40B4-BE49-F238E27FC236}">
                <a16:creationId xmlns:a16="http://schemas.microsoft.com/office/drawing/2014/main" id="{4A1D1B5B-3037-4C47-B4DB-6BF4515E7247}"/>
              </a:ext>
            </a:extLst>
          </p:cNvPr>
          <p:cNvSpPr/>
          <p:nvPr/>
        </p:nvSpPr>
        <p:spPr bwMode="blackGray">
          <a:xfrm>
            <a:off x="470899" y="356897"/>
            <a:ext cx="332336" cy="363266"/>
          </a:xfrm>
          <a:prstGeom prst="flowChartMagneticDisk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9C9142CC-D5BE-4B7F-94AE-645F6387AD45}"/>
              </a:ext>
            </a:extLst>
          </p:cNvPr>
          <p:cNvSpPr/>
          <p:nvPr/>
        </p:nvSpPr>
        <p:spPr>
          <a:xfrm>
            <a:off x="946966" y="218604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800">
            <a:extLst>
              <a:ext uri="{FF2B5EF4-FFF2-40B4-BE49-F238E27FC236}">
                <a16:creationId xmlns:a16="http://schemas.microsoft.com/office/drawing/2014/main" id="{5313EB4F-18F2-4F30-B382-485A7E4EAEA1}"/>
              </a:ext>
            </a:extLst>
          </p:cNvPr>
          <p:cNvSpPr/>
          <p:nvPr/>
        </p:nvSpPr>
        <p:spPr>
          <a:xfrm>
            <a:off x="906428" y="2890517"/>
            <a:ext cx="4104596" cy="756000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ounded Rectangle 9">
            <a:extLst>
              <a:ext uri="{FF2B5EF4-FFF2-40B4-BE49-F238E27FC236}">
                <a16:creationId xmlns:a16="http://schemas.microsoft.com/office/drawing/2014/main" id="{A34B5A13-7D41-4AF8-9EAF-4C71317B95C3}"/>
              </a:ext>
            </a:extLst>
          </p:cNvPr>
          <p:cNvSpPr/>
          <p:nvPr/>
        </p:nvSpPr>
        <p:spPr>
          <a:xfrm rot="13500000">
            <a:off x="4693120" y="2956804"/>
            <a:ext cx="623433" cy="623435"/>
          </a:xfrm>
          <a:prstGeom prst="roundRect">
            <a:avLst>
              <a:gd name="adj" fmla="val 900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10">
            <a:extLst>
              <a:ext uri="{FF2B5EF4-FFF2-40B4-BE49-F238E27FC236}">
                <a16:creationId xmlns:a16="http://schemas.microsoft.com/office/drawing/2014/main" id="{98E79011-99FC-401A-90F9-1DC18D726441}"/>
              </a:ext>
            </a:extLst>
          </p:cNvPr>
          <p:cNvSpPr/>
          <p:nvPr/>
        </p:nvSpPr>
        <p:spPr>
          <a:xfrm rot="13500000">
            <a:off x="4869135" y="2956798"/>
            <a:ext cx="623433" cy="623434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803">
            <a:extLst>
              <a:ext uri="{FF2B5EF4-FFF2-40B4-BE49-F238E27FC236}">
                <a16:creationId xmlns:a16="http://schemas.microsoft.com/office/drawing/2014/main" id="{3D2593C8-6448-4A89-AFEA-D2C916151625}"/>
              </a:ext>
            </a:extLst>
          </p:cNvPr>
          <p:cNvSpPr txBox="1"/>
          <p:nvPr/>
        </p:nvSpPr>
        <p:spPr>
          <a:xfrm>
            <a:off x="4963051" y="3083852"/>
            <a:ext cx="4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804">
            <a:extLst>
              <a:ext uri="{FF2B5EF4-FFF2-40B4-BE49-F238E27FC236}">
                <a16:creationId xmlns:a16="http://schemas.microsoft.com/office/drawing/2014/main" id="{BBABB2E7-BA0A-4FDB-AB6F-89188583D63E}"/>
              </a:ext>
            </a:extLst>
          </p:cNvPr>
          <p:cNvGrpSpPr/>
          <p:nvPr/>
        </p:nvGrpSpPr>
        <p:grpSpPr>
          <a:xfrm>
            <a:off x="1704817" y="2918977"/>
            <a:ext cx="2941347" cy="702903"/>
            <a:chOff x="4601865" y="1984732"/>
            <a:chExt cx="2246195" cy="702903"/>
          </a:xfrm>
        </p:grpSpPr>
        <p:sp>
          <p:nvSpPr>
            <p:cNvPr id="34" name="Text Placeholder 12">
              <a:extLst>
                <a:ext uri="{FF2B5EF4-FFF2-40B4-BE49-F238E27FC236}">
                  <a16:creationId xmlns:a16="http://schemas.microsoft.com/office/drawing/2014/main" id="{C9B866BC-299D-4E27-88AB-722C3E1CABBA}"/>
                </a:ext>
              </a:extLst>
            </p:cNvPr>
            <p:cNvSpPr txBox="1">
              <a:spLocks/>
            </p:cNvSpPr>
            <p:nvPr/>
          </p:nvSpPr>
          <p:spPr>
            <a:xfrm>
              <a:off x="4615812" y="2220900"/>
              <a:ext cx="2232248" cy="466735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anomalies and divide it by the standard deviation (with 30-day running windows) </a:t>
              </a:r>
            </a:p>
          </p:txBody>
        </p:sp>
        <p:sp>
          <p:nvSpPr>
            <p:cNvPr id="35" name="Text Placeholder 13">
              <a:extLst>
                <a:ext uri="{FF2B5EF4-FFF2-40B4-BE49-F238E27FC236}">
                  <a16:creationId xmlns:a16="http://schemas.microsoft.com/office/drawing/2014/main" id="{EBB9D192-F5F7-453D-8793-61CE2EDE6D93}"/>
                </a:ext>
              </a:extLst>
            </p:cNvPr>
            <p:cNvSpPr txBox="1">
              <a:spLocks/>
            </p:cNvSpPr>
            <p:nvPr/>
          </p:nvSpPr>
          <p:spPr>
            <a:xfrm>
              <a:off x="4601865" y="1984732"/>
              <a:ext cx="2232248" cy="305326"/>
            </a:xfrm>
            <a:prstGeom prst="rect">
              <a:avLst/>
            </a:prstGeom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Normalization</a:t>
              </a:r>
            </a:p>
          </p:txBody>
        </p:sp>
      </p:grp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B431CC-68EF-4E47-B8E2-EED8AA814F64}"/>
              </a:ext>
            </a:extLst>
          </p:cNvPr>
          <p:cNvSpPr/>
          <p:nvPr/>
        </p:nvSpPr>
        <p:spPr>
          <a:xfrm>
            <a:off x="1166489" y="313054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09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Dirk</dc:creator>
  <cp:lastModifiedBy>Dirk</cp:lastModifiedBy>
  <cp:revision>28</cp:revision>
  <dcterms:created xsi:type="dcterms:W3CDTF">2021-02-07T09:54:13Z</dcterms:created>
  <dcterms:modified xsi:type="dcterms:W3CDTF">2021-02-07T12:35:54Z</dcterms:modified>
</cp:coreProperties>
</file>