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F7CE73-3861-40D5-B2D7-2EFF05728A24}">
  <a:tblStyle styleId="{23F7CE73-3861-40D5-B2D7-2EFF05728A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4d41e97c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4d41e97c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34712dbe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34712dbe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3118225f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3118225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aa62d3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aa62d3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3118225f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3118225f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3118225f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3118225f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3118225f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3118225f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3118225f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3118225f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3118225f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3118225f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34712dbe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34712dbe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34712dbe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34712dbe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4f50b9f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4f50b9f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a4d41e97c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a4d41e97c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3118225f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3118225f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3118225f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3118225f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3118225f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3118225f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234712dbe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234712dbe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34712dbe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34712dbe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34712dbe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234712dbe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34712dbe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234712dbe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a4d41e97c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a4d41e97c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34712dbe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234712dbe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34712dbe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234712dbe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34712dbe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234712db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aa62d315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aa62d315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aa62d315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aa62d315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23a7b75f7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23a7b75f7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23a7b75f7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23a7b75f7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23a7b75f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23a7b75f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23a7b75f7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23a7b75f7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3a7b75f7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23a7b75f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3118225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3118225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4d41e97c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4d41e97c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4d41e97c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4d41e97c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4d41e97c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4d41e97c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4d41e97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4d41e97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34712db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34712db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2.png"/><Relationship Id="rId5" Type="http://schemas.openxmlformats.org/officeDocument/2006/relationships/hyperlink" Target="https://forms.gle/UzXAB4i3e7cSRLXt8" TargetMode="External"/><Relationship Id="rId6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1.png"/><Relationship Id="rId5" Type="http://schemas.openxmlformats.org/officeDocument/2006/relationships/hyperlink" Target="https://riehle.org/computer-science/research/2006/plop-2006-value-object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D01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Composite Pattern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 of the Composite Design Pattern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Compose objects into tree structures to represent part-whole hierarchies. Composite lets clients treat individual objects and compositions of objects uniformly.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04" name="Google Shape;104;p1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Gamma, E. et al. (1995). Design patterns. Addison Wesley.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838200"/>
            <a:ext cx="8595360" cy="385836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of the Composite Design Pattern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838200"/>
            <a:ext cx="8595360" cy="386791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Diagram of the Composite Design Pattern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Structure Diagram of the Composite Pattern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Model a Computer Configuration?</a:t>
            </a:r>
            <a:endParaRPr/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Hint: Use the Composite design pattern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Software </a:t>
            </a:r>
            <a:r>
              <a:rPr lang="en"/>
              <a:t>Design</a:t>
            </a:r>
            <a:r>
              <a:rPr lang="en"/>
              <a:t> Patterns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design pattern is (the abstraction from)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recurring </a:t>
            </a:r>
            <a:r>
              <a:rPr lang="en"/>
              <a:t>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 recurring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defined context</a:t>
            </a:r>
            <a:endParaRPr/>
          </a:p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</a:t>
            </a:r>
            <a:endParaRPr/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Using Design Patterns</a:t>
            </a:r>
            <a:endParaRPr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Better, faster, cheaper 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of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Documenting</a:t>
            </a:r>
            <a:r>
              <a:rPr lang="en"/>
              <a:t> of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Communicating designs</a:t>
            </a:r>
            <a:endParaRPr/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 Patterns Book 1 / 2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 patterns book [1]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A.k.a. the patterns catalog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A.k.a. the Gang-of-four 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a seminal book that started the </a:t>
            </a:r>
            <a:r>
              <a:rPr lang="en"/>
              <a:t>design</a:t>
            </a:r>
            <a:r>
              <a:rPr lang="en"/>
              <a:t> patterns movement.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(Original German translation by yours truly [2].) </a:t>
            </a:r>
            <a:endParaRPr/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59" name="Google Shape;159;p26"/>
          <p:cNvSpPr txBox="1"/>
          <p:nvPr/>
        </p:nvSpPr>
        <p:spPr>
          <a:xfrm>
            <a:off x="0" y="4233675"/>
            <a:ext cx="77631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Gamma, E. et al. (1995). Design patterns. Addison Wesley.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Gamma, E. et al. (1996). Entwurfsmuster (Dirk Riehle, Trans.). Addison Wesley, Germany.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Three design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Composite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design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Other types of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Describing design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Value Object pattern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 Patterns Book 2 / 2</a:t>
            </a:r>
            <a:endParaRPr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928" y="914400"/>
            <a:ext cx="3415178" cy="402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914400"/>
            <a:ext cx="3228044" cy="4023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Beyond The Design Patterns Book?!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Null Object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Sections of an Original Design Pattern Description [1]</a:t>
            </a:r>
            <a:endParaRPr/>
          </a:p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81" name="Google Shape;181;p2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According to Gamma et al. (1995)</a:t>
            </a:r>
            <a:endParaRPr/>
          </a:p>
        </p:txBody>
      </p:sp>
      <p:graphicFrame>
        <p:nvGraphicFramePr>
          <p:cNvPr id="182" name="Google Shape;182;p29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{23F7CE73-3861-40D5-B2D7-2EFF05728A24}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1. Intent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2. Also known as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3. Motivation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4. Applicability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5. Structure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6. Participants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7. Interactions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8. Consequences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9. Implementation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10. Example code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11. Known uses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12. Related patterns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Simpler Pattern Description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Context (where are we?)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Problem (what’s the </a:t>
            </a:r>
            <a:r>
              <a:rPr lang="en"/>
              <a:t>problem</a:t>
            </a:r>
            <a:r>
              <a:rPr lang="en"/>
              <a:t>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Solution (how to solve it)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6325" y="914400"/>
            <a:ext cx="3351962" cy="393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Composite Pattern as Context / Problem / Solution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an easy way to work with a tree on every level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tree node must be able to represent the whole subtree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child object handling from node class into new subclass</a:t>
            </a:r>
            <a:endParaRPr/>
          </a:p>
        </p:txBody>
      </p:sp>
      <p:sp>
        <p:nvSpPr>
          <p:cNvPr id="197" name="Google Shape;197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Highly Abridged History of Patterns in Software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pattern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“No object is an island”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ET++ and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design pattern catalog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system of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PLoPD book series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TPLoP journal</a:t>
            </a:r>
            <a:endParaRPr/>
          </a:p>
        </p:txBody>
      </p:sp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Other Types of Patterns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Levels of Granularity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Architectural patterns (a.k.a. styles)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Programming idioms</a:t>
            </a:r>
            <a:endParaRPr/>
          </a:p>
        </p:txBody>
      </p: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Pattern Example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bus (a.k.a. publish/subscribe architecture)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software system of communicating components that come and go unbeknownst to each other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ensure </a:t>
            </a:r>
            <a:r>
              <a:rPr lang="en"/>
              <a:t>components</a:t>
            </a:r>
            <a:r>
              <a:rPr lang="en"/>
              <a:t> can send and receive all information they need?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Mediate communication between components through a bus that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Allows for the definition of event types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receive events for defined event types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distribute events to those registered for the</a:t>
            </a:r>
            <a:r>
              <a:rPr lang="en"/>
              <a:t> event</a:t>
            </a:r>
            <a:r>
              <a:rPr lang="en"/>
              <a:t> type</a:t>
            </a:r>
            <a:endParaRPr/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Style Example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Pipes and filters architecture (a.k.a. dataflow architecture)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system to transform data received from data sources for consumption by data sinks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flexibly create those systems from reusable components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 only for two types of components: Pipes and filters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Pipes receive data from filters or sources and distribute them to other filters or sinks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Filters receive data from pipes, process it, and feed it into further pipes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Build a pipes and filters system as a DAG from existing pipes and filters</a:t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Three Design Examples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23 Design Patterns from the Patterns Catalog</a:t>
            </a:r>
            <a:endParaRPr/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Creational Patterns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Factory (87)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 an interface for creating families of related or dependent objects without specifying their concrete classes.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Builder (97)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Separate the construction of a complex object from its representation so that the same construction process can create different representations.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Structural Patterns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Adapter (139)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Convert the interface of a class into another interface clients expect. Adapter lets classes work together that couldn't otherwise because of incompatible interfaces.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Bridge (151)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Decouple an abstraction from its implementation so that the two can vary independently.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Behavioral Patterns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Chain of Responsibility (223)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 coupling the sender of a request to its receiver by giving more than one object a chance to handle the request. Chain the receiving objects and pass the request along the chain until an object handles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Command (233)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Encapsulate a request as an object, thereby letting you parameterize clients with different requests, queue or log requests, and support undoable operations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Idiom Example [1]</a:t>
            </a:r>
            <a:endParaRPr/>
          </a:p>
        </p:txBody>
      </p:sp>
      <p:sp>
        <p:nvSpPr>
          <p:cNvPr id="243" name="Google Shape;243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NumberArrayWithFixedIterator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getNextAndInc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45" name="Google Shape;245;p3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PS: Anything wrong with this example?</a:t>
            </a:r>
            <a:endParaRPr/>
          </a:p>
        </p:txBody>
      </p:sp>
      <p:sp>
        <p:nvSpPr>
          <p:cNvPr id="246" name="Google Shape;246;p38"/>
          <p:cNvSpPr/>
          <p:nvPr/>
        </p:nvSpPr>
        <p:spPr>
          <a:xfrm>
            <a:off x="138900" y="2035050"/>
            <a:ext cx="3903900" cy="8193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Describing Design Patterns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Notation is This? [1]</a:t>
            </a:r>
            <a:endParaRPr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58" name="Google Shape;25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https://forms.gle/UzXAB4i3e7cSRLXt8</a:t>
            </a:r>
            <a:r>
              <a:rPr lang="en"/>
              <a:t> </a:t>
            </a:r>
            <a:endParaRPr/>
          </a:p>
        </p:txBody>
      </p:sp>
      <p:pic>
        <p:nvPicPr>
          <p:cNvPr id="260" name="Google Shape;26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40480" y="1051560"/>
            <a:ext cx="5212079" cy="2373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vs. Template</a:t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illustration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made-for-humans informal description (of a design pattern)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template is a </a:t>
            </a:r>
            <a:r>
              <a:rPr lang="en"/>
              <a:t>model</a:t>
            </a:r>
            <a:r>
              <a:rPr lang="en"/>
              <a:t> that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sufficiently formal description that can be applied to deliver an instance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structure diagram is an illustration of the most common form</a:t>
            </a:r>
            <a:endParaRPr/>
          </a:p>
        </p:txBody>
      </p:sp>
      <p:sp>
        <p:nvSpPr>
          <p:cNvPr id="267" name="Google Shape;267;p4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Variations of the Composite Pattern’s Structure</a:t>
            </a:r>
            <a:endParaRPr/>
          </a:p>
        </p:txBody>
      </p:sp>
      <p:sp>
        <p:nvSpPr>
          <p:cNvPr id="273" name="Google Shape;273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74" name="Google Shape;27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Collections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Pattern catalogs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Pattern handbooks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Pattern languages</a:t>
            </a:r>
            <a:endParaRPr/>
          </a:p>
        </p:txBody>
      </p:sp>
      <p:sp>
        <p:nvSpPr>
          <p:cNvPr id="281" name="Google Shape;281;p4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The Value Object Pattern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Value Object Pattern</a:t>
            </a:r>
            <a:endParaRPr/>
          </a:p>
        </p:txBody>
      </p:sp>
      <p:sp>
        <p:nvSpPr>
          <p:cNvPr id="292" name="Google Shape;292;p4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 book style [1]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data types as immutable classes so that their instances can be handled like built-in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 </a:t>
            </a:r>
            <a:endParaRPr/>
          </a:p>
        </p:txBody>
      </p:sp>
      <p:sp>
        <p:nvSpPr>
          <p:cNvPr id="293" name="Google Shape;293;p4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94" name="Google Shape;294;p4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Alexanderian form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object-oriented system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can’t natively express values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value types as immutable classes</a:t>
            </a:r>
            <a:endParaRPr/>
          </a:p>
        </p:txBody>
      </p:sp>
      <p:pic>
        <p:nvPicPr>
          <p:cNvPr id="295" name="Google Shape;29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613" y="2765997"/>
            <a:ext cx="3156225" cy="174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Riehle, D. (2006). </a:t>
            </a:r>
            <a:r>
              <a:rPr lang="en" u="sng">
                <a:solidFill>
                  <a:schemeClr val="hlink"/>
                </a:solidFill>
                <a:hlinkClick r:id="rId5"/>
              </a:rPr>
              <a:t>Value Object.</a:t>
            </a:r>
            <a:r>
              <a:rPr lang="en"/>
              <a:t> In Proceedings of the 2006 Conference on Pattern Languages of Programming (PLoP ’06). ACM: Article no. 30, pp. 1-6.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Design Patterns Could be Language Features</a:t>
            </a:r>
            <a:endParaRPr/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Visitor → Double-dispatch (or multiple dispatch) function calling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Value Object → Domain-specific values as first-class citizens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 Object → Types as first class citizens (a.k.a. Meta Object)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Role Object → Traits and collaborations as first class </a:t>
            </a:r>
            <a:r>
              <a:rPr lang="en"/>
              <a:t>citizens</a:t>
            </a:r>
            <a:r>
              <a:rPr lang="en"/>
              <a:t> </a:t>
            </a:r>
            <a:endParaRPr/>
          </a:p>
        </p:txBody>
      </p:sp>
      <p:sp>
        <p:nvSpPr>
          <p:cNvPr id="303" name="Google Shape;303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Design Examples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Financial portfolios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suites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09" name="Google Shape;309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Three design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Composite pattern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design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Other types of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Describing design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Value Object pattern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16" name="Google Shape;316;p4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22" name="Google Shape;322;p4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23" name="Google Shape;323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File System Design Example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Node.getTotalSize() Exercise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graphicFrame>
        <p:nvGraphicFramePr>
          <p:cNvPr id="70" name="Google Shape;70;p1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{23F7CE73-3861-40D5-B2D7-2EFF05728A24}</a:tableStyleId>
              </a:tblPr>
              <a:tblGrid>
                <a:gridCol w="413425"/>
                <a:gridCol w="718200"/>
                <a:gridCol w="1339400"/>
                <a:gridCol w="2738800"/>
                <a:gridCol w="1692750"/>
                <a:gridCol w="1692750"/>
              </a:tblGrid>
              <a:tr h="33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Size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Type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Path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Who?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Result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3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RootNode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/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Directory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/usr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Directory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/usr/bin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File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/usr/bin/ls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579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File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/usr/bin/code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Directory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/media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Directory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/home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Directory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/home/riehle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File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/home/riehle/.bashrc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344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File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/home/riehle/wallpaper.jpg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Directory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/home/riehle/projects</a:t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Design of a Financial Trading Application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Core JUnit Design (Java)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Common to the Three Examples?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Dynamics?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