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423826-39CC-4FC7-BAFF-69E8ACFC29C1}">
  <a:tblStyle styleId="{FF423826-39CC-4FC7-BAFF-69E8ACFC29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2dc61f0c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2dc61f0c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2dc61f0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2dc61f0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2dc61f0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2dc61f0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2dc61f0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2dc61f0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2dc61f0c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2dc61f0c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393da557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393da557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2dc61f0c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2dc61f0c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2dc61f0cc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2dc61f0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2dc61f0c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2dc61f0c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67255dc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67255dc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2dc61f0c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2dc61f0c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2dc61f0c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2dc61f0c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67255dc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67255dc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6bf9a562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6bf9a562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67255dcb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67255dcb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2dc61f0c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2dc61f0c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2dc61f0c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2dc61f0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32be58f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32be58f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393da55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393da55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3047d5f2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03047d5f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2d3e3f7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02d3e3f7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3047d5f2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3047d5f2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32be58fe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32be58fe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32be58f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32be58f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32be58f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032be58f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32be58f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32be58f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32be58fe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32be58fe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32be58fe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32be58fe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478ff7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478ff7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32be58f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32be58f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32be58fe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32be58fe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2d3e3f7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02d3e3f7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4442235c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4442235c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393da55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393da55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1393da55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1393da55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2dc61f0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2dc61f0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2dc61f0c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2dc61f0c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2dc61f0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2dc61f0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2dc61f0c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2dc61f0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2dc61f0c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2dc61f0c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and Inheritance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Simpler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surprise use-clients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Quiz: What’s the Surprise?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make Rectangle a subtype of Square?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make Square a subtype of Rectangle?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make 2DLine a subtype of Point?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make Point a subtype of 2DLine?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Applied to Class Hierarchies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as Extended Subtypes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Subclasses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methods and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constraint superclasses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50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Constrain behavior in defined space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method signatures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covariant redefinition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Leads to dual hierarchies</a:t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as Constrained Subtypes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Superclass Refactoring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refactoring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existing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improve readability, remove redundancy,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extraction of an abstract superclass is a common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Fowler’s catalog [1] lists Extract Superclass (without “Abstract” though)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4" name="Google Shape;134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Martin Fowler. Refactoring (2nd Edition). Addison Wesley, 2018.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Co- and Contravariance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Covariant Redefinition of Return Types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return type has been covariantly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return type of the subtype’s method is a subtype of the supertype’s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covariant redefinition of return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UserView.getUser(): </a:t>
            </a:r>
            <a:r>
              <a:rPr b="1" lang="en"/>
              <a:t>User</a:t>
            </a:r>
            <a:r>
              <a:rPr lang="en"/>
              <a:t> → ModeratorView.getUser(): </a:t>
            </a:r>
            <a:r>
              <a:rPr b="1" lang="en"/>
              <a:t>Moderator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“returns less”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violate the LSP (is within expectations)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Contravariant Redefinition of Return Types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return type has been contravariantly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return type of the subtype’s method is a supertype of the supertype’s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 of contrvariant redefinition of return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ModeratorView.getUser(): </a:t>
            </a:r>
            <a:r>
              <a:rPr b="1" lang="en"/>
              <a:t>Moderator</a:t>
            </a:r>
            <a:r>
              <a:rPr lang="en"/>
              <a:t> → AdministratorView.getUser(): </a:t>
            </a:r>
            <a:r>
              <a:rPr b="1" lang="en"/>
              <a:t>User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subtype’s method “returns more”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Violate the LSP, because clients of the supertype’s methods might be surprised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/ </a:t>
            </a:r>
            <a:r>
              <a:rPr lang="en"/>
              <a:t>View</a:t>
            </a:r>
            <a:r>
              <a:rPr lang="en"/>
              <a:t>s Example 1 / 2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60" name="Google Shape;160;p26"/>
          <p:cNvSpPr txBox="1"/>
          <p:nvPr/>
        </p:nvSpPr>
        <p:spPr>
          <a:xfrm>
            <a:off x="274325" y="1188720"/>
            <a:ext cx="4297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should work, no problem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274325" y="2743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mod3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AsMod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mod3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will fail because mod3 is of dynamic type User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6"/>
          <p:cNvSpPr/>
          <p:nvPr/>
        </p:nvSpPr>
        <p:spPr>
          <a:xfrm>
            <a:off x="3840480" y="251460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840480" y="379476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subtyping?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Liskov substitutability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to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Co- and contravariance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superclass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Cascading class hierarchies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Covariant Redefinition of Argument Types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argument type has been covariantly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argument type of subtype’s method is a subtype of the supertype’s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covariant redefinition of argument type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User.setUser(u: </a:t>
            </a:r>
            <a:r>
              <a:rPr b="1" lang="en"/>
              <a:t>User</a:t>
            </a:r>
            <a:r>
              <a:rPr lang="en"/>
              <a:t>): void → Moderator.setUser(m: </a:t>
            </a:r>
            <a:r>
              <a:rPr b="1" lang="en"/>
              <a:t>Moderator</a:t>
            </a:r>
            <a:r>
              <a:rPr lang="en"/>
              <a:t>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“accepts less”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violates the LSP and only makes sense if you think in relationships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Contravariant Redefinition of Argument Types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</a:t>
            </a:r>
            <a:r>
              <a:rPr lang="en"/>
              <a:t> argument type has been contravariantly redefined in a method definition,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argument type of the subtype’s method is a supertype of the supertype’s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of contravariant redefinition of argument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ModeratorView.getUser(): </a:t>
            </a:r>
            <a:r>
              <a:rPr b="1" lang="en"/>
              <a:t>Moderator</a:t>
            </a:r>
            <a:r>
              <a:rPr lang="en"/>
              <a:t> → AdministratorView.getUser(): </a:t>
            </a:r>
            <a:r>
              <a:rPr b="1" lang="en"/>
              <a:t>User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subtype’s method “accepts more” than what the supertype’s method promises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violate the LSP but also makes little sense in practice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/ </a:t>
            </a:r>
            <a:r>
              <a:rPr lang="en"/>
              <a:t>View</a:t>
            </a:r>
            <a:r>
              <a:rPr lang="en"/>
              <a:t>s Argument Type Example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85" name="Google Shape;185;p29"/>
          <p:cNvSpPr txBox="1"/>
          <p:nvPr/>
        </p:nvSpPr>
        <p:spPr>
          <a:xfrm>
            <a:off x="274325" y="1188720"/>
            <a:ext cx="4297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modAsUser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setUser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setup</a:t>
            </a:r>
            <a:endParaRPr b="1"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mod2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creates failure point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moderate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should fail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74325" y="2743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setUser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getUser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no problem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admin1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administer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will fail but also was not promised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3840480" y="251460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3840480" y="3794760"/>
            <a:ext cx="7317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Co- and Contravariance in Typescript</a:t>
            </a:r>
            <a:endParaRPr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196" name="Google Shape;196;p30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{FF423826-39CC-4FC7-BAFF-69E8ACFC29C1}</a:tableStyleId>
              </a:tblPr>
              <a:tblGrid>
                <a:gridCol w="2865125"/>
                <a:gridCol w="2865125"/>
                <a:gridCol w="28651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Covariant Redefinition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Contravariant Redefinition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Return type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allowed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not allowed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Argument type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allowed [2]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should not be allowed [1]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is allowed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Should not be allowed because it violates the LSP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Only makes sense if class (role type) is part of a collaboration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Class Hierarchies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274323" y="914400"/>
            <a:ext cx="4297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class </a:t>
            </a:r>
            <a:r>
              <a:rPr lang="en"/>
              <a:t>hierarchies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related class hierarchies, subclassed in parallel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using covariant redefinition of both return and argument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design focus is on the collaboration</a:t>
            </a:r>
            <a:endParaRPr/>
          </a:p>
        </p:txBody>
      </p:sp>
      <p:sp>
        <p:nvSpPr>
          <p:cNvPr id="204" name="Google Shape;204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Multiple Inheritance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 is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has 2+ superclasses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Does not necessarily imply substitutability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Cf. C++’s private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 a Typescript feature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delegation is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delegates its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Generally better than multiple inheritance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delegation over inheritance</a:t>
            </a:r>
            <a:endParaRPr/>
          </a:p>
        </p:txBody>
      </p:sp>
      <p:sp>
        <p:nvSpPr>
          <p:cNvPr id="224" name="Google Shape;22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Delegation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631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 over Inheritance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composition over inheritance principle states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should favor object composition over class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A.k.a. delegation over inheritance (principle)</a:t>
            </a:r>
            <a:endParaRPr/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Abstract Superclass Rule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Subtyping?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vs. Abstractness</a:t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relationship between two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Abstractness / concreteness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relationship between a class and its instances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Superclass Rule (ASR)</a:t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superclasses must be abstract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Corollary: Never subclass a concrete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in Framework vs. Application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 framework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classes may be abstract (awaiting subclassing)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Leaf classes may be concrete (if ready to use)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an application (based on a framework)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l</a:t>
            </a:r>
            <a:r>
              <a:rPr lang="en"/>
              <a:t>eaf </a:t>
            </a:r>
            <a:r>
              <a:rPr lang="en"/>
              <a:t>classes may be abstract if unused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leaf classes must be concrete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ASR and LSP</a:t>
            </a:r>
            <a:endParaRPr/>
          </a:p>
        </p:txBody>
      </p:sp>
      <p:sp>
        <p:nvSpPr>
          <p:cNvPr id="265" name="Google Shape;26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ASR helps to comply with the LSP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ASR automatically casts subclasses as constrained subtypes</a:t>
            </a:r>
            <a:endParaRPr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Pragmatics of ASR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Logically separate abstract class from</a:t>
            </a:r>
            <a:br>
              <a:rPr lang="en"/>
            </a:br>
            <a:r>
              <a:rPr lang="en"/>
              <a:t>generic implementation subclass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Pragmatically, merge implementation</a:t>
            </a:r>
            <a:br>
              <a:rPr lang="en"/>
            </a:br>
            <a:r>
              <a:rPr lang="en"/>
              <a:t>class into abstract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abstract class concrete but</a:t>
            </a:r>
            <a:br>
              <a:rPr lang="en"/>
            </a:br>
            <a:r>
              <a:rPr lang="en"/>
              <a:t>maintain inheritance interface</a:t>
            </a:r>
            <a:endParaRPr/>
          </a:p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50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Hierarchy Evolution</a:t>
            </a:r>
            <a:endParaRPr/>
          </a:p>
        </p:txBody>
      </p:sp>
      <p:sp>
        <p:nvSpPr>
          <p:cNvPr id="280" name="Google Shape;280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81" name="Google Shape;281;p42"/>
          <p:cNvSpPr/>
          <p:nvPr/>
        </p:nvSpPr>
        <p:spPr>
          <a:xfrm>
            <a:off x="2743200" y="2455825"/>
            <a:ext cx="1371600" cy="548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14400"/>
            <a:ext cx="4297680" cy="3502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4297680" cy="3491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Cascading Class Hierarchies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Methods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and after methods wrap a method’s main body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typically come in pairs and are about a meta issue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before method sets something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after method tears it down</a:t>
            </a:r>
            <a:endParaRPr/>
          </a:p>
        </p:txBody>
      </p:sp>
      <p:sp>
        <p:nvSpPr>
          <p:cNvPr id="295" name="Google Shape;295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with Service Example</a:t>
            </a:r>
            <a:endParaRPr/>
          </a:p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02" name="Google Shape;302;p4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"./MyAppMain"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appMain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process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3" name="Google Shape;3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432667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Inheritance Interfaces 1 / 2</a:t>
            </a:r>
            <a:endParaRPr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4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 (expect subclass to override)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1 / 3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Inheritance Interfaces 2 / 2</a:t>
            </a:r>
            <a:endParaRPr/>
          </a:p>
        </p:txBody>
      </p:sp>
      <p:sp>
        <p:nvSpPr>
          <p:cNvPr id="317" name="Google Shape;317;p47"/>
          <p:cNvSpPr txBox="1"/>
          <p:nvPr>
            <p:ph idx="1" type="body"/>
          </p:nvPr>
        </p:nvSpPr>
        <p:spPr>
          <a:xfrm>
            <a:off x="274325" y="914400"/>
            <a:ext cx="4297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"./ModelMain"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startUp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/*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 */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start main event loop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 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shutDown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/* ... */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"./ServiceMain"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MyAppMain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loadModel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startService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saveModel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closeService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330" name="Google Shape;330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AbstractName superclass from StringName and StringArrayName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and implement the narrow (minimal) inheritance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as much as you sensibly can into the AbstractName class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7" name="Google Shape;337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subtyping?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Liskov substitutability principle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Applied to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Co- and contravariance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Multiple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superclass rule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Cascading class hierarchies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44" name="Google Shape;344;p5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50" name="Google Shape;350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2 / 3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 Example 3 / 3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Liskov Substitutability Principle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Subtype Requirement [1]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 φ(x) be a property provable about objects x of type T. Then φ(y) should be provable for objects y of type S, where S is a subtype of T.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84" name="Google Shape;84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A.k.a. the Liskov Substitutability Principle (LSP) [LW94]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Simpler Words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All properties that hold for instances of a supertype should also hold for instances of a subtype [DR]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