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846165-83F7-4CF7-8B6E-D54977383397}">
  <a:tblStyle styleId="{71846165-83F7-4CF7-8B6E-D549773833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46b91a33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46b91a33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a46b91a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a46b91a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a858c3e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a858c3e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a46b91a3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a46b91a3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a858c3ec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a858c3ec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a858c3ec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a858c3ec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a46b91a33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a46b91a33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a858c3ec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1a858c3ec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a858c3e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a858c3e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a858c3ec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a858c3e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a46b91a3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a46b91a3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a46b91a33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a46b91a33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a858c3ec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a858c3ec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a46b91a3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a46b91a3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ab0630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ab0630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a858c3ec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1a858c3ec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a858c3ec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a858c3ec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a858c3ec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a858c3ec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a858c3ec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a858c3ec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a858c3ec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a858c3e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a858c3ec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a858c3ec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a858c3ec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a858c3ec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a858c3ec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a858c3ec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a46b91a3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a46b91a3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a858c3ec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1a858c3ec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1a858c3ec1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1a858c3ec1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a858c3ec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a858c3ec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a858c3ec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a858c3ec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a46b91a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a46b91a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a858c3ec1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a858c3ec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1a46b91a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31a46b91a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a858c3ec1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a858c3ec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a858c3ec1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a858c3ec1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a46b91a33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a46b91a33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a46b91a3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a46b91a3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46b91a33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46b91a33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46b91a3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46b91a3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a46b91a3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a46b91a3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oracle.com/javase/8/docs/api/java/lang/Object.html#equals-java.lang.Object-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5DMUnjuyspf8KoVg8" TargetMode="External"/><Relationship Id="rId5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github.com/jvalue/value-object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iehle.org/computer-science/research/1997/cacm-1997-frameworks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irkriehle.com/publications/1998-selected/values-in-object-systems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Objects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References (Identifiers)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identifiers are typically values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In-memory object pointer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Handle (special type of pointer)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External object identifier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Primary keys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Object identifiers are not locations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locations are often used to identify objects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Value Equality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Java equals() Contract for Any Object [1]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Applies to any runtime object (whether a regular object or a value object)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Reflexive: For any non-null reference x, x.equals(x) should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Symmetric: For any non-null references x and y, x.equals(y) should return true if and only if y.equals(x) returns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Transitive: For any non-null references x, y, and z, if x.equals(y) returns true and y.equals(z) returns true, then x.equals(z) should return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Consistent: For any non-null references x and y, multiple invocations of x.equals(y) consistently return true or consistently return false, provided no information used in equals() comparisons on the objects is modified.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Null-Object: For any reference x, x.equals(null) should return false.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14" name="Google Shape;114;p19"/>
          <p:cNvSpPr txBox="1"/>
          <p:nvPr/>
        </p:nvSpPr>
        <p:spPr>
          <a:xfrm>
            <a:off x="0" y="423367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https://docs.oracle.com/javase/8/docs/api/java/lang/Object.html#equals-java.lang.Object-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Equality Contract for Value Objects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Like the equality contract for any object plus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interface represents the value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implementation classes represent an equivalency 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2286000"/>
            <a:ext cx="8595359" cy="2072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AbstractCoordinate.isEqual() Implementation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29" name="Google Shape;129;p21"/>
          <p:cNvSpPr txBox="1"/>
          <p:nvPr/>
        </p:nvSpPr>
        <p:spPr>
          <a:xfrm>
            <a:off x="274320" y="914400"/>
            <a:ext cx="8595300" cy="1828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Immutable Objects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Objects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objects are objects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no mutation methods (never change their state)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Immutable Objects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side effects from aliasing!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 and perform well in concurrent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Increased object creation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lang="en"/>
              <a:t>garbage collector may run hot quickly</a:t>
            </a:r>
            <a:endParaRPr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 Value Objects</a:t>
            </a:r>
            <a:endParaRPr/>
          </a:p>
        </p:txBody>
      </p:sp>
      <p:sp>
        <p:nvSpPr>
          <p:cNvPr id="154" name="Google Shape;154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274325" y="914400"/>
            <a:ext cx="8595300" cy="137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types are often implemented as immutable object classes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Mutation methods simply return another value object with the desired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 object may or may not be a new value object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274320" y="2286000"/>
            <a:ext cx="8595300" cy="274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AbstractCoordinate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and Immutable Value Objects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always the same: S</a:t>
            </a:r>
            <a:r>
              <a:rPr lang="en"/>
              <a:t>tate did not change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 to the result object</a:t>
            </a:r>
            <a:endParaRPr/>
          </a:p>
        </p:txBody>
      </p:sp>
      <p:sp>
        <p:nvSpPr>
          <p:cNvPr id="163" name="Google Shape;163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vs.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Immutable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QuantityUnit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 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types in practice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Shared Value Objects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Value Objects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value → one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Sharing Value Objects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Reduced (minimal!) memory consumption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(Parts of) equality test can be reduced to identity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code computation can be reduced to basic object hash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Disadvantages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programming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penalty for organizing shared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Gets more difficult with more than one implementation class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Model a Postal Address? [1]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4571997" y="914400"/>
            <a:ext cx="42975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to ponder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have identity?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it </a:t>
            </a:r>
            <a:r>
              <a:rPr lang="en"/>
              <a:t>change its state?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it have a life-cycle?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90" name="Google Shape;190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https://forms.gle/5DMUnjuyspf8KoVg8</a:t>
            </a:r>
            <a:r>
              <a:rPr lang="en"/>
              <a:t> </a:t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Handle / Body Idiom + Copy-on-Write</a:t>
            </a:r>
            <a:endParaRPr/>
          </a:p>
        </p:txBody>
      </p:sp>
      <p:sp>
        <p:nvSpPr>
          <p:cNvPr id="197" name="Google Shape;19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handle / body idiom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Separates handle (reference) from body (payload)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handle is copied as the object is passed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Copy-on-write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the handle through which the write happens but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Copies the body before mutation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is a technique better suited than immutable objects for heavyweight objects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The QuantityUnit Type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Exercise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 function that accepts a distance and a speed as the input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Compute and </a:t>
            </a:r>
            <a:r>
              <a:rPr lang="en"/>
              <a:t>return</a:t>
            </a:r>
            <a:r>
              <a:rPr lang="en"/>
              <a:t> the time it takes to go that distance at that speed</a:t>
            </a:r>
            <a:endParaRPr/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Short Detour About Requirements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requirements missing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 of calculation?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types of units?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Non-functional requirements missing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Speed of </a:t>
            </a:r>
            <a:r>
              <a:rPr lang="en"/>
              <a:t>calculation</a:t>
            </a:r>
            <a:r>
              <a:rPr lang="en"/>
              <a:t>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Concurrent computation?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Wrong With This Solution?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24" name="Google Shape;224;p35"/>
          <p:cNvSpPr txBox="1"/>
          <p:nvPr/>
        </p:nvSpPr>
        <p:spPr>
          <a:xfrm>
            <a:off x="274320" y="914400"/>
            <a:ext cx="85953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calculateDuration1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QuantityUnit</a:t>
            </a:r>
            <a:endParaRPr/>
          </a:p>
        </p:txBody>
      </p:sp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31" name="Google Shape;23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Values vs. Objects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Units of the Metric System</a:t>
            </a:r>
            <a:endParaRPr/>
          </a:p>
        </p:txBody>
      </p:sp>
      <p:sp>
        <p:nvSpPr>
          <p:cNvPr id="237" name="Google Shape;237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238" name="Google Shape;238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{71846165-83F7-4CF7-8B6E-D54977383397}</a:tableStyleId>
              </a:tblPr>
              <a:tblGrid>
                <a:gridCol w="2865125"/>
                <a:gridCol w="2865125"/>
                <a:gridCol w="28651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Quantity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Base Unit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Symbol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Length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meter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kilogram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second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Electric current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Ampere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Thermodynamic temperature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Kelvin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Luminous intensity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Candela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Amount of substance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SIUnit</a:t>
            </a:r>
            <a:endParaRPr/>
          </a:p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5" name="Google Shape;245;p38"/>
          <p:cNvSpPr txBox="1"/>
          <p:nvPr/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exponents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calculateDuration() Function</a:t>
            </a:r>
            <a:endParaRPr/>
          </a:p>
        </p:txBody>
      </p:sp>
      <p:sp>
        <p:nvSpPr>
          <p:cNvPr id="251" name="Google Shape;251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274325" y="2011680"/>
            <a:ext cx="8595300" cy="228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improvements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distance and speed into QuantityUnits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base units ready as Unit instances e.g. for seconds</a:t>
            </a:r>
            <a:endParaRPr/>
          </a:p>
        </p:txBody>
      </p:sp>
      <p:sp>
        <p:nvSpPr>
          <p:cNvPr id="253" name="Google Shape;253;p39"/>
          <p:cNvSpPr txBox="1"/>
          <p:nvPr/>
        </p:nvSpPr>
        <p:spPr>
          <a:xfrm>
            <a:off x="274320" y="914400"/>
            <a:ext cx="8595300" cy="914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calculateDuration2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IllegalArgumentException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assertCondition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QuantityUnit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SIUnit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Value Type Constructors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Type Constructors</a:t>
            </a:r>
            <a:endParaRPr/>
          </a:p>
        </p:txBody>
      </p:sp>
      <p:sp>
        <p:nvSpPr>
          <p:cNvPr id="264" name="Google Shape;264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Arrays, i.e. [ 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Enumerations, i.e. enum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Parameterized types a.k.a. generics i.e. &lt;...&gt;</a:t>
            </a:r>
            <a:endParaRPr/>
          </a:p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Enumerations as Value Type Constructors</a:t>
            </a:r>
            <a:endParaRPr/>
          </a:p>
        </p:txBody>
      </p:sp>
      <p:sp>
        <p:nvSpPr>
          <p:cNvPr id="271" name="Google Shape;271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Enums provide shared values out of the box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Immutability needs to be ensured by programming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Enums are great for documenting and type-checking codes!</a:t>
            </a:r>
            <a:endParaRPr/>
          </a:p>
        </p:txBody>
      </p:sp>
      <p:sp>
        <p:nvSpPr>
          <p:cNvPr id="272" name="Google Shape;272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Types as Value Type Constructors</a:t>
            </a:r>
            <a:endParaRPr/>
          </a:p>
        </p:txBody>
      </p:sp>
      <p:sp>
        <p:nvSpPr>
          <p:cNvPr id="278" name="Google Shape;278;p43"/>
          <p:cNvSpPr txBox="1"/>
          <p:nvPr>
            <p:ph idx="1" type="body"/>
          </p:nvPr>
        </p:nvSpPr>
        <p:spPr>
          <a:xfrm>
            <a:off x="274320" y="914400"/>
            <a:ext cx="8595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Common parameterized types are ranges and range restrictions [1]</a:t>
            </a:r>
            <a:endParaRPr/>
          </a:p>
        </p:txBody>
      </p:sp>
      <p:sp>
        <p:nvSpPr>
          <p:cNvPr id="279" name="Google Shape;279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80" name="Google Shape;280;p43"/>
          <p:cNvSpPr txBox="1"/>
          <p:nvPr/>
        </p:nvSpPr>
        <p:spPr>
          <a:xfrm>
            <a:off x="27432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https://github.com/jvalue/value-objects</a:t>
            </a:r>
            <a:r>
              <a:rPr lang="en"/>
              <a:t> for a decent Java implementation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Types as Value Type Constructors</a:t>
            </a:r>
            <a:endParaRPr/>
          </a:p>
        </p:txBody>
      </p:sp>
      <p:sp>
        <p:nvSpPr>
          <p:cNvPr id="286" name="Google Shape;286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87" name="Google Shape;287;p44"/>
          <p:cNvSpPr txBox="1"/>
          <p:nvPr/>
        </p:nvSpPr>
        <p:spPr>
          <a:xfrm>
            <a:off x="274320" y="914400"/>
            <a:ext cx="8595300" cy="3657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lowerBound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upperBound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RangeRestriction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isInRange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Data From the GeBOS System [1]</a:t>
            </a:r>
            <a:endParaRPr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GeBOS was a large C++ software to operate cooperative banks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about 50 unique base domain-specific value </a:t>
            </a:r>
            <a:r>
              <a:rPr lang="en"/>
              <a:t>object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had about 20 unique constructors, generating </a:t>
            </a:r>
            <a:r>
              <a:rPr lang="en"/>
              <a:t>hundreds of value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had more than 200 enums representing various domain-specific codes</a:t>
            </a:r>
            <a:endParaRPr/>
          </a:p>
        </p:txBody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95" name="Google Shape;295;p4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Bäumer, D., Gryzcan, G., Knoll, R., Lilienthal, C., Riehle, D. &amp; Züllighoven, H. (1997). </a:t>
            </a:r>
            <a:r>
              <a:rPr lang="en" u="sng">
                <a:solidFill>
                  <a:schemeClr val="hlink"/>
                </a:solidFill>
                <a:hlinkClick r:id="rId4"/>
              </a:rPr>
              <a:t>Framework Development for Large Systems.</a:t>
            </a:r>
            <a:r>
              <a:rPr lang="en"/>
              <a:t> Communications of the ACM, vol. 40, no. 10, pp. 52-59.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are timeless abstractions; they have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life-cycle, no birth or death, and do not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Unless you consider human invention of a value its birth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identity, cannot be counted, there is only “one copy”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Values are instances of value types (a.k.a. data types)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306" name="Google Shape;306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Turn Name into a value type, including its implementations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all value objects immutable objects (no need for sharing)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implementations correctly fulfill the equality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13" name="Google Shape;31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Values vs.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equality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Immutable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Shared value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QuantityUnit type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Value type constructors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20" name="Google Shape;320;p4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7" name="Google Shape;327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are virtual physical </a:t>
            </a:r>
            <a:r>
              <a:rPr lang="en"/>
              <a:t>entities</a:t>
            </a:r>
            <a:r>
              <a:rPr lang="en"/>
              <a:t> in the real / modeled </a:t>
            </a:r>
            <a:r>
              <a:rPr lang="en"/>
              <a:t>world; they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 in time and have a life-cycle, i.e. they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created, changed, shared, deleted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an identity independent of their attribute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Objects are instances of object types (a.k.a. classes)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Value Types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So-called built-in [1] or primitive or atomic value types include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and bits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numbers (int, long, float)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characters and strings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 references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Domain-specific value types, include, but are not limited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Coordinates and </a:t>
            </a:r>
            <a:r>
              <a:rPr lang="en"/>
              <a:t>homogeneous</a:t>
            </a:r>
            <a:r>
              <a:rPr lang="en"/>
              <a:t>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units and their ranges and restrictions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Monetary </a:t>
            </a:r>
            <a:r>
              <a:rPr lang="en"/>
              <a:t>amount</a:t>
            </a:r>
            <a:r>
              <a:rPr lang="en"/>
              <a:t>, interest rate, stock symbol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URLs, http return codes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Rule of thumb: If it fits into a (8, 16, 32, …) register, it is a built-in value 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Occurrences and Representations of Objects and Values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Values and Objects in Programming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typically is no first-class concept of “value”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Hence, values are often implemented as </a:t>
            </a:r>
            <a:r>
              <a:rPr b="1" lang="en"/>
              <a:t>immutable</a:t>
            </a:r>
            <a:r>
              <a:rPr lang="en"/>
              <a:t> objects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</a:t>
            </a:r>
            <a:r>
              <a:rPr b="1" lang="en"/>
              <a:t>utable</a:t>
            </a:r>
            <a:r>
              <a:rPr lang="en"/>
              <a:t> </a:t>
            </a:r>
            <a:r>
              <a:rPr b="1" lang="en"/>
              <a:t>objects</a:t>
            </a:r>
            <a:r>
              <a:rPr lang="en"/>
              <a:t> lead to side-effects, i.e. aliasing, a common source of bugs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87" name="Google Shape;87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https://dirkriehle.com/publications/1998-selected/values-in-object-systems/</a:t>
            </a:r>
            <a:r>
              <a:rPr lang="en"/>
              <a:t> </a:t>
            </a:r>
            <a:br>
              <a:rPr lang="en"/>
            </a:br>
            <a:r>
              <a:rPr lang="en"/>
              <a:t>for various techniques and approaches, some of which are discussed in this lecture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Value Semantics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domain-specific value types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Brings your programming closer to the problem domain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or restrain a major source of bugs (aliasing)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enhance system performance (shared, immutable)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Lack of </a:t>
            </a:r>
            <a:r>
              <a:rPr lang="en"/>
              <a:t>identity</a:t>
            </a:r>
            <a:r>
              <a:rPr lang="en"/>
              <a:t> allows for free copying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 separate database table to store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objects can be serialized in-line for network transfer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cross-process references in distributed systems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