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1868D7-1D5A-42F3-A49E-0D6286DFC9FA}">
  <a:tblStyle styleId="{031868D7-1D5A-42F3-A49E-0D6286DFC9F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slide" Target="slides/slide73.xml"/><Relationship Id="rId34" Type="http://schemas.openxmlformats.org/officeDocument/2006/relationships/slide" Target="slides/slide28.xml"/><Relationship Id="rId78" Type="http://schemas.openxmlformats.org/officeDocument/2006/relationships/slide" Target="slides/slide72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fe02fb282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fe02fb282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266cfaaa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266cfaaa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e02fb2826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e02fb2826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fe02fb2826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fe02fb2826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e02fb2826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fe02fb2826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cf89ee48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cf89ee48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e02fb282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fe02fb282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e02fb282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e02fb282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e02fb2826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e02fb2826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8991cfcc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8991cfcc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fe02fb282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fe02fb282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2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2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8991cfcc5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8991cfcc5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e02fb282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fe02fb282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e02fb2826_0_2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fe02fb2826_0_2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fe02fb282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fe02fb282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8991cfcc5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28991cfcc5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8991cfcc5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8991cfcc5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fe02fb2826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fe02fb2826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e6637e8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e6637e8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fe6637e8c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fe6637e8c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fe6637e8c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fe6637e8c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2fe79c80a4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2fe79c80a4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fe6637e8c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fe6637e8c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d434a3b5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d434a3b5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fe6637e8c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fe6637e8c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fe6637e8c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fe6637e8c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fe02fb282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fe02fb282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fe6637e8c0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fe6637e8c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fe6637e8c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fe6637e8c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8991cfcc5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8991cfcc5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fe6637e8c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fe6637e8c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fe6637e8c0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fe6637e8c0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fe02fb2826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fe02fb2826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fe6637e8c0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fe6637e8c0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fe6637e8c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fe6637e8c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fe6637e8c0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fe6637e8c0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fe02fb282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fe02fb282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fe79c80a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fe79c80a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fe79c80a4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fe79c80a4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fe79c80a4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fe79c80a4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fe79c80a4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fe79c80a4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8991cfcc5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8991cfcc5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fe02fb2826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fe02fb2826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fe02fb282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fe02fb282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fe79c80a4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fe79c80a4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fe79c80a4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fe79c80a4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fe79c80a4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fe79c80a4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fe79c80a4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fe79c80a4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fe79c80a4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fe79c80a4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2fe79c80a4c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2fe79c80a4c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0cc470a800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0cc470a80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fe02fb282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fe02fb282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fe79c80a4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2fe79c80a4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2fe79c80a4c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2fe79c80a4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e02fb2826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e02fb2826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2fe79c80a4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4" name="Google Shape;434;g2fe79c80a4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fe02fb2826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fe02fb2826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2fe79c80a4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2fe79c80a4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fe79c80a4c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fe79c80a4c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fe79c80a4c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2fe79c80a4c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2fe79c80a4c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2fe79c80a4c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fe02fb2826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fe02fb2826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2fe79c80a4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2fe79c80a4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2fe79c80a4c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2fe79c80a4c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2fe79c80a4c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2fe79c80a4c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fe02fb2826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fe02fb2826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fe79c80a4c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fe79c80a4c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0cc470a8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0cc470a8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0cc470a80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0cc470a80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2fe02fb2826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2fe02fb2826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fe02fb282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fe02fb282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fe02fb2826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2fe02fb2826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e02fb282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e02fb282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e02fb2826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fe02fb2826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profriehle.com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s://profriehle.com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profriehle.com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profriehle.com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profriehle.com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profriehle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profriehle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profriehle.co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profriehle.com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profriehle.com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profriehle.com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hyperlink" Target="https://profriehle.com" TargetMode="Externa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hyperlink" Target="https://profriehle.com" TargetMode="Externa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hyperlink" Target="https://profriehle.com" TargetMode="Externa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hyperlink" Target="https://profriehle.com" TargetMode="Externa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hyperlink" Target="https://profriehle.com" TargetMode="Externa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hyperlink" Target="https://profriehle.com" TargetMode="Externa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hyperlink" Target="https://profriehle.com" TargetMode="Externa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hyperlink" Target="https://profriehle.com" TargetMode="Externa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Relationship Id="rId3" Type="http://schemas.openxmlformats.org/officeDocument/2006/relationships/hyperlink" Target="https://profriehle.com" TargetMode="Externa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Types and Properties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Model of Cartesian Coordinate</a:t>
            </a:r>
            <a:endParaRPr/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Query Methods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 (A.k.a. Getter)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get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returns a logical field of the queried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getX(): number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the name of the logical field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Cartesian and Polar Coordinates</a:t>
            </a:r>
            <a:endParaRPr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state (fields / attributes) is visible in the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Physical (“implementation”) state is the actual fields in memory</a:t>
            </a:r>
            <a:endParaRPr/>
          </a:p>
        </p:txBody>
      </p:sp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vs. Physical State</a:t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Method Examples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atan2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132" name="Google Shape;132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Query</a:t>
            </a:r>
            <a:r>
              <a:rPr lang="en"/>
              <a:t> Method</a:t>
            </a:r>
            <a:endParaRPr/>
          </a:p>
        </p:txBody>
      </p:sp>
      <p:sp>
        <p:nvSpPr>
          <p:cNvPr id="138" name="Google Shape;138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boolean query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returns boolean state about the queried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isEqual(): boolean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the name of the state</a:t>
            </a:r>
            <a:endParaRPr/>
          </a:p>
        </p:txBody>
      </p:sp>
      <p:sp>
        <p:nvSpPr>
          <p:cNvPr id="139" name="Google Shape;139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Boolean Query Method Examples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any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Contract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equal objects must have the same hashcode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Query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Mutation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Helper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Implementation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Inheritance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Convenience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guidelines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Equality Implementation</a:t>
            </a:r>
            <a:endParaRPr/>
          </a:p>
        </p:txBody>
      </p:sp>
      <p:sp>
        <p:nvSpPr>
          <p:cNvPr id="166" name="Google Shape;166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charCodeAt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hashCode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167" name="Google Shape;167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Method</a:t>
            </a:r>
            <a:endParaRPr/>
          </a:p>
        </p:txBody>
      </p:sp>
      <p:sp>
        <p:nvSpPr>
          <p:cNvPr id="173" name="Google Shape;173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comparison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compares to objects on an ordinal scale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compareDistance(other: Coordinate): number // to origin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what is being compared</a:t>
            </a:r>
            <a:endParaRPr/>
          </a:p>
        </p:txBody>
      </p:sp>
      <p:sp>
        <p:nvSpPr>
          <p:cNvPr id="174" name="Google Shape;174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Method Example</a:t>
            </a:r>
            <a:endParaRPr/>
          </a:p>
        </p:txBody>
      </p:sp>
      <p:sp>
        <p:nvSpPr>
          <p:cNvPr id="180" name="Google Shape;180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compareDistance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Method [1]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conversion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query method that returns a different representation of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asDataString(): string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as, 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target type</a:t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89" name="Google Shape;189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Better, but less common: Interpretation Method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Conversion Method Example</a:t>
            </a:r>
            <a:endParaRPr/>
          </a:p>
        </p:txBody>
      </p:sp>
      <p:sp>
        <p:nvSpPr>
          <p:cNvPr id="195" name="Google Shape;195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asDataString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"#"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6" name="Google Shape;196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Ambiguous Semantics of toString(): string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 it made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(= human-readable representation of object) 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Machines (= machine-readable representation of object)?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Is it used in an end-user UI, the debugger, or in a database?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interpretation is that toString() is more for developers and </a:t>
            </a:r>
            <a:r>
              <a:rPr lang="en"/>
              <a:t>machines</a:t>
            </a:r>
            <a:r>
              <a:rPr lang="en"/>
              <a:t> than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Mutation Methods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set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mutation method that changes a logical field of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setX(x: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name of logical field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Method Examples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atan2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command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mutation method that makes a complex change to an object's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multiplyWith(other: Coordinate):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make, handle, execute, perform, </a:t>
            </a:r>
            <a:r>
              <a:rPr lang="en"/>
              <a:t>...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descriptive term about the action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Method</a:t>
            </a:r>
            <a:endParaRPr/>
          </a:p>
        </p:txBody>
      </p:sp>
      <p:sp>
        <p:nvSpPr>
          <p:cNvPr id="229" name="Google Shape;229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Professional Language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become a proficient developer, you need to learn the language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a programming language, but how developers talk about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of it can be found in textbooks, some cannot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always evolving so stay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</a:t>
            </a:r>
            <a:r>
              <a:rPr lang="en"/>
              <a:t> Method Examples</a:t>
            </a:r>
            <a:endParaRPr/>
          </a:p>
        </p:txBody>
      </p:sp>
      <p:sp>
        <p:nvSpPr>
          <p:cNvPr id="235" name="Google Shape;235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multiplyWith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36" name="Google Shape;236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 vs. Delete</a:t>
            </a:r>
            <a:endParaRPr/>
          </a:p>
        </p:txBody>
      </p:sp>
      <p:sp>
        <p:nvSpPr>
          <p:cNvPr id="242" name="Google Shape;242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remove command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Removes an element from its context, but does not delete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delete command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Deletes the element, invalidating any other references</a:t>
            </a:r>
            <a:endParaRPr/>
          </a:p>
        </p:txBody>
      </p:sp>
      <p:sp>
        <p:nvSpPr>
          <p:cNvPr id="243" name="Google Shape;243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 Method</a:t>
            </a:r>
            <a:endParaRPr/>
          </a:p>
        </p:txBody>
      </p:sp>
      <p:sp>
        <p:nvSpPr>
          <p:cNvPr id="249" name="Google Shape;249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initialization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mutation</a:t>
            </a:r>
            <a:r>
              <a:rPr lang="en"/>
              <a:t> method that sets some or all of the state of an object at once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initialize(x: number, y: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init, initialize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the part of the object being initialized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Initialization</a:t>
            </a:r>
            <a:r>
              <a:rPr lang="en"/>
              <a:t> Method Example</a:t>
            </a:r>
            <a:endParaRPr/>
          </a:p>
        </p:txBody>
      </p:sp>
      <p:sp>
        <p:nvSpPr>
          <p:cNvPr id="256" name="Google Shape;256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7" name="Google Shape;257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Helper Methods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 Creation Methods</a:t>
            </a:r>
            <a:endParaRPr/>
          </a:p>
        </p:txBody>
      </p:sp>
      <p:sp>
        <p:nvSpPr>
          <p:cNvPr id="268" name="Google Shape;268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object creation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helper method </a:t>
            </a:r>
            <a:r>
              <a:rPr lang="en"/>
              <a:t>that creates an object and returns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factory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by naming the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cloning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by cloning an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trader (also: trading) method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from a specification</a:t>
            </a:r>
            <a:endParaRPr/>
          </a:p>
        </p:txBody>
      </p:sp>
      <p:sp>
        <p:nvSpPr>
          <p:cNvPr id="269" name="Google Shape;269;p4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 factory method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 object creation method that creates an object by naming the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createCoordinate(x: number, y: number): Coordinate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(also: new, make)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some identification for the new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Factory Method Example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createOrigin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000"/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Cloning Method Example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clone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sz="1000">
              <a:solidFill>
                <a:srgbClr val="3B3B3B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Naming Quiz</a:t>
            </a:r>
            <a:endParaRPr/>
          </a:p>
        </p:txBody>
      </p:sp>
      <p:sp>
        <p:nvSpPr>
          <p:cNvPr id="296" name="Google Shape;296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need a method to create a new coordinate object. Which name is best?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make(): Coordinate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newCoordinate(): Coordinate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createCoordinate(): Coordinate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createNewCoordinate(): Coordinate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Method Types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vs. Ensure</a:t>
            </a:r>
            <a:endParaRPr/>
          </a:p>
        </p:txBody>
      </p:sp>
      <p:sp>
        <p:nvSpPr>
          <p:cNvPr id="303" name="Google Shape;303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create </a:t>
            </a:r>
            <a:r>
              <a:rPr lang="en"/>
              <a:t>command</a:t>
            </a:r>
            <a:r>
              <a:rPr lang="en"/>
              <a:t> guarantees a new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createLocationCoordinate(): Coordinate;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ensure </a:t>
            </a:r>
            <a:r>
              <a:rPr lang="en"/>
              <a:t>command</a:t>
            </a:r>
            <a:r>
              <a:rPr lang="en"/>
              <a:t> guarantees a specific cardinality of the requested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ensureLocationCoordinate(): Coordinate;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creates, ensure may or may not create a new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 Method</a:t>
            </a:r>
            <a:endParaRPr/>
          </a:p>
        </p:txBody>
      </p:sp>
      <p:sp>
        <p:nvSpPr>
          <p:cNvPr id="310" name="Google Shape;310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assertion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helper method that asserts a condition holds or throws an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assertIsValidPhi(phi: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assert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condition being asserted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4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Assertion Method Example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RangeError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"Invalid phi value"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RangeError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"Value is null or undefined"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Method Properties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Properties</a:t>
            </a:r>
            <a:endParaRPr/>
          </a:p>
        </p:txBody>
      </p:sp>
      <p:sp>
        <p:nvSpPr>
          <p:cNvPr id="329" name="Google Shape;329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method property describes a particular property of a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 properties fall into different method property categories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method may only have one property from any one category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Like method types, method properties have naming conventions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5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Categories of Method Properties</a:t>
            </a:r>
            <a:endParaRPr/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implementation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properties of a method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Inheritance interface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properties of the inheritance interface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Convenience method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about making programming easier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 meta-level properties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about the method level (class, instance)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Method visibility properties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Are about </a:t>
            </a:r>
            <a:r>
              <a:rPr lang="en"/>
              <a:t>visibility</a:t>
            </a:r>
            <a:r>
              <a:rPr lang="en"/>
              <a:t> (public, </a:t>
            </a:r>
            <a:r>
              <a:rPr lang="en"/>
              <a:t>protected, ...)</a:t>
            </a:r>
            <a:endParaRPr/>
          </a:p>
        </p:txBody>
      </p:sp>
      <p:sp>
        <p:nvSpPr>
          <p:cNvPr id="337" name="Google Shape;337;p5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Method Properties</a:t>
            </a:r>
            <a:endParaRPr/>
          </a:p>
        </p:txBody>
      </p:sp>
      <p:sp>
        <p:nvSpPr>
          <p:cNvPr id="343" name="Google Shape;343;p5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344" name="Google Shape;344;p5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{031868D7-1D5A-42F3-A49E-0D6286DFC9FA}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Method implementation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Inheritance interface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Convenience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Regular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General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Composing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Template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Constructor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Primitive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Hook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Default value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Abstract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Finalizer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Coordinate Example</a:t>
            </a:r>
            <a:endParaRPr/>
          </a:p>
        </p:txBody>
      </p:sp>
      <p:sp>
        <p:nvSpPr>
          <p:cNvPr id="350" name="Google Shape;350;p5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351" name="Google Shape;351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Coordinate Interface</a:t>
            </a:r>
            <a:endParaRPr/>
          </a:p>
        </p:txBody>
      </p:sp>
      <p:sp>
        <p:nvSpPr>
          <p:cNvPr id="357" name="Google Shape;357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"./Equality"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"./Cloneable"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interface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Equality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Cloneable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calcStraightLineDistance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calcGreatCircleDistance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58" name="Google Shape;358;p5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Method </a:t>
            </a:r>
            <a:r>
              <a:rPr lang="en"/>
              <a:t>Implementation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Types</a:t>
            </a:r>
            <a:endParaRPr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method type classifies a method into a particular type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 type is indicative of the main purpose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may have only one type, not many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(Also: A method should have one purpose)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regular method is (just)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that performs some task, for which it usually relies on further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initialize(x?: number, y?: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</p:txBody>
      </p:sp>
      <p:sp>
        <p:nvSpPr>
          <p:cNvPr id="369" name="Google Shape;369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</a:t>
            </a:r>
            <a:r>
              <a:rPr lang="en"/>
              <a:t> Method</a:t>
            </a:r>
            <a:endParaRPr/>
          </a:p>
        </p:txBody>
      </p:sp>
      <p:sp>
        <p:nvSpPr>
          <p:cNvPr id="370" name="Google Shape;370;p5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Method Examples</a:t>
            </a:r>
            <a:endParaRPr/>
          </a:p>
        </p:txBody>
      </p:sp>
      <p:sp>
        <p:nvSpPr>
          <p:cNvPr id="376" name="Google Shape;376;p5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377" name="Google Shape;377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calcStraightLineDistance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abs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deltaY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Composing Method</a:t>
            </a:r>
            <a:endParaRPr/>
          </a:p>
        </p:txBody>
      </p:sp>
      <p:sp>
        <p:nvSpPr>
          <p:cNvPr id="383" name="Google Shape;383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composing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that organizes a task into several subtasks as a linear succession of method calls to other regular or 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initialize(x?: number, y?: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Adapted from Beck (1997)</a:t>
            </a:r>
            <a:endParaRPr/>
          </a:p>
        </p:txBody>
      </p:sp>
      <p:sp>
        <p:nvSpPr>
          <p:cNvPr id="384" name="Google Shape;384;p5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Composing Method Example</a:t>
            </a:r>
            <a:endParaRPr/>
          </a:p>
        </p:txBody>
      </p:sp>
      <p:sp>
        <p:nvSpPr>
          <p:cNvPr id="390" name="Google Shape;390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91" name="Google Shape;391;p6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</a:t>
            </a:r>
            <a:r>
              <a:rPr lang="en"/>
              <a:t> Method</a:t>
            </a:r>
            <a:endParaRPr/>
          </a:p>
        </p:txBody>
      </p:sp>
      <p:sp>
        <p:nvSpPr>
          <p:cNvPr id="397" name="Google Shape;397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primitive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</a:t>
            </a:r>
            <a:r>
              <a:rPr lang="en"/>
              <a:t>method that carries out one specific task, usually by directly engaging the object’s implementation state; it does not use any non-primitive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doSetX(x: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do, basic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Prefix + name of the logical or implementation state</a:t>
            </a:r>
            <a:endParaRPr/>
          </a:p>
        </p:txBody>
      </p:sp>
      <p:sp>
        <p:nvSpPr>
          <p:cNvPr id="398" name="Google Shape;398;p6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Primitive Method Example</a:t>
            </a:r>
            <a:endParaRPr/>
          </a:p>
        </p:txBody>
      </p:sp>
      <p:sp>
        <p:nvSpPr>
          <p:cNvPr id="404" name="Google Shape;404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assertIsNotNullOrUndefined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assertIsValidPhi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hypot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(),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phi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     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405" name="Google Shape;405;p6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Null Method</a:t>
            </a:r>
            <a:endParaRPr/>
          </a:p>
        </p:txBody>
      </p:sp>
      <p:sp>
        <p:nvSpPr>
          <p:cNvPr id="411" name="Google Shape;411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null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with an empty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Template Method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</p:txBody>
      </p:sp>
      <p:sp>
        <p:nvSpPr>
          <p:cNvPr id="412" name="Google Shape;412;p6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Inheritance Properties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6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</a:t>
            </a:r>
            <a:r>
              <a:rPr lang="en"/>
              <a:t> Method</a:t>
            </a:r>
            <a:endParaRPr/>
          </a:p>
        </p:txBody>
      </p:sp>
      <p:sp>
        <p:nvSpPr>
          <p:cNvPr id="423" name="Google Shape;423;p6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template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method that defines an algorithmic skeleton by breaking a task into subtasks the implementation of which is delegated to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Main.run()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Taken from Gamma et al. (1995)</a:t>
            </a:r>
            <a:endParaRPr/>
          </a:p>
        </p:txBody>
      </p:sp>
      <p:sp>
        <p:nvSpPr>
          <p:cNvPr id="424" name="Google Shape;424;p6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6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Template Method Example</a:t>
            </a:r>
            <a:endParaRPr/>
          </a:p>
        </p:txBody>
      </p:sp>
      <p:sp>
        <p:nvSpPr>
          <p:cNvPr id="430" name="Google Shape;430;p6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parseArgs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execute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finalize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nothing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AF00D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6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Categories of Method Types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Query methods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that return information about the object but don’t change its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Mutation methods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that change the object’s state but don’t provide information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Helper methods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Methods that perform some utility function independent of the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Hook</a:t>
            </a:r>
            <a:r>
              <a:rPr lang="en"/>
              <a:t> Method</a:t>
            </a:r>
            <a:endParaRPr/>
          </a:p>
        </p:txBody>
      </p:sp>
      <p:sp>
        <p:nvSpPr>
          <p:cNvPr id="437" name="Google Shape;437;p6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hook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method that declares a well-defined task for overriding through subclasses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Main.parseArgs / initialize / execute / finalize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 </a:t>
            </a:r>
            <a:endParaRPr/>
          </a:p>
        </p:txBody>
      </p:sp>
      <p:sp>
        <p:nvSpPr>
          <p:cNvPr id="438" name="Google Shape;438;p6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6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Convenience Methods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</a:t>
            </a:r>
            <a:r>
              <a:rPr lang="en"/>
              <a:t> Method</a:t>
            </a:r>
            <a:endParaRPr/>
          </a:p>
        </p:txBody>
      </p:sp>
      <p:sp>
        <p:nvSpPr>
          <p:cNvPr id="449" name="Google Shape;449;p6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convenience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</a:t>
            </a:r>
            <a:r>
              <a:rPr lang="en"/>
              <a:t> method that simplifies the use of another, more complicated method by providing a simpler signature and by using default arguments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reset():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 </a:t>
            </a:r>
            <a:endParaRPr/>
          </a:p>
        </p:txBody>
      </p:sp>
      <p:sp>
        <p:nvSpPr>
          <p:cNvPr id="450" name="Google Shape;450;p6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7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Convenience</a:t>
            </a:r>
            <a:r>
              <a:rPr lang="en"/>
              <a:t> Method Example</a:t>
            </a:r>
            <a:endParaRPr/>
          </a:p>
        </p:txBody>
      </p:sp>
      <p:sp>
        <p:nvSpPr>
          <p:cNvPr id="456" name="Google Shape;456;p7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reset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initialize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7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Default-Value</a:t>
            </a:r>
            <a:r>
              <a:rPr lang="en"/>
              <a:t> Method</a:t>
            </a:r>
            <a:endParaRPr/>
          </a:p>
        </p:txBody>
      </p:sp>
      <p:sp>
        <p:nvSpPr>
          <p:cNvPr id="463" name="Google Shape;463;p7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default-value method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default-value method is a method that returns a single predefined value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getOrigin(): Coordinate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Prefixes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 specifically, but typically also a getter</a:t>
            </a:r>
            <a:endParaRPr/>
          </a:p>
        </p:txBody>
      </p:sp>
      <p:sp>
        <p:nvSpPr>
          <p:cNvPr id="464" name="Google Shape;464;p7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7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Default-Value</a:t>
            </a:r>
            <a:r>
              <a:rPr lang="en"/>
              <a:t> Method Example</a:t>
            </a:r>
            <a:endParaRPr/>
          </a:p>
        </p:txBody>
      </p:sp>
      <p:sp>
        <p:nvSpPr>
          <p:cNvPr id="470" name="Google Shape;470;p7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getOrigin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CartesianCoordinate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7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7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Design Guidelines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7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 Quiz!</a:t>
            </a:r>
            <a:endParaRPr/>
          </a:p>
        </p:txBody>
      </p:sp>
      <p:sp>
        <p:nvSpPr>
          <p:cNvPr id="482" name="Google Shape;482;p7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Classify these methods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clone():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equals(o: Object): boolean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finalize():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getClassName():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getHashCode(): number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notify():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notifyAll():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toString(): string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wait():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wait(timeout: number): void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wait(timeout: number, nanos: number): void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7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7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Method Purpose Rule</a:t>
            </a:r>
            <a:endParaRPr/>
          </a:p>
        </p:txBody>
      </p:sp>
      <p:sp>
        <p:nvSpPr>
          <p:cNvPr id="489" name="Google Shape;489;p7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Single method purpose rule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method should have one purpose only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Benefits of single-purpose rule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methods easier to understand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Makes overriding methods easier</a:t>
            </a:r>
            <a:endParaRPr/>
          </a:p>
        </p:txBody>
      </p:sp>
      <p:sp>
        <p:nvSpPr>
          <p:cNvPr id="490" name="Google Shape;490;p7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7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Well-known idioms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Increment and return value (iteration)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Technical requirements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and set value (c</a:t>
            </a:r>
            <a:r>
              <a:rPr lang="en"/>
              <a:t>ritical sections)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Lazy initialization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7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Exceptions to Single Purpose Rule</a:t>
            </a:r>
            <a:endParaRPr/>
          </a:p>
        </p:txBody>
      </p:sp>
      <p:sp>
        <p:nvSpPr>
          <p:cNvPr id="497" name="Google Shape;497;p7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Method Types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78" name="Google Shape;78;p1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{031868D7-1D5A-42F3-A49E-0D6286DFC9FA}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Query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Mutation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Helper methods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Get method (getter)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Set method (setter)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Factory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Boolean query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Command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Cloning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Comparison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Initialization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Assertion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Conversion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Finalization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Logging method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...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7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Documenting Method Types and Properties</a:t>
            </a:r>
            <a:endParaRPr/>
          </a:p>
        </p:txBody>
      </p:sp>
      <p:sp>
        <p:nvSpPr>
          <p:cNvPr id="503" name="Google Shape;503;p7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annotations</a:t>
            </a:r>
            <a:endParaRPr/>
          </a:p>
        </p:txBody>
      </p:sp>
      <p:sp>
        <p:nvSpPr>
          <p:cNvPr id="504" name="Google Shape;504;p7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7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7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Instructions</a:t>
            </a:r>
            <a:endParaRPr/>
          </a:p>
        </p:txBody>
      </p:sp>
      <p:sp>
        <p:nvSpPr>
          <p:cNvPr id="515" name="Google Shape;515;p7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 the adap-b01 Name class as provided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string[] as internal representation of name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Annotate each method with its method type; example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@methodtype get-method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folder</a:t>
            </a:r>
            <a:endParaRPr/>
          </a:p>
        </p:txBody>
      </p:sp>
      <p:sp>
        <p:nvSpPr>
          <p:cNvPr id="516" name="Google Shape;516;p7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8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22" name="Google Shape;522;p8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types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Query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Mutation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Helper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Method properties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Implementation related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Inheritance related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Convenience methods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guidelines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23" name="Google Shape;523;p8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8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529" name="Google Shape;529;p8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8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535" name="Google Shape;535;p8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536" name="Google Shape;536;p8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Cartesian Coordinates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Simple Class for Cartesian Coordinates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constructor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isEqual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setX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setY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00">
                <a:solidFill>
                  <a:srgbClr val="267F99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calcStraightLineDistance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other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Coordinate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