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rk RIE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6A135-8FEB-418A-8A40-AA211D816034}">
  <a:tblStyle styleId="{CFF6A135-8FEB-418A-8A40-AA211D8160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2T22:13:33.327">
    <p:pos x="0" y="0"/>
    <p:text>@jablonski@group.riehle.org Can you please take a look at the code for B05 and let me know if this makes sense to you? Thanks!
_Assigned to jablonski@group.riehle.org_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dfe1e1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adfe1e1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b020d8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b020d8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020d8c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b020d8c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adfe1e1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adfe1e1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dfe1e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dfe1e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adfe1e13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adfe1e13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adfe1e1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adfe1e1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dfe1e1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dfe1e1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85bc3a9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85bc3a9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5bc3a9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85bc3a9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adfe1e13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adfe1e13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adfe1e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adfe1e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bebb82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bebb82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85bc3a9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85bc3a9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dfe1e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dfe1e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dfe1e1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adfe1e1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85bc3a9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85bc3a9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bebb82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bebb82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ebb828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bebb828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adfe1e1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adfe1e1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adfe1e1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adfe1e1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adfe1e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adfe1e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85bc3a9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85bc3a9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85bc3a9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85bc3a9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85bc3a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85bc3a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85bc3a9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85bc3a9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bc3a9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bc3a9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adfe1e1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adfe1e1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bc3a9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bc3a9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adfe1e1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adfe1e1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85bc3a9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85bc3a9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85bc3a9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85bc3a9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85bc3a9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85bc3a9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85bc3a9c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85bc3a9c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adfe1e1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adfe1e1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85bc3a9c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85bc3a9c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85bc3a9c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85bc3a9c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89ae385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89ae385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adfe1e1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adfe1e1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85bc3a9c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85bc3a9c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adfe1e1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adfe1e1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adfe1e1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adfe1e1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adfe1e1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adfe1e1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85bc3a9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85bc3a9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adfe1e1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adfe1e1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adfe1e1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adfe1e1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dfe1e13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dfe1e1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dfe1e13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dfe1e13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adfe1e1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adfe1e1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aV3yF6KTM1odzJRFA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DuNNXR2VghcaRHK48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kw7eHQpnUgTLwnU59" TargetMode="External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comments" Target="../comments/comment1.xml"/><Relationship Id="rId4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and Exception Handling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(Runtime Tiers)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Objects at Runtime? [1]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https://forms.gle/aV3yF6KTM1odzJRFA</a:t>
            </a:r>
            <a:r>
              <a:rPr lang="en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Layers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128" name="Google Shape;128;p21"/>
          <p:cNvSpPr/>
          <p:nvPr/>
        </p:nvSpPr>
        <p:spPr>
          <a:xfrm>
            <a:off x="4774175" y="444325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736125" y="2023050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Boundary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or interface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515725" y="772125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Component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 service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685875" y="2670048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State and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behavior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(User) Interaction [1]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using </a:t>
            </a:r>
            <a:r>
              <a:rPr lang="en"/>
              <a:t>the term “user” because it is too broad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Terminology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runtime component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runtime data encapsulated (bounded) by an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does not stand alone and cannot be deployed independently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service is a runtime component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business value and maybe composed of other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does not stand alone (has clients), but can be deployed independently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 combination of services and operators (yeah, really)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business value and has stakeholders to who this value accrues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are stakeholders but not all stakeholders are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fault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condition that can cause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fault is</a:t>
            </a:r>
            <a:r>
              <a:rPr b="1" lang="en"/>
              <a:t> active,</a:t>
            </a:r>
            <a:r>
              <a:rPr lang="en"/>
              <a:t> if it causes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fault is </a:t>
            </a:r>
            <a:r>
              <a:rPr b="1" lang="en"/>
              <a:t>dormant,</a:t>
            </a:r>
            <a:r>
              <a:rPr lang="en"/>
              <a:t> if it has not yet caused an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fault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classified by eight independent dimensions [A+04]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Classification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{CFF6A135-8FEB-418A-8A40-AA211D816034}</a:tableStyleId>
              </a:tblPr>
              <a:tblGrid>
                <a:gridCol w="2865125"/>
                <a:gridCol w="2865125"/>
                <a:gridCol w="2865125"/>
              </a:tblGrid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Option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Option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Phase of creation / occurrence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System boundaries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Phenomenological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cause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Human-made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Dimension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Malicious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Non-malicious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Deliberate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Non-deliberate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Capability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Accidental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Incompetence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Persistence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Permanent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the Common Bug? [1]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7" name="Google Shape;167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https://forms.gle/DuNNXR2VghcaRHK48</a:t>
            </a:r>
            <a:r>
              <a:rPr lang="en"/>
              <a:t> 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common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system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error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of the system that may lead to a failure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error has been </a:t>
            </a:r>
            <a:r>
              <a:rPr b="1" lang="en"/>
              <a:t>detected,</a:t>
            </a:r>
            <a:r>
              <a:rPr lang="en"/>
              <a:t> if regular code identifies an erroneous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error is </a:t>
            </a:r>
            <a:r>
              <a:rPr b="1" lang="en"/>
              <a:t>latent,</a:t>
            </a:r>
            <a:r>
              <a:rPr lang="en"/>
              <a:t> if it has not been detected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error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</a:t>
            </a:r>
            <a:r>
              <a:rPr lang="en"/>
              <a:t>n be categorized by the failures it may cause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failure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event that transitions the system from correct to incorrect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(failure)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categorized by four independent 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(content, early timing, late timing, halt, and erratic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Detectability (signaled and unsignaled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Consistency (consistent and inconsistent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Consequences (minor to catastrophic failures)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ranked by severity (consequences)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Process that Leads to Service Failure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Steps to Error Handling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Error Detection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an Error (State)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error is an erroneous state of the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explicitly check for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that fail identify an error (state)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Assertions</a:t>
            </a:r>
            <a:r>
              <a:rPr lang="en"/>
              <a:t> are regular code in normal processing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design by contract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Name Instance (= Component) Failure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void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assertIsValidIndex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assertIsProperlyMasked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oldNoComponents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doInsert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MethodFailedException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Information to Capture / Gather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id (instance)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Error-specific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Stacktrace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Explanatory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Error Information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Error Signaling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lecture, we focus on a subset of [A+04], specifically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caused by software faults that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development, internal, human-made faults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non-malicious, non-deliberate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detection by concurrent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using any matching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other words, errors caused by the common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2" name="Google Shape;52;p10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[A+04] Avižienis, A., Laprie, J. C., Randell, B., &amp; Landwehr, C. (2004). Basic concepts and taxonomy of dependable and secure computing. </a:t>
            </a:r>
            <a:r>
              <a:rPr lang="en">
                <a:solidFill>
                  <a:schemeClr val="dk1"/>
                </a:solidFill>
              </a:rPr>
              <a:t>IEEE Transactions on </a:t>
            </a:r>
            <a:r>
              <a:rPr lang="en"/>
              <a:t>Dependable and Secure Computing 1(1), 11-33.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Signal an Error?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detected error state needs to be logged and signaled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Transition the system from normal to abnormal program / processing state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vs. Abnormal Processing State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processing state (NPS)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performed its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returns via return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Abnormal processing state (APS)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failed to perform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returns via raising an exception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Error Signaling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normal control flow (but in abnormal processing state)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return statement but include error code in return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abnormal control flow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an exception and include information in exception object</a:t>
            </a:r>
            <a:endParaRPr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Code Conventions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</a:t>
            </a:r>
            <a:r>
              <a:rPr lang="en"/>
              <a:t>= no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</a:t>
            </a:r>
            <a:r>
              <a:rPr lang="en"/>
              <a:t> </a:t>
            </a:r>
            <a:r>
              <a:rPr lang="en"/>
              <a:t>= generic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1..n</a:t>
            </a:r>
            <a:r>
              <a:rPr lang="en"/>
              <a:t> </a:t>
            </a:r>
            <a:r>
              <a:rPr lang="en"/>
              <a:t>= specific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Objects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object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that provides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possible error code, if 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return results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Codes vs. Return Objects vs. Exceptions</a:t>
            </a:r>
            <a:endParaRPr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{CFF6A135-8FEB-418A-8A40-AA211D816034}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Error 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values need to be passed back </a:t>
                      </a:r>
                      <a:r>
                        <a:rPr lang="en"/>
                        <a:t>separately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Return objects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solution if you have no good exception mechanism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 normal with abnormal processing state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Exceptions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Separate normal with abnormal processing state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Error Handling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State Model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false alarm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erroneously identified </a:t>
            </a:r>
            <a:r>
              <a:rPr lang="en"/>
              <a:t>error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Resumption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try again, possibly after fixing something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Escalation (a.k.a. organized panic)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give up and signal the error to your caller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Component Failures?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readNextByte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Oh no! What @todo?!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Common Bug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Do? [1]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09" name="Google Shape;309;p47"/>
          <p:cNvSpPr txBox="1"/>
          <p:nvPr/>
        </p:nvSpPr>
        <p:spPr>
          <a:xfrm>
            <a:off x="4754870" y="914400"/>
            <a:ext cx="4114800" cy="7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ignore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4754875" y="2560320"/>
            <a:ext cx="4114800" cy="10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errorCode: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errorMessage: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"couldn't finish"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4754875" y="1737360"/>
            <a:ext cx="4114800" cy="7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4754875" y="3749040"/>
            <a:ext cx="4114800" cy="7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MethodFailedException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https://forms.gle/kw7eHQpnUgTLwnU59</a:t>
            </a:r>
            <a:r>
              <a:rPr lang="en"/>
              <a:t> 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7"/>
          <p:cNvSpPr/>
          <p:nvPr/>
        </p:nvSpPr>
        <p:spPr>
          <a:xfrm>
            <a:off x="4206175" y="914400"/>
            <a:ext cx="548700" cy="7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316" name="Google Shape;316;p47"/>
          <p:cNvSpPr/>
          <p:nvPr/>
        </p:nvSpPr>
        <p:spPr>
          <a:xfrm>
            <a:off x="4206175" y="2560320"/>
            <a:ext cx="548700" cy="10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317" name="Google Shape;317;p47"/>
          <p:cNvSpPr/>
          <p:nvPr/>
        </p:nvSpPr>
        <p:spPr>
          <a:xfrm>
            <a:off x="4206175" y="1737360"/>
            <a:ext cx="548700" cy="73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318" name="Google Shape;318;p47"/>
          <p:cNvSpPr/>
          <p:nvPr/>
        </p:nvSpPr>
        <p:spPr>
          <a:xfrm>
            <a:off x="4206175" y="3749400"/>
            <a:ext cx="5487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Escalate an Error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clean 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the component in a viable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Restore component invariants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any unneeded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finally block to ensure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escalate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original error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chaining 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vs. Unchecked Exceptions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unchecked exceptions within a component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also can use checked exceptions, but human psychology suggests that you won’t be able to follow 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checked exceptions at a service’s boundary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does not have checked exceptions, so you may have to find alternative ways of dealing with service boundaries</a:t>
            </a:r>
            <a:endParaRPr/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Service Failure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service failure is a component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interface to the calling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checked exceptions to signal service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 exceptions specific to the failure</a:t>
            </a:r>
            <a:endParaRPr/>
          </a:p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Service Error Handling State Model</a:t>
            </a:r>
            <a:endParaRPr/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 Exceptions to Use [1]</a:t>
            </a:r>
            <a:endParaRPr/>
          </a:p>
        </p:txBody>
      </p:sp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service side, for service failures, 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ServiceFailureException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be interpreted as a “to check” (checked) exception</a:t>
            </a:r>
            <a:endParaRPr/>
          </a:p>
        </p:txBody>
      </p:sp>
      <p:sp>
        <p:nvSpPr>
          <p:cNvPr id="359" name="Google Shape;359;p5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 does not support checked exceptions, hence we have to simulate it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Escalation of Failure Signal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client side, if you need to escalate a service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the checked exception in an unchecked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game may repeat itself at the next service boundary</a:t>
            </a:r>
            <a:endParaRPr/>
          </a:p>
        </p:txBody>
      </p:sp>
      <p:sp>
        <p:nvSpPr>
          <p:cNvPr id="366" name="Google Shape;366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 at the User (Operator) Interface</a:t>
            </a:r>
            <a:endParaRPr/>
          </a:p>
        </p:txBody>
      </p:sp>
      <p:sp>
        <p:nvSpPr>
          <p:cNvPr id="372" name="Google Shape;372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display in text, a checked exception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error into human-readable form and display it</a:t>
            </a:r>
            <a:endParaRPr/>
          </a:p>
        </p:txBody>
      </p:sp>
      <p:sp>
        <p:nvSpPr>
          <p:cNvPr id="373" name="Google Shape;373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74" name="Google Shape;3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1920240"/>
            <a:ext cx="6888175" cy="28346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the Common Bug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done during development (earlier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you can’t avoid errors at runtime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findNodes for the Node class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buggy file setup test work as intended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</p:txBody>
      </p:sp>
      <p:sp>
        <p:nvSpPr>
          <p:cNvPr id="386" name="Google Shape;386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Word on Exceptions</a:t>
            </a:r>
            <a:endParaRPr/>
          </a:p>
        </p:txBody>
      </p:sp>
      <p:sp>
        <p:nvSpPr>
          <p:cNvPr id="392" name="Google Shape;392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93" name="Google Shape;393;p58"/>
          <p:cNvSpPr txBox="1"/>
          <p:nvPr/>
        </p:nvSpPr>
        <p:spPr>
          <a:xfrm>
            <a:off x="274320" y="914400"/>
            <a:ext cx="8595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"something is wrong"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haha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common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system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6" name="Google Shape;406;p6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2" name="Google Shape;412;p6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Deliberately Bad Java Example [1]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there should never be “0” in file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Doesn’t compile; created for demonstration purposes only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Wrong With Example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programming errors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preconditions; no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external buffer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clean-up after resource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Specific bad practices of error handling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Overloading of purpose of return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 between method signature and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exception swallowed without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use of error codes and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Unprofessional logging / error message useless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Dependability and Fault Tolerance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bugs are inevitable, how to handle them?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 System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