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96B209-5CC5-4400-9A35-7F10A1535184}">
  <a:tblStyle styleId="{D496B209-5CC5-4400-9A35-7F10A15351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fe02fb282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fe02fb282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266cfaa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266cfaa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e02fb282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e02fb282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e02fb282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e02fb282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e02fb282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e02fb282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9b7a217eb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9b7a217eb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cf89ee48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cf89ee4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e02fb282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e02fb282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e02fb282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e02fb282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e02fb282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e02fb282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991cfcc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8991cfcc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fe02fb282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fe02fb282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e02fb282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fe02fb282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991cfcc5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991cfcc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e02fb282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e02fb282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e02fb282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fe02fb282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e02fb282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fe02fb282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991cfcc5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8991cfcc5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8991cfcc5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8991cfcc5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fe02fb282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fe02fb282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fe6637e8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fe6637e8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fe6637e8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fe6637e8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e79c80a4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fe79c80a4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fe6637e8c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fe6637e8c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fe6637e8c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fe6637e8c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d434a3b5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d434a3b5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fe6637e8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fe6637e8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fe6637e8c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fe6637e8c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fe02fb282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fe02fb282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fe6637e8c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fe6637e8c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fe6637e8c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fe6637e8c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8991cfcc5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8991cfcc5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fe6637e8c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fe6637e8c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e02fb282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e02fb282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fe6637e8c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fe6637e8c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fe6637e8c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fe6637e8c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fe6637e8c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fe6637e8c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fe6637e8c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fe6637e8c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fe02fb282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fe02fb282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fe79c80a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fe79c80a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fe79c80a4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fe79c80a4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fe79c80a4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fe79c80a4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fe79c80a4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fe79c80a4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8991cfcc5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8991cfcc5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e02fb282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fe02fb282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fe02fb282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fe02fb282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fe79c80a4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fe79c80a4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fe79c80a4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fe79c80a4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fe79c80a4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fe79c80a4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fe79c80a4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fe79c80a4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fe79c80a4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fe79c80a4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fe79c80a4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fe79c80a4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0cc470a80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0cc470a8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fe02fb282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fe02fb282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fe79c80a4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fe79c80a4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e02fb282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e02fb282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fe79c80a4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fe79c80a4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fe79c80a4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fe79c80a4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e02fb282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e02fb282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fe79c80a4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fe79c80a4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fe79c80a4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fe79c80a4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fe79c80a4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fe79c80a4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fe79c80a4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fe79c80a4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fe02fb282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fe02fb282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fe79c80a4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fe79c80a4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fe79c80a4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fe79c80a4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e02fb282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e02fb282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fe79c80a4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fe79c80a4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fe02fb282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fe02fb282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fe02fb282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fe02fb282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fe02fb282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fe02fb282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e02fb282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e02fb282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e02fb282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e02fb282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2388810"/>
            <a:ext cx="9144000" cy="183000"/>
            <a:chOff x="0" y="2388810"/>
            <a:chExt cx="9144000" cy="183000"/>
          </a:xfrm>
        </p:grpSpPr>
        <p:sp>
          <p:nvSpPr>
            <p:cNvPr id="13" name="Google Shape;13;p2"/>
            <p:cNvSpPr/>
            <p:nvPr/>
          </p:nvSpPr>
          <p:spPr>
            <a:xfrm>
              <a:off x="0" y="2388810"/>
              <a:ext cx="9144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14400" y="2388810"/>
              <a:ext cx="1828800" cy="18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43200" y="2388810"/>
              <a:ext cx="6400800" cy="18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0" y="2432304"/>
            <a:ext cx="9144000" cy="91500"/>
            <a:chOff x="0" y="2386584"/>
            <a:chExt cx="9144000" cy="91500"/>
          </a:xfrm>
        </p:grpSpPr>
        <p:sp>
          <p:nvSpPr>
            <p:cNvPr id="19" name="Google Shape;19;p3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pSp>
        <p:nvGrpSpPr>
          <p:cNvPr id="26" name="Google Shape;26;p4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27" name="Google Shape;27;p4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36" name="Google Shape;36;p5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43" name="Google Shape;43;p6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oss.cs.fau.de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oss.cs.fau.d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ss.cs.fau.d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oss.cs.fau.d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oss.cs.fau.d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oss.cs.fau.d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oss.cs.fau.d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ss.cs.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oss.cs.fau.d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oss.cs.fau.d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oss.cs.fau.d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oss.cs.fau.d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oss.cs.fau.d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oss.cs.fau.d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oss.cs.fau.d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oss.cs.fau.d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oss.cs.fau.d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ss.cs.fau.de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oss.cs.fau.d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oss.cs.fau.de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oss.cs.fau.de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oss.cs.fau.de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oss.cs.fau.de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oss.cs.fau.d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oss.cs.fau.de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oss.cs.fau.de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oss.cs.fau.d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oss.cs.fau.de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oss.cs.fau.de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oss.cs.fau.de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oss.cs.fau.de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oss.cs.fau.de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oss.cs.fau.de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oss.cs.fau.de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oss.cs.fau.d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ss.cs.fau.de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oss.cs.fau.de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oss.cs.fau.de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oss.cs.fau.de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oss.cs.fau.de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oss.cs.fau.de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oss.cs.fau.de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oss.cs.fau.de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oss.cs.fau.d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ss.cs.fau.de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oss.cs.fau.de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oss.cs.fau.de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oss.cs.fau.de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oss.cs.fau.de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oss.cs.fau.de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oss.cs.fau.de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oss.cs.fau.de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oss.cs.fau.d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oss.cs.fau.de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s://oss.cs.fau.de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s://oss.cs.fau.de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://creativecommons.org/licenses/by/4.0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ss.cs.fau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Types and Properties</a:t>
            </a:r>
            <a:endParaRPr/>
          </a:p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Model of Cartesian Coordinate</a:t>
            </a:r>
            <a:endParaRPr/>
          </a:p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Query Methods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Method (a.k.a. Getter)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get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query method that returns a logical field of the queried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getX(): number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the name of the logical field</a:t>
            </a:r>
            <a:endParaRPr/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Cartesian and Polar Coordinates</a:t>
            </a:r>
            <a:endParaRPr/>
          </a:p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Cartesian and Polar Coordinate Classes</a:t>
            </a:r>
            <a:endParaRPr/>
          </a:p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state </a:t>
            </a:r>
            <a:r>
              <a:rPr lang="en"/>
              <a:t>(fields / attributes) </a:t>
            </a:r>
            <a:r>
              <a:rPr lang="en"/>
              <a:t>is visible in the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Technical [1] (“implementation”) state is the actual fields in memory</a:t>
            </a:r>
            <a:endParaRPr/>
          </a:p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vs. Technical State</a:t>
            </a:r>
            <a:endParaRPr/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sometimes called physical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Method Examples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getPhi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atan2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Query</a:t>
            </a:r>
            <a:r>
              <a:rPr lang="en"/>
              <a:t> Method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boolean query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query method that returns boolean state about the queried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isEqual(): boolean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the name of the state</a:t>
            </a:r>
            <a:endParaRPr/>
          </a:p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Query Method Examples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isEqual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Equality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isEqual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getHashCode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Query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Mutation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Helper methods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Implementation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Inheritance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Convenience methods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guidelines</a:t>
            </a:r>
            <a:endParaRPr/>
          </a:p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 Contract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equal objects must have the same hashcode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 Implementation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isEqual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getHashCode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asDataString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charCodeAt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asDataString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/>
          </a:p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Method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comparison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query method that compares to objects on an ordinal scale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compareDistance(other: Coordinate): number // to origin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what is being compared</a:t>
            </a:r>
            <a:endParaRPr/>
          </a:p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Method Example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compareDistance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</a:t>
            </a:r>
            <a:r>
              <a:rPr lang="en"/>
              <a:t> Method [1]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conversion </a:t>
            </a:r>
            <a:r>
              <a:rPr lang="en"/>
              <a:t>method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query method that returns a different representation of the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asDataString(): string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as, 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target type</a:t>
            </a:r>
            <a:endParaRPr/>
          </a:p>
        </p:txBody>
      </p:sp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Better, but less common: Interpretation Method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Method Example</a:t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asDataString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asDataString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"#"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Ambiguous Semantics of toString(): string</a:t>
            </a:r>
            <a:endParaRPr/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made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(= human-readable representation of object) 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Machines (= machine-readable representation of object)?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it used in an end-user UI, in a database, or a debugger?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interpretation is that toString() is for developers and </a:t>
            </a:r>
            <a:r>
              <a:rPr lang="en"/>
              <a:t>machines, not </a:t>
            </a:r>
            <a:r>
              <a:rPr lang="en"/>
              <a:t>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Mutation Methods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Method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set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mutation method that changes a logical field of the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setX(x: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name of logical field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Method Examples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atan2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    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    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/>
          </a:p>
        </p:txBody>
      </p:sp>
      <p:sp>
        <p:nvSpPr>
          <p:cNvPr id="244" name="Google Shape;244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 Language</a:t>
            </a:r>
            <a:endParaRPr/>
          </a:p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become a proficient developer, you need to learn the language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just a programming language, but how developers talk about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it can be found in textbooks, some cannot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always evolving so stay 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command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mutation method that makes a complex change to an object's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multiplyWith(other: Coordinate):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make, handle, execute, perform, </a:t>
            </a: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descriptive term about the 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Method</a:t>
            </a:r>
            <a:endParaRPr/>
          </a:p>
        </p:txBody>
      </p:sp>
      <p:sp>
        <p:nvSpPr>
          <p:cNvPr id="251" name="Google Shape;251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r>
              <a:rPr lang="en"/>
              <a:t> Method Examples</a:t>
            </a:r>
            <a:endParaRPr/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multiplyWith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58" name="Google Shape;258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vs. Delete</a:t>
            </a:r>
            <a:endParaRPr/>
          </a:p>
        </p:txBody>
      </p:sp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remove command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Removes an element from its context, but does not delete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delete command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Deletes the element, invalidating any other references</a:t>
            </a:r>
            <a:endParaRPr/>
          </a:p>
        </p:txBody>
      </p:sp>
      <p:sp>
        <p:nvSpPr>
          <p:cNvPr id="265" name="Google Shape;265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 Method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initialization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mutation</a:t>
            </a:r>
            <a:r>
              <a:rPr lang="en"/>
              <a:t> method that sets some or all of the state of an object at once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initialize(x: number, y: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init, initialize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the part of the object being initialized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</a:t>
            </a:r>
            <a:r>
              <a:rPr lang="en"/>
              <a:t> Method Example</a:t>
            </a:r>
            <a:endParaRPr/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9" name="Google Shape;279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Helper Methods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Creation Methods</a:t>
            </a:r>
            <a:endParaRPr/>
          </a:p>
        </p:txBody>
      </p:sp>
      <p:sp>
        <p:nvSpPr>
          <p:cNvPr id="290" name="Google Shape;290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object creation method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helper method </a:t>
            </a:r>
            <a:r>
              <a:rPr lang="en"/>
              <a:t>that creates an object and returns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factory method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creation method that creates an object by naming the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cloning method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creation method that creates an object by cloning an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trader (also: trading) method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creation method that creates an object from a specification</a:t>
            </a:r>
            <a:endParaRPr/>
          </a:p>
        </p:txBody>
      </p:sp>
      <p:sp>
        <p:nvSpPr>
          <p:cNvPr id="291" name="Google Shape;291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sp>
        <p:nvSpPr>
          <p:cNvPr id="297" name="Google Shape;297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factory method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creation method that creates an object by naming the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createCoordinate(x: number, y: number): Coordinate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(also: new, make)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some identification for the new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 Example</a:t>
            </a:r>
            <a:endParaRPr/>
          </a:p>
        </p:txBody>
      </p:sp>
      <p:sp>
        <p:nvSpPr>
          <p:cNvPr id="304" name="Google Shape;304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createOrigin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000"/>
          </a:p>
        </p:txBody>
      </p:sp>
      <p:sp>
        <p:nvSpPr>
          <p:cNvPr id="305" name="Google Shape;305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vs. Ensure</a:t>
            </a:r>
            <a:endParaRPr/>
          </a:p>
        </p:txBody>
      </p:sp>
      <p:sp>
        <p:nvSpPr>
          <p:cNvPr id="311" name="Google Shape;311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create </a:t>
            </a:r>
            <a:r>
              <a:rPr lang="en"/>
              <a:t>command</a:t>
            </a:r>
            <a:r>
              <a:rPr lang="en"/>
              <a:t> guarantees a new object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createLocationCoordinate(): Coordinate;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ensure </a:t>
            </a:r>
            <a:r>
              <a:rPr lang="en"/>
              <a:t>command</a:t>
            </a:r>
            <a:r>
              <a:rPr lang="en"/>
              <a:t> guarantees a specific cardinality of the requested object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ensureLocationCoordinate(): Coordinate;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creates, ensure may or may not create a new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Method Types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Cloning Method Example</a:t>
            </a:r>
            <a:endParaRPr/>
          </a:p>
        </p:txBody>
      </p:sp>
      <p:sp>
        <p:nvSpPr>
          <p:cNvPr id="318" name="Google Shape;318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Cloneable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000">
              <a:solidFill>
                <a:srgbClr val="3B3B3B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Shallow</a:t>
            </a:r>
            <a:r>
              <a:rPr lang="en"/>
              <a:t> vs. Deep Cloning</a:t>
            </a:r>
            <a:endParaRPr/>
          </a:p>
        </p:txBody>
      </p:sp>
      <p:sp>
        <p:nvSpPr>
          <p:cNvPr id="325" name="Google Shape;325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shallow clone of an object is a clone with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attribute values being identical between original and clone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object references pointing to the originally referenced objects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deep clone of an object is a clone with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attribute values being identical between original and clone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referenced but not owned objects pointing to their originals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owned / composed objects being deep clones of the originals</a:t>
            </a:r>
            <a:endParaRPr/>
          </a:p>
        </p:txBody>
      </p:sp>
      <p:sp>
        <p:nvSpPr>
          <p:cNvPr id="326" name="Google Shape;326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 Method</a:t>
            </a:r>
            <a:endParaRPr/>
          </a:p>
        </p:txBody>
      </p:sp>
      <p:sp>
        <p:nvSpPr>
          <p:cNvPr id="332" name="Google Shape;332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assertion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helper method that asserts a condition holds or throws an 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assertIsValidPhi(phi: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condition being asserted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 Method Example</a:t>
            </a:r>
            <a:endParaRPr/>
          </a:p>
        </p:txBody>
      </p:sp>
      <p:sp>
        <p:nvSpPr>
          <p:cNvPr id="339" name="Google Shape;339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assertIsNotNullOrUndefined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RangeError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"Invalid phi value"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assertIsNotNullOrUndefined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RangeError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 is null or undefined"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5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Method Properties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Properties</a:t>
            </a:r>
            <a:endParaRPr/>
          </a:p>
        </p:txBody>
      </p:sp>
      <p:sp>
        <p:nvSpPr>
          <p:cNvPr id="351" name="Google Shape;351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method property describes a particular property of a 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 properties fall into different method property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method may only have one property from any one category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Like method types, method properties have naming conventions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Categories of Method Properties</a:t>
            </a:r>
            <a:endParaRPr/>
          </a:p>
        </p:txBody>
      </p:sp>
      <p:sp>
        <p:nvSpPr>
          <p:cNvPr id="358" name="Google Shape;358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implementation properties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properties of a method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Inheritance interface properties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properties of the inheritance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Convenience method properties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about making programming easier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 meta-level properties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about the method level (class, instance)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 visibility properties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about </a:t>
            </a:r>
            <a:r>
              <a:rPr lang="en"/>
              <a:t>visibility</a:t>
            </a:r>
            <a:r>
              <a:rPr lang="en"/>
              <a:t> (public, </a:t>
            </a:r>
            <a:r>
              <a:rPr lang="en"/>
              <a:t>protected, ...)</a:t>
            </a:r>
            <a:endParaRPr/>
          </a:p>
        </p:txBody>
      </p:sp>
      <p:sp>
        <p:nvSpPr>
          <p:cNvPr id="359" name="Google Shape;359;p5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Method Properties</a:t>
            </a:r>
            <a:endParaRPr/>
          </a:p>
        </p:txBody>
      </p:sp>
      <p:sp>
        <p:nvSpPr>
          <p:cNvPr id="365" name="Google Shape;365;p5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366" name="Google Shape;366;p54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{D496B209-5CC5-4400-9A35-7F10A1535184}</a:tableStyleId>
              </a:tblPr>
              <a:tblGrid>
                <a:gridCol w="2865125"/>
                <a:gridCol w="2865125"/>
                <a:gridCol w="286512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Method implementation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Inheritance interface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Convenience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Composing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Template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Constructor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Primitive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Hook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Default value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Abstract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Finalizer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Coordinate Example</a:t>
            </a:r>
            <a:endParaRPr/>
          </a:p>
        </p:txBody>
      </p:sp>
      <p:sp>
        <p:nvSpPr>
          <p:cNvPr id="372" name="Google Shape;372;p5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373" name="Google Shape;37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Coordinate Interface</a:t>
            </a:r>
            <a:endParaRPr/>
          </a:p>
        </p:txBody>
      </p:sp>
      <p:sp>
        <p:nvSpPr>
          <p:cNvPr id="379" name="Google Shape;379;p5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Equality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"./Equality"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Cloneable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"./Cloneable"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Equality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Cloneable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calcStraightLineDistance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calcGreatCircleDistance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80" name="Google Shape;380;p5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Types</a:t>
            </a:r>
            <a:endParaRPr/>
          </a:p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method type classifies a method into a particular type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method type is indicative of the main purpose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may have only one type, not many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(Also: A method should have one purpose)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Method </a:t>
            </a: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regular method is (just)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that performs some task, for which it usually relies on further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initialize(x?: number, y?: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</p:txBody>
      </p:sp>
      <p:sp>
        <p:nvSpPr>
          <p:cNvPr id="391" name="Google Shape;391;p5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</a:t>
            </a:r>
            <a:r>
              <a:rPr lang="en"/>
              <a:t> Method</a:t>
            </a:r>
            <a:endParaRPr/>
          </a:p>
        </p:txBody>
      </p:sp>
      <p:sp>
        <p:nvSpPr>
          <p:cNvPr id="392" name="Google Shape;392;p5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Method Examples</a:t>
            </a:r>
            <a:endParaRPr/>
          </a:p>
        </p:txBody>
      </p:sp>
      <p:sp>
        <p:nvSpPr>
          <p:cNvPr id="398" name="Google Shape;398;p5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99" name="Google Shape;399;p5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isEqual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calcStraightLineDistance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Composing Method</a:t>
            </a:r>
            <a:endParaRPr/>
          </a:p>
        </p:txBody>
      </p:sp>
      <p:sp>
        <p:nvSpPr>
          <p:cNvPr id="405" name="Google Shape;405;p6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composing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that organizes a task into several subtasks as a linear succession of method calls to other regular or primitive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initialize(x?: number, y?: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Adapted from Beck (1997)</a:t>
            </a:r>
            <a:endParaRPr/>
          </a:p>
        </p:txBody>
      </p:sp>
      <p:sp>
        <p:nvSpPr>
          <p:cNvPr id="406" name="Google Shape;406;p6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Composing Method Example</a:t>
            </a:r>
            <a:endParaRPr/>
          </a:p>
        </p:txBody>
      </p:sp>
      <p:sp>
        <p:nvSpPr>
          <p:cNvPr id="412" name="Google Shape;412;p6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13" name="Google Shape;413;p6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</a:t>
            </a:r>
            <a:r>
              <a:rPr lang="en"/>
              <a:t> Method</a:t>
            </a:r>
            <a:endParaRPr/>
          </a:p>
        </p:txBody>
      </p:sp>
      <p:sp>
        <p:nvSpPr>
          <p:cNvPr id="419" name="Google Shape;419;p6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primitive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/>
              <a:t>method that carries out one specific task, usually by directly engaging the object’s implementation state; it does not use any non-primitive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doSetX(x: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do, basic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name of the logical or implementation state</a:t>
            </a:r>
            <a:endParaRPr/>
          </a:p>
        </p:txBody>
      </p:sp>
      <p:sp>
        <p:nvSpPr>
          <p:cNvPr id="420" name="Google Shape;420;p6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Method Example</a:t>
            </a:r>
            <a:endParaRPr/>
          </a:p>
        </p:txBody>
      </p:sp>
      <p:sp>
        <p:nvSpPr>
          <p:cNvPr id="426" name="Google Shape;426;p6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assertIsNotNullOrUndefined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assertIsNotNullOrUndefined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   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/>
          </a:p>
        </p:txBody>
      </p:sp>
      <p:sp>
        <p:nvSpPr>
          <p:cNvPr id="427" name="Google Shape;427;p6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Method</a:t>
            </a:r>
            <a:endParaRPr/>
          </a:p>
        </p:txBody>
      </p:sp>
      <p:sp>
        <p:nvSpPr>
          <p:cNvPr id="433" name="Google Shape;433;p6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null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with an empty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Template Method 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</p:txBody>
      </p:sp>
      <p:sp>
        <p:nvSpPr>
          <p:cNvPr id="434" name="Google Shape;434;p6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Inheritance Properties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r>
              <a:rPr lang="en"/>
              <a:t> Method</a:t>
            </a:r>
            <a:endParaRPr/>
          </a:p>
        </p:txBody>
      </p:sp>
      <p:sp>
        <p:nvSpPr>
          <p:cNvPr id="445" name="Google Shape;445;p6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template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method that defines an algorithmic skeleton by breaking a task into subtasks the implementation of which is delegated to subclasses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Main.run()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Taken from Gamma et al. (1995)</a:t>
            </a:r>
            <a:endParaRPr/>
          </a:p>
        </p:txBody>
      </p:sp>
      <p:sp>
        <p:nvSpPr>
          <p:cNvPr id="446" name="Google Shape;446;p6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Categories of Method Types</a:t>
            </a:r>
            <a:endParaRPr/>
          </a:p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Query methods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that return information about the object but don’t change its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Mutation methods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that change the object’s state but don’t provide information 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Helper methods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that perform some utility function independent of the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Method Example</a:t>
            </a:r>
            <a:endParaRPr/>
          </a:p>
        </p:txBody>
      </p:sp>
      <p:sp>
        <p:nvSpPr>
          <p:cNvPr id="452" name="Google Shape;452;p6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Google Shape;453;p6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Hook</a:t>
            </a:r>
            <a:r>
              <a:rPr lang="en"/>
              <a:t> Method</a:t>
            </a:r>
            <a:endParaRPr/>
          </a:p>
        </p:txBody>
      </p:sp>
      <p:sp>
        <p:nvSpPr>
          <p:cNvPr id="459" name="Google Shape;459;p6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hook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method that declares a well-defined task for overriding through subclasses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Main.parseArgs / initialize / execute / finalize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 </a:t>
            </a:r>
            <a:endParaRPr/>
          </a:p>
        </p:txBody>
      </p:sp>
      <p:sp>
        <p:nvSpPr>
          <p:cNvPr id="460" name="Google Shape;460;p6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Convenience Methods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Convenience</a:t>
            </a:r>
            <a:r>
              <a:rPr lang="en"/>
              <a:t> Method</a:t>
            </a:r>
            <a:endParaRPr/>
          </a:p>
        </p:txBody>
      </p:sp>
      <p:sp>
        <p:nvSpPr>
          <p:cNvPr id="471" name="Google Shape;471;p7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convenience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method that simplifies the use of another, more complicated method by providing a simpler signature and by using default arguments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reset():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 </a:t>
            </a:r>
            <a:endParaRPr/>
          </a:p>
        </p:txBody>
      </p:sp>
      <p:sp>
        <p:nvSpPr>
          <p:cNvPr id="472" name="Google Shape;472;p7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Convenience</a:t>
            </a:r>
            <a:r>
              <a:rPr lang="en"/>
              <a:t> Method Example</a:t>
            </a:r>
            <a:endParaRPr/>
          </a:p>
        </p:txBody>
      </p:sp>
      <p:sp>
        <p:nvSpPr>
          <p:cNvPr id="478" name="Google Shape;478;p7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9" name="Google Shape;479;p7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Default-Value</a:t>
            </a:r>
            <a:r>
              <a:rPr lang="en"/>
              <a:t> Method</a:t>
            </a:r>
            <a:endParaRPr/>
          </a:p>
        </p:txBody>
      </p:sp>
      <p:sp>
        <p:nvSpPr>
          <p:cNvPr id="485" name="Google Shape;485;p7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default-value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default-value method is a method that returns a single predefined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getOrigin(): Coordinate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specifically, but typically also a getter</a:t>
            </a:r>
            <a:endParaRPr/>
          </a:p>
        </p:txBody>
      </p:sp>
      <p:sp>
        <p:nvSpPr>
          <p:cNvPr id="486" name="Google Shape;486;p7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Default-Value</a:t>
            </a:r>
            <a:r>
              <a:rPr lang="en"/>
              <a:t> Method Example</a:t>
            </a:r>
            <a:endParaRPr/>
          </a:p>
        </p:txBody>
      </p:sp>
      <p:sp>
        <p:nvSpPr>
          <p:cNvPr id="492" name="Google Shape;492;p7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getOrigin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3" name="Google Shape;493;p7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Design Guidelines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Method Purpose Rule</a:t>
            </a:r>
            <a:endParaRPr/>
          </a:p>
        </p:txBody>
      </p:sp>
      <p:sp>
        <p:nvSpPr>
          <p:cNvPr id="504" name="Google Shape;504;p7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Single method purpose rule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should have one purpose only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Benefits of single-purpose rule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methods easier to understand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overriding methods easier</a:t>
            </a:r>
            <a:endParaRPr/>
          </a:p>
        </p:txBody>
      </p:sp>
      <p:sp>
        <p:nvSpPr>
          <p:cNvPr id="505" name="Google Shape;505;p7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Well-known idioms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Increment and return value (iteration)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Technical requirements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and set value (c</a:t>
            </a:r>
            <a:r>
              <a:rPr lang="en"/>
              <a:t>ritical sections)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Lazy initialization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7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 to Single Purpose Rule</a:t>
            </a:r>
            <a:endParaRPr/>
          </a:p>
        </p:txBody>
      </p:sp>
      <p:sp>
        <p:nvSpPr>
          <p:cNvPr id="512" name="Google Shape;512;p7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Method Types</a:t>
            </a:r>
            <a:endParaRPr/>
          </a:p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92" name="Google Shape;92;p14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{D496B209-5CC5-4400-9A35-7F10A1535184}</a:tableStyleId>
              </a:tblPr>
              <a:tblGrid>
                <a:gridCol w="2865125"/>
                <a:gridCol w="2865125"/>
                <a:gridCol w="286512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Query methods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Mutation methods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Helper methods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 method (getter)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 method (setter)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Factory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 query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Command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Cloning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Comparison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Initialization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Assertion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Conversion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Finalization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Logging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Documenting Method Types and Properties</a:t>
            </a:r>
            <a:endParaRPr/>
          </a:p>
        </p:txBody>
      </p:sp>
      <p:sp>
        <p:nvSpPr>
          <p:cNvPr id="518" name="Google Shape;518;p7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 annotations</a:t>
            </a:r>
            <a:endParaRPr/>
          </a:p>
        </p:txBody>
      </p:sp>
      <p:sp>
        <p:nvSpPr>
          <p:cNvPr id="519" name="Google Shape;519;p7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525" name="Google Shape;525;p7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Query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Mutation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Helper methods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Implementation related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Inheritance related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Convenience methods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guidelines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7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9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532" name="Google Shape;532;p79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538" name="Google Shape;538;p8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539" name="Google Shape;539;p8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Cartesian Coordinates</a:t>
            </a:r>
            <a:endParaRPr/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Class for Cartesian Coordinates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isEqual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calcStraightLineDistance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/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S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4CAF50"/>
      </a:accent3>
      <a:accent4>
        <a:srgbClr val="FEB612"/>
      </a:accent4>
      <a:accent5>
        <a:srgbClr val="F36838"/>
      </a:accent5>
      <a:accent6>
        <a:srgbClr val="8E44AD"/>
      </a:accent6>
      <a:hlink>
        <a:srgbClr val="1E9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