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42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6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42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 showSpecialPlsOnTitleSld="0">
  <p:sldMasterIdLst>
    <p:sldMasterId id="2147483654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  <p:sldId id="283" r:id="rId34"/>
    <p:sldId id="284" r:id="rId35"/>
    <p:sldId id="285" r:id="rId36"/>
    <p:sldId id="286" r:id="rId37"/>
    <p:sldId id="287" r:id="rId38"/>
    <p:sldId id="288" r:id="rId39"/>
    <p:sldId id="289" r:id="rId40"/>
    <p:sldId id="290" r:id="rId41"/>
    <p:sldId id="291" r:id="rId42"/>
    <p:sldId id="292" r:id="rId43"/>
    <p:sldId id="293" r:id="rId44"/>
    <p:sldId id="294" r:id="rId45"/>
    <p:sldId id="295" r:id="rId46"/>
    <p:sldId id="296" r:id="rId47"/>
    <p:sldId id="297" r:id="rId48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B2287A2-DC61-48F5-958F-6032789C4BEC}">
  <a:tblStyle styleId="{1B2287A2-DC61-48F5-958F-6032789C4BEC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4.xml"/><Relationship Id="rId20" Type="http://schemas.openxmlformats.org/officeDocument/2006/relationships/slide" Target="slides/slide14.xml"/><Relationship Id="rId42" Type="http://schemas.openxmlformats.org/officeDocument/2006/relationships/slide" Target="slides/slide36.xml"/><Relationship Id="rId41" Type="http://schemas.openxmlformats.org/officeDocument/2006/relationships/slide" Target="slides/slide35.xml"/><Relationship Id="rId22" Type="http://schemas.openxmlformats.org/officeDocument/2006/relationships/slide" Target="slides/slide16.xml"/><Relationship Id="rId44" Type="http://schemas.openxmlformats.org/officeDocument/2006/relationships/slide" Target="slides/slide38.xml"/><Relationship Id="rId21" Type="http://schemas.openxmlformats.org/officeDocument/2006/relationships/slide" Target="slides/slide15.xml"/><Relationship Id="rId43" Type="http://schemas.openxmlformats.org/officeDocument/2006/relationships/slide" Target="slides/slide37.xml"/><Relationship Id="rId24" Type="http://schemas.openxmlformats.org/officeDocument/2006/relationships/slide" Target="slides/slide18.xml"/><Relationship Id="rId46" Type="http://schemas.openxmlformats.org/officeDocument/2006/relationships/slide" Target="slides/slide40.xml"/><Relationship Id="rId23" Type="http://schemas.openxmlformats.org/officeDocument/2006/relationships/slide" Target="slides/slide17.xml"/><Relationship Id="rId45" Type="http://schemas.openxmlformats.org/officeDocument/2006/relationships/slide" Target="slides/slide39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48" Type="http://schemas.openxmlformats.org/officeDocument/2006/relationships/slide" Target="slides/slide42.xml"/><Relationship Id="rId25" Type="http://schemas.openxmlformats.org/officeDocument/2006/relationships/slide" Target="slides/slide19.xml"/><Relationship Id="rId47" Type="http://schemas.openxmlformats.org/officeDocument/2006/relationships/slide" Target="slides/slide41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slide" Target="slides/slide25.xml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slide" Target="slides/slide27.xml"/><Relationship Id="rId10" Type="http://schemas.openxmlformats.org/officeDocument/2006/relationships/slide" Target="slides/slide4.xml"/><Relationship Id="rId32" Type="http://schemas.openxmlformats.org/officeDocument/2006/relationships/slide" Target="slides/slide26.xml"/><Relationship Id="rId13" Type="http://schemas.openxmlformats.org/officeDocument/2006/relationships/slide" Target="slides/slide7.xml"/><Relationship Id="rId35" Type="http://schemas.openxmlformats.org/officeDocument/2006/relationships/slide" Target="slides/slide29.xml"/><Relationship Id="rId12" Type="http://schemas.openxmlformats.org/officeDocument/2006/relationships/slide" Target="slides/slide6.xml"/><Relationship Id="rId34" Type="http://schemas.openxmlformats.org/officeDocument/2006/relationships/slide" Target="slides/slide28.xml"/><Relationship Id="rId15" Type="http://schemas.openxmlformats.org/officeDocument/2006/relationships/slide" Target="slides/slide9.xml"/><Relationship Id="rId37" Type="http://schemas.openxmlformats.org/officeDocument/2006/relationships/slide" Target="slides/slide31.xml"/><Relationship Id="rId14" Type="http://schemas.openxmlformats.org/officeDocument/2006/relationships/slide" Target="slides/slide8.xml"/><Relationship Id="rId36" Type="http://schemas.openxmlformats.org/officeDocument/2006/relationships/slide" Target="slides/slide30.xml"/><Relationship Id="rId17" Type="http://schemas.openxmlformats.org/officeDocument/2006/relationships/slide" Target="slides/slide11.xml"/><Relationship Id="rId39" Type="http://schemas.openxmlformats.org/officeDocument/2006/relationships/slide" Target="slides/slide33.xml"/><Relationship Id="rId16" Type="http://schemas.openxmlformats.org/officeDocument/2006/relationships/slide" Target="slides/slide10.xml"/><Relationship Id="rId38" Type="http://schemas.openxmlformats.org/officeDocument/2006/relationships/slide" Target="slides/slide32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" name="Google Shape;34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2d39c0dc8d4_0_1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2d39c0dc8d4_0_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g2d39c0dc8d4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4" name="Google Shape;104;g2d39c0dc8d4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2d39c0dc8d4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2d39c0dc8d4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2d39c0dc8d4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2d39c0dc8d4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043fbd30e8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043fbd30e8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043fbd30e8_0_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043fbd30e8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2d39c0dc8d4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2d39c0dc8d4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2d39c0dc8d4_0_5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2d39c0dc8d4_0_5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2d39c0dc8d4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1" name="Google Shape;151;g2d39c0dc8d4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2d39c0dc8d4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2d39c0dc8d4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2fe02fb2832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2fe02fb2832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d39c0dc8d4_0_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d39c0dc8d4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2d39c0dc8d4_0_8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" name="Google Shape;172;g2d39c0dc8d4_0_8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3043fbd30e8_0_5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3043fbd30e8_0_5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3043fbd30e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4" name="Google Shape;184;g3043fbd30e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2d39d6dfef6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2d39d6dfef6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2d39d6dfef6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" name="Google Shape;198;g2d39d6dfef6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2d39d6dfef6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5" name="Google Shape;205;g2d39d6dfef6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d39d6dfef6_0_3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d39d6dfef6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2d39d6dfef6_0_5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2d39d6dfef6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3043fbd30e8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6" name="Google Shape;226;g3043fbd30e8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3043fbd30e8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3043fbd30e8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g2d39d6dfef6_0_5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1" name="Google Shape;231;g2d39d6dfef6_0_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g2d39d6dfef6_0_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8" name="Google Shape;238;g2d39d6dfef6_0_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d39d6dfef6_0_3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2d39d6dfef6_0_3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31478defb9f_0_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31478defb9f_0_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8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3043fbd30e8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0" name="Google Shape;260;g3043fbd30e8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043fbd30e8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7" name="Google Shape;267;g3043fbd30e8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g3043fbd30e8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2" name="Google Shape;272;g3043fbd30e8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g30ae6dadd80_1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9" name="Google Shape;279;g30ae6dadd80_1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1478defb9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1478defb9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g31478defb9f_0_1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1" name="Google Shape;291;g31478defb9f_0_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1442cd5044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1442cd504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fe02fb283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fe02fb283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3" name="Shape 3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4" name="Google Shape;304;g239609b2c0c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5" name="Google Shape;305;g239609b2c0c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9" name="Shape 3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Google Shape;310;g239609b2c0c_0_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1" name="Google Shape;311;g239609b2c0c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g3043fbd30e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" name="Google Shape;62;g3043fbd30e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3043fbd30e8_0_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" name="Google Shape;67;g3043fbd30e8_0_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043fbd30e8_0_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043fbd30e8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2d39d6dfef6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2d39d6dfef6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2d39c0dc8d4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2d39c0dc8d4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hyperlink" Target="https://profriehle.com" TargetMode="Externa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  <a:noFill/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200"/>
              <a:buNone/>
              <a:defRPr sz="4200">
                <a:solidFill>
                  <a:schemeClr val="dk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>
            <a:lvl1pPr lvl="0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2pPr>
            <a:lvl3pPr lvl="2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3pPr>
            <a:lvl4pPr lvl="3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4pPr>
            <a:lvl5pPr lvl="4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5pPr>
            <a:lvl6pPr lvl="5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6pPr>
            <a:lvl7pPr lvl="6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7pPr>
            <a:lvl8pPr lvl="7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8pPr>
            <a:lvl9pPr lvl="8" algn="ctr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200"/>
              <a:buNone/>
              <a:defRPr sz="3200"/>
            </a:lvl9pPr>
          </a:lstStyle>
          <a:p/>
        </p:txBody>
      </p:sp>
      <p:sp>
        <p:nvSpPr>
          <p:cNvPr id="12" name="Google Shape;12;p2"/>
          <p:cNvSpPr/>
          <p:nvPr/>
        </p:nvSpPr>
        <p:spPr>
          <a:xfrm>
            <a:off x="0" y="2388810"/>
            <a:ext cx="9144000" cy="183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/>
          <p:nvPr/>
        </p:nvSpPr>
        <p:spPr>
          <a:xfrm>
            <a:off x="0" y="2386584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3" name="Google Shape;23;p5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5" name="Google Shape;25;p5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" name="Google Shape;26;p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9" name="Google Shape;29;p6"/>
          <p:cNvSpPr/>
          <p:nvPr/>
        </p:nvSpPr>
        <p:spPr>
          <a:xfrm>
            <a:off x="0" y="685800"/>
            <a:ext cx="9144000" cy="915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" name="Google Shape;30;p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2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hyperlink" Target="https://profriehle.com" TargetMode="Externa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274300" spcFirstLastPara="1" rIns="0" wrap="square" tIns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 sz="1800">
                <a:solidFill>
                  <a:schemeClr val="dk1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rtl="0" algn="r">
              <a:buNone/>
              <a:defRPr b="1" sz="2400">
                <a:solidFill>
                  <a:schemeClr val="dk1"/>
                </a:solidFill>
              </a:defRPr>
            </a:lvl1pPr>
            <a:lvl2pPr lvl="1" rtl="0" algn="r">
              <a:buNone/>
              <a:defRPr b="1" sz="2400">
                <a:solidFill>
                  <a:schemeClr val="dk1"/>
                </a:solidFill>
              </a:defRPr>
            </a:lvl2pPr>
            <a:lvl3pPr lvl="2" rtl="0" algn="r">
              <a:buNone/>
              <a:defRPr b="1" sz="2400">
                <a:solidFill>
                  <a:schemeClr val="dk1"/>
                </a:solidFill>
              </a:defRPr>
            </a:lvl3pPr>
            <a:lvl4pPr lvl="3" rtl="0" algn="r">
              <a:buNone/>
              <a:defRPr b="1" sz="2400">
                <a:solidFill>
                  <a:schemeClr val="dk1"/>
                </a:solidFill>
              </a:defRPr>
            </a:lvl4pPr>
            <a:lvl5pPr lvl="4" rtl="0" algn="r">
              <a:buNone/>
              <a:defRPr b="1" sz="2400">
                <a:solidFill>
                  <a:schemeClr val="dk1"/>
                </a:solidFill>
              </a:defRPr>
            </a:lvl5pPr>
            <a:lvl6pPr lvl="5" rtl="0" algn="r">
              <a:buNone/>
              <a:defRPr b="1" sz="2400">
                <a:solidFill>
                  <a:schemeClr val="dk1"/>
                </a:solidFill>
              </a:defRPr>
            </a:lvl6pPr>
            <a:lvl7pPr lvl="6" rtl="0" algn="r">
              <a:buNone/>
              <a:defRPr b="1" sz="2400">
                <a:solidFill>
                  <a:schemeClr val="dk1"/>
                </a:solidFill>
              </a:defRPr>
            </a:lvl7pPr>
            <a:lvl8pPr lvl="7" rtl="0" algn="r">
              <a:buNone/>
              <a:defRPr b="1" sz="2400">
                <a:solidFill>
                  <a:schemeClr val="dk1"/>
                </a:solidFill>
              </a:defRPr>
            </a:lvl8pPr>
            <a:lvl9pPr lvl="8" rtl="0" algn="r">
              <a:buNone/>
              <a:defRPr b="1" sz="2400"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1"/>
              </a:rPr>
              <a:t>https://profriehle.com</a:t>
            </a:r>
            <a:r>
              <a:rPr b="0" lang="en" sz="1000"/>
              <a:t>  </a:t>
            </a:r>
            <a:endParaRPr b="0" sz="1000"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2"/>
    <p:sldLayoutId id="2147483649" r:id="rId3"/>
    <p:sldLayoutId id="2147483650" r:id="rId4"/>
    <p:sldLayoutId id="2147483651" r:id="rId5"/>
    <p:sldLayoutId id="2147483652" r:id="rId6"/>
    <p:sldLayoutId id="2147483653" r:id="rId7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://creativecommons.org/licenses/by/4.0/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profriehle.com" TargetMode="Externa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hyperlink" Target="https://profriehle.com" TargetMode="Externa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hyperlink" Target="https://profriehle.com" TargetMode="Externa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hyperlink" Target="https://profriehle.com" TargetMode="Externa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Relationship Id="rId3" Type="http://schemas.openxmlformats.org/officeDocument/2006/relationships/hyperlink" Target="https://profriehle.com" TargetMode="Externa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Relationship Id="rId3" Type="http://schemas.openxmlformats.org/officeDocument/2006/relationships/hyperlink" Target="https://profriehle.com" TargetMode="Externa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hyperlink" Target="https://profriehle.com" TargetMode="Externa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hyperlink" Target="https://profriehle.com" TargetMode="Externa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profriehle.com" TargetMode="Externa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hyperlink" Target="https://profriehle.com" TargetMode="Externa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hyperlink" Target="https://profriehle.com" TargetMode="Externa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Relationship Id="rId3" Type="http://schemas.openxmlformats.org/officeDocument/2006/relationships/hyperlink" Target="https://profriehle.com" TargetMode="Externa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hyperlink" Target="https://profriehle.com" TargetMode="Externa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Relationship Id="rId3" Type="http://schemas.openxmlformats.org/officeDocument/2006/relationships/hyperlink" Target="https://profriehle.com" TargetMode="Externa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profriehle.com" TargetMode="Externa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Relationship Id="rId3" Type="http://schemas.openxmlformats.org/officeDocument/2006/relationships/hyperlink" Target="https://profriehle.com" TargetMode="Externa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Relationship Id="rId3" Type="http://schemas.openxmlformats.org/officeDocument/2006/relationships/hyperlink" Target="https://profriehle.com" TargetMode="Externa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2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Relationship Id="rId3" Type="http://schemas.openxmlformats.org/officeDocument/2006/relationships/hyperlink" Target="https://profriehle.com" TargetMode="Externa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Relationship Id="rId3" Type="http://schemas.openxmlformats.org/officeDocument/2006/relationships/hyperlink" Target="https://profriehle.com" TargetMode="Externa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Relationship Id="rId3" Type="http://schemas.openxmlformats.org/officeDocument/2006/relationships/hyperlink" Target="https://profriehle.com" TargetMode="Externa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5.png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Relationship Id="rId3" Type="http://schemas.openxmlformats.org/officeDocument/2006/relationships/hyperlink" Target="https://profriehle.com" TargetMode="Externa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Relationship Id="rId3" Type="http://schemas.openxmlformats.org/officeDocument/2006/relationships/hyperlink" Target="https://profriehle.com" TargetMode="Externa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Relationship Id="rId3" Type="http://schemas.openxmlformats.org/officeDocument/2006/relationships/hyperlink" Target="https://profriehle.com" TargetMode="Externa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8.xml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Relationship Id="rId3" Type="http://schemas.openxmlformats.org/officeDocument/2006/relationships/hyperlink" Target="https://profriehle.com" TargetMode="Externa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4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1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hyperlink" Target="https://profriehle.com" TargetMode="External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1.xml"/><Relationship Id="rId3" Type="http://schemas.openxmlformats.org/officeDocument/2006/relationships/hyperlink" Target="mailto:dirk.riehle@fau.de" TargetMode="External"/><Relationship Id="rId4" Type="http://schemas.openxmlformats.org/officeDocument/2006/relationships/hyperlink" Target="https://oss.cs.fau.de" TargetMode="External"/><Relationship Id="rId5" Type="http://schemas.openxmlformats.org/officeDocument/2006/relationships/hyperlink" Target="mailto:dirk@riehle.org" TargetMode="External"/><Relationship Id="rId6" Type="http://schemas.openxmlformats.org/officeDocument/2006/relationships/hyperlink" Target="https://dirkriehle.com" TargetMode="External"/><Relationship Id="rId7" Type="http://schemas.openxmlformats.org/officeDocument/2006/relationships/hyperlink" Target="https://twitter.com/dirkriehle" TargetMode="External"/></Relationships>
</file>

<file path=ppt/slides/_rels/slide4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2.xml"/><Relationship Id="rId3" Type="http://schemas.openxmlformats.org/officeDocument/2006/relationships/hyperlink" Target="https://profriehle.com" TargetMode="External"/><Relationship Id="rId4" Type="http://schemas.openxmlformats.org/officeDocument/2006/relationships/hyperlink" Target="http://creativecommons.org/licenses/by/4.0/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hyperlink" Target="https://profriehle.com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hyperlink" Target="https://profriehle.com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profriehle.com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profriehle.com" TargetMode="External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by Contract</a:t>
            </a:r>
            <a:endParaRPr/>
          </a:p>
        </p:txBody>
      </p:sp>
      <p:sp>
        <p:nvSpPr>
          <p:cNvPr id="37" name="Google Shape;37;p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Dirk Riehle, FAU Erlangen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ADAP B04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Licensed under </a:t>
            </a:r>
            <a:r>
              <a:rPr lang="en" sz="1800" u="sng">
                <a:solidFill>
                  <a:schemeClr val="hlink"/>
                </a:solidFill>
                <a:hlinkClick r:id="rId3"/>
              </a:rPr>
              <a:t>CC BY 4.0 International</a:t>
            </a:r>
            <a:endParaRPr sz="180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1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Client-File Contract 2 / 2</a:t>
            </a:r>
            <a:endParaRPr/>
          </a:p>
        </p:txBody>
      </p:sp>
      <p:sp>
        <p:nvSpPr>
          <p:cNvPr id="99" name="Google Shape;99;p1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graphicFrame>
        <p:nvGraphicFramePr>
          <p:cNvPr id="100" name="Google Shape;100;p17"/>
          <p:cNvGraphicFramePr/>
          <p:nvPr/>
        </p:nvGraphicFramePr>
        <p:xfrm>
          <a:off x="274320" y="9144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{1B2287A2-DC61-48F5-958F-6032789C4BEC}</a:tableStyleId>
              </a:tblPr>
              <a:tblGrid>
                <a:gridCol w="1548300"/>
                <a:gridCol w="3523525"/>
                <a:gridCol w="3523525"/>
              </a:tblGrid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="1"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Rights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Obligations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Client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See contractor obligations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Provide valid base name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open an open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open a deleted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close a closed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close a deleted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read from a closed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read from a deleted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Don’t write to a closed file</a:t>
                      </a:r>
                      <a:endParaRPr/>
                    </a:p>
                    <a:p>
                      <a:pPr indent="-317500" lvl="0" marL="45720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SzPts val="1400"/>
                        <a:buChar char="●"/>
                      </a:pPr>
                      <a:r>
                        <a:rPr lang="en"/>
                        <a:t>…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100000">
                <a:tc>
                  <a:txBody>
                    <a:bodyPr/>
                    <a:lstStyle/>
                    <a:p>
                      <a:pPr indent="0" lvl="0" marL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">
                          <a:solidFill>
                            <a:schemeClr val="lt1"/>
                          </a:solidFill>
                        </a:rPr>
                        <a:t>Contractor</a:t>
                      </a:r>
                      <a:endParaRPr b="1">
                        <a:solidFill>
                          <a:schemeClr val="lt1"/>
                        </a:solidFill>
                      </a:endParaRPr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dk2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See client obligations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Perform functions properly</a:t>
                      </a:r>
                      <a:endParaRPr/>
                    </a:p>
                  </a:txBody>
                  <a:tcPr marT="91425" marB="91425" marR="91425" marL="91425">
                    <a:lnL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38100">
                      <a:solidFill>
                        <a:schemeClr val="lt1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chemeClr val="accent1"/>
                    </a:solidFill>
                  </a:tcPr>
                </a:tc>
              </a:tr>
            </a:tbl>
          </a:graphicData>
        </a:graphic>
      </p:graphicFrame>
      <p:sp>
        <p:nvSpPr>
          <p:cNvPr id="101" name="Google Shape;101;p1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Where do you check that the obligations are met?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1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Defensive Programming</a:t>
            </a:r>
            <a:endParaRPr/>
          </a:p>
        </p:txBody>
      </p:sp>
      <p:sp>
        <p:nvSpPr>
          <p:cNvPr id="107" name="Google Shape;107;p1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108" name="Google Shape;108;p1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Defensive programming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Wikipedia: “[...] the programmer never assumes a particular function call or library will work as advertised”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Meyer: “[...] protect every software module by as many checks as possible, even those which are redundant with checks made by the clients.”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Problems with defensive programming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Multiplies the amount of checking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Leads to bloated, hard-to-read, slow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Redundant code is (mostly) a bad idea</a:t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Benefits of Design by Contract</a:t>
            </a:r>
            <a:endParaRPr/>
          </a:p>
        </p:txBody>
      </p:sp>
      <p:sp>
        <p:nvSpPr>
          <p:cNvPr id="114" name="Google Shape;114;p1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Leads to well-specified interfaces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Leads to clean separation of work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Makes software more reliable</a:t>
            </a:r>
            <a:endParaRPr/>
          </a:p>
        </p:txBody>
      </p:sp>
      <p:sp>
        <p:nvSpPr>
          <p:cNvPr id="115" name="Google Shape;115;p1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Interlude</a:t>
            </a:r>
            <a:endParaRPr/>
          </a:p>
        </p:txBody>
      </p:sp>
      <p:sp>
        <p:nvSpPr>
          <p:cNvPr id="121" name="Google Shape;121;p2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122" name="Google Shape;122;p2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1524000" y="1647825"/>
            <a:ext cx="6096000" cy="184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1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Expressing Contracts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Expressing Contracts</a:t>
            </a:r>
            <a:endParaRPr/>
          </a:p>
        </p:txBody>
      </p:sp>
      <p:sp>
        <p:nvSpPr>
          <p:cNvPr id="133" name="Google Shape;133;p2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Postconditions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Class invariants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34" name="Google Shape;134;p2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precondition is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boolean condition to be met for successful method entry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purpose is to guarantee a safe operating environment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If violated, the method should not be executed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The client must make sure preconditions are met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violation in the preconditions indicates a bug in the client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Preconditions are method-level components of a contract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40" name="Google Shape;140;p2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Preconditions</a:t>
            </a:r>
            <a:endParaRPr/>
          </a:p>
        </p:txBody>
      </p:sp>
      <p:sp>
        <p:nvSpPr>
          <p:cNvPr id="141" name="Google Shape;141;p2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2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 Example</a:t>
            </a:r>
            <a:endParaRPr/>
          </a:p>
        </p:txBody>
      </p:sp>
      <p:sp>
        <p:nvSpPr>
          <p:cNvPr id="147" name="Google Shape;147;p2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InvalidStateException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"./InvalidStateException"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import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}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"./Node"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enum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FileState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, 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DELETED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FileState = FileState.CLOSED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assertIsInState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//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b="1" sz="1000"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doGetState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FileState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return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assertIsInState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InvalidStateException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"invalid file state"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48" name="Google Shape;148;p2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2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2. Postconditions</a:t>
            </a:r>
            <a:endParaRPr/>
          </a:p>
        </p:txBody>
      </p:sp>
      <p:sp>
        <p:nvSpPr>
          <p:cNvPr id="154" name="Google Shape;154;p2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postcondition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boolean condition guaranteed after successful method exit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The method must make sure postconditions are met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violation of a postcondition indicates a bug in the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Postconditions are method-level components of a contract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55" name="Google Shape;155;p2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2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Postcondition Example</a:t>
            </a:r>
            <a:endParaRPr/>
          </a:p>
        </p:txBody>
      </p:sp>
      <p:sp>
        <p:nvSpPr>
          <p:cNvPr id="161" name="Google Shape;161;p2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public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void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assertIsInState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FileState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8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// do something</a:t>
            </a:r>
            <a:endParaRPr sz="1000">
              <a:solidFill>
                <a:srgbClr val="008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assertIsInState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OPEN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assertIsInState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if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b="1"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!=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doGetState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throw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new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InvalidStateException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b="1"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"invalid file state"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62" name="Google Shape;162;p2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Agenda</a:t>
            </a:r>
            <a:endParaRPr/>
          </a:p>
        </p:txBody>
      </p:sp>
      <p:sp>
        <p:nvSpPr>
          <p:cNvPr id="43" name="Google Shape;43;p9"/>
          <p:cNvSpPr txBox="1"/>
          <p:nvPr>
            <p:ph idx="1" type="body"/>
          </p:nvPr>
        </p:nvSpPr>
        <p:spPr>
          <a:xfrm>
            <a:off x="274320" y="914400"/>
            <a:ext cx="4114800" cy="4114800"/>
          </a:xfrm>
          <a:prstGeom prst="rect">
            <a:avLst/>
          </a:prstGeom>
        </p:spPr>
        <p:txBody>
          <a:bodyPr anchorCtr="0" anchor="t" bIns="91425" lIns="0" spcFirstLastPara="1" rIns="91425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by contract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Expressing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Implementing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 </a:t>
            </a:r>
            <a:r>
              <a:rPr lang="en"/>
              <a:t>violations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 pragmatics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44" name="Google Shape;44;p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45" name="Google Shape;45;p9"/>
          <p:cNvSpPr txBox="1"/>
          <p:nvPr>
            <p:ph idx="2" type="body"/>
          </p:nvPr>
        </p:nvSpPr>
        <p:spPr>
          <a:xfrm>
            <a:off x="4846320" y="914400"/>
            <a:ext cx="41148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Class Invariants</a:t>
            </a:r>
            <a:endParaRPr/>
          </a:p>
        </p:txBody>
      </p:sp>
      <p:sp>
        <p:nvSpPr>
          <p:cNvPr id="168" name="Google Shape;168;p2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 class invariant is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boolean condition that is true for any valid object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Permanent violation of the class invariant indicates a broken object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Temporary violation is possible during method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invariants are constraints on the object’s state space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class (implementation) must make sure its invariants are maintained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Class invariants are class-level components of a contract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2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Invariants Example</a:t>
            </a:r>
            <a:endParaRPr/>
          </a:p>
        </p:txBody>
      </p:sp>
      <p:sp>
        <p:nvSpPr>
          <p:cNvPr id="175" name="Google Shape;175;p2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baseName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string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A31515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""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permissions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number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98658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0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assertClassInvariants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assertHasValidBaseName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assertHasValidPermissions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AF00D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export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class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extends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Node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{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00108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state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: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FileState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" sz="1000">
                <a:solidFill>
                  <a:srgbClr val="267F99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FileState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lang="en" sz="1000">
                <a:solidFill>
                  <a:srgbClr val="0070C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protected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assertClassInvariants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 {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super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assertClassInvariants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</a:t>
            </a:r>
            <a:r>
              <a:rPr b="1" lang="en" sz="100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this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</a:t>
            </a:r>
            <a:r>
              <a:rPr b="1" lang="en" sz="1000">
                <a:solidFill>
                  <a:srgbClr val="795E26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assertHasValidFileState</a:t>
            </a: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();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}</a:t>
            </a:r>
            <a:endParaRPr b="1"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...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00">
                <a:solidFill>
                  <a:srgbClr val="3B3B3B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}</a:t>
            </a:r>
            <a:endParaRPr sz="1000">
              <a:solidFill>
                <a:srgbClr val="3B3B3B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 sz="1000"/>
          </a:p>
        </p:txBody>
      </p:sp>
      <p:sp>
        <p:nvSpPr>
          <p:cNvPr id="176" name="Google Shape;176;p2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9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3. Implementing Contracts</a:t>
            </a: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3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Defining Contracts</a:t>
            </a:r>
            <a:endParaRPr/>
          </a:p>
        </p:txBody>
      </p:sp>
      <p:sp>
        <p:nvSpPr>
          <p:cNvPr id="187" name="Google Shape;187;p30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Where to define a contract?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Class invariants in (class) interface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Pre- and postconditions in public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But not for protected / private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How to define?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comments (documentation)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class or method annotations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Using asserts or assertion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Contracts are part of the public interface</a:t>
            </a:r>
            <a:endParaRPr/>
          </a:p>
        </p:txBody>
      </p:sp>
      <p:sp>
        <p:nvSpPr>
          <p:cNvPr id="188" name="Google Shape;188;p3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Using Assertion Methods</a:t>
            </a:r>
            <a:endParaRPr/>
          </a:p>
        </p:txBody>
      </p:sp>
      <p:sp>
        <p:nvSpPr>
          <p:cNvPr id="194" name="Google Shape;194;p3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Wrap assertions in assertion methods; they should be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Side-effect free (no call to any mutation method)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Throw an assertion-specific exception upon failure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Assertions can be programmed like any other method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Reuse assertion code by parameterization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assertions into larger assertion methods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Inherit assertion methods along the class hierarchy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195" name="Google Shape;195;p3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32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Preconditions With Assertion Methods </a:t>
            </a:r>
            <a:endParaRPr/>
          </a:p>
        </p:txBody>
      </p:sp>
      <p:sp>
        <p:nvSpPr>
          <p:cNvPr id="201" name="Google Shape;201;p32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Preconditions guard the entry to a public client-facing method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the corresponding assertion methods before the main method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Precondition assertion methods are a form of before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Failing a precondition must leave the object in a valid state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Because no mutation methods have been run yet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exception signals the client is at fault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2" name="Google Shape;202;p32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3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Postconditions With Assertion Methods </a:t>
            </a:r>
            <a:endParaRPr/>
          </a:p>
        </p:txBody>
      </p:sp>
      <p:sp>
        <p:nvSpPr>
          <p:cNvPr id="208" name="Google Shape;208;p3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Postconditions ensure valid exit of a public client-facing method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 the corresponding assertion methods after the main method code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Postcondition assertion methods are a form of after method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Failing the postcondition implies the service couldn’t be performed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method should return the object to its method-entry state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exception signals contractor failure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09" name="Google Shape;209;p3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3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Implementing Class Invariants With Assertion Methods </a:t>
            </a:r>
            <a:endParaRPr/>
          </a:p>
        </p:txBody>
      </p:sp>
      <p:sp>
        <p:nvSpPr>
          <p:cNvPr id="215" name="Google Shape;215;p3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Class invariants ensure that the object is in a valid state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Express the valid state space as a set of assertions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Group all assertions into one assertion methods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Failing the class invariant implies the object is in an invalid state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how and why is probably unclear</a:t>
            </a:r>
            <a:endParaRPr/>
          </a:p>
        </p:txBody>
      </p:sp>
      <p:sp>
        <p:nvSpPr>
          <p:cNvPr id="216" name="Google Shape;216;p3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Public Interface vs. Protected / Private Implementation</a:t>
            </a:r>
            <a:endParaRPr/>
          </a:p>
        </p:txBody>
      </p:sp>
      <p:sp>
        <p:nvSpPr>
          <p:cNvPr id="222" name="Google Shape;222;p3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contract only applies to the public interface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All assertions are run before and after any </a:t>
            </a:r>
            <a:r>
              <a:rPr lang="en"/>
              <a:t>implementation</a:t>
            </a:r>
            <a:r>
              <a:rPr lang="en"/>
              <a:t> code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While inside the object’s code, the public contract does not apply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You can still use assertion methods for other purposes</a:t>
            </a:r>
            <a:endParaRPr/>
          </a:p>
        </p:txBody>
      </p:sp>
      <p:sp>
        <p:nvSpPr>
          <p:cNvPr id="223" name="Google Shape;223;p3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36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4. Contract Violations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Extended Example</a:t>
            </a:r>
            <a:endParaRPr/>
          </a:p>
        </p:txBody>
      </p:sp>
      <p:sp>
        <p:nvSpPr>
          <p:cNvPr id="51" name="Google Shape;51;p1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52" name="Google Shape;52;p1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p3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Violations</a:t>
            </a:r>
            <a:endParaRPr/>
          </a:p>
        </p:txBody>
      </p:sp>
      <p:sp>
        <p:nvSpPr>
          <p:cNvPr id="234" name="Google Shape;234;p3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did not fulfill the contract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Postcondition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contractor could not provide the service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invariants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Something is wrong, really wrong</a:t>
            </a:r>
            <a:endParaRPr/>
          </a:p>
        </p:txBody>
      </p:sp>
      <p:sp>
        <p:nvSpPr>
          <p:cNvPr id="235" name="Google Shape;235;p3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38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Recovery From Assertion Failure</a:t>
            </a:r>
            <a:endParaRPr/>
          </a:p>
        </p:txBody>
      </p:sp>
      <p:sp>
        <p:nvSpPr>
          <p:cNvPr id="241" name="Google Shape;241;p38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Precondition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Nothing to recover from; object remained in valid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Postcondition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Called method needs to return to initial valid state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invariant failure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Onus is on client; needs to reset the object to a valid state</a:t>
            </a:r>
            <a:endParaRPr/>
          </a:p>
        </p:txBody>
      </p:sp>
      <p:sp>
        <p:nvSpPr>
          <p:cNvPr id="242" name="Google Shape;242;p38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Basic Exceptions to Use [1]</a:t>
            </a:r>
            <a:endParaRPr/>
          </a:p>
        </p:txBody>
      </p:sp>
      <p:sp>
        <p:nvSpPr>
          <p:cNvPr id="248" name="Google Shape;248;p3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Precondition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IllegalArgumentException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Postcondition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MethodFailureException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Class invariants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InvalidStateException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49" name="Google Shape;249;p3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250" name="Google Shape;250;p39"/>
          <p:cNvSpPr txBox="1"/>
          <p:nvPr/>
        </p:nvSpPr>
        <p:spPr>
          <a:xfrm>
            <a:off x="0" y="4233672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Javascript’s “Error” classes are a misnomer; exceptions are not errors</a:t>
            </a:r>
            <a:endParaRPr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0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Contracts and Control Flow 1 / 2</a:t>
            </a:r>
            <a:endParaRPr/>
          </a:p>
        </p:txBody>
      </p:sp>
      <p:sp>
        <p:nvSpPr>
          <p:cNvPr id="256" name="Google Shape;256;p40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257" name="Google Shape;257;p4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4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Contracts and Control Flow 2 / 2</a:t>
            </a:r>
            <a:endParaRPr/>
          </a:p>
        </p:txBody>
      </p:sp>
      <p:sp>
        <p:nvSpPr>
          <p:cNvPr id="263" name="Google Shape;263;p41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Contractor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regular control flow (return) if nothing went wrong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Use </a:t>
            </a:r>
            <a:r>
              <a:rPr lang="en"/>
              <a:t>exception</a:t>
            </a:r>
            <a:r>
              <a:rPr lang="en"/>
              <a:t> to indicate contract violation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Client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Continue in regular control flow if nothing went wrong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Either resume operations or escalate exception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More on this in lecture on error and exception handling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64" name="Google Shape;264;p4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4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5. Contract Pragmatics</a:t>
            </a:r>
            <a:endParaRPr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4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 Pragmatics</a:t>
            </a:r>
            <a:endParaRPr/>
          </a:p>
        </p:txBody>
      </p:sp>
      <p:sp>
        <p:nvSpPr>
          <p:cNvPr id="275" name="Google Shape;275;p4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Focus on preconditions to guard execution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76" name="Google Shape;276;p4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4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Contracts and Subtyping</a:t>
            </a:r>
            <a:endParaRPr/>
          </a:p>
        </p:txBody>
      </p:sp>
      <p:sp>
        <p:nvSpPr>
          <p:cNvPr id="282" name="Google Shape;282;p4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Subclass methods may have less requirements (weaken preconditions)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Contravariant redefinition of argument types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Subclass methods may guarantee more (strengthen postconditions)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Example: Covariant redefinition of return types</a:t>
            </a:r>
            <a:endParaRPr/>
          </a:p>
        </p:txBody>
      </p:sp>
      <p:sp>
        <p:nvSpPr>
          <p:cNvPr id="283" name="Google Shape;283;p4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45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</a:t>
            </a:r>
            <a:endParaRPr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2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p46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Identify Name contract from documentation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Implement preconditions, postconditions, and class invariants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Create corresponding component tests for the contract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Adapt your previous work to this homework as you see fit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Commit homework by deadline to homework folder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294" name="Google Shape;294;p4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Homework Instructions</a:t>
            </a:r>
            <a:endParaRPr/>
          </a:p>
        </p:txBody>
      </p:sp>
      <p:sp>
        <p:nvSpPr>
          <p:cNvPr id="295" name="Google Shape;295;p4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1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Find “/usr/bin/ls”</a:t>
            </a:r>
            <a:endParaRPr/>
          </a:p>
        </p:txBody>
      </p:sp>
      <p:sp>
        <p:nvSpPr>
          <p:cNvPr id="58" name="Google Shape;58;p11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59" name="Google Shape;59;p11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47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301" name="Google Shape;301;p47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Design by contract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Expressing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Implementing contracts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 violations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Contract pragmatics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02" name="Google Shape;302;p47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Google Shape;307;p48"/>
          <p:cNvSpPr txBox="1"/>
          <p:nvPr>
            <p:ph type="ctrTitle"/>
          </p:nvPr>
        </p:nvSpPr>
        <p:spPr>
          <a:xfrm>
            <a:off x="0" y="0"/>
            <a:ext cx="9144000" cy="23889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Thank you! Any questions?</a:t>
            </a:r>
            <a:endParaRPr/>
          </a:p>
        </p:txBody>
      </p:sp>
      <p:sp>
        <p:nvSpPr>
          <p:cNvPr id="308" name="Google Shape;308;p48"/>
          <p:cNvSpPr txBox="1"/>
          <p:nvPr>
            <p:ph idx="1" type="subTitle"/>
          </p:nvPr>
        </p:nvSpPr>
        <p:spPr>
          <a:xfrm>
            <a:off x="0" y="2569475"/>
            <a:ext cx="9144000" cy="2574000"/>
          </a:xfrm>
          <a:prstGeom prst="rect">
            <a:avLst/>
          </a:prstGeom>
        </p:spPr>
        <p:txBody>
          <a:bodyPr anchorCtr="0" anchor="t" bIns="91425" lIns="91425" spcFirstLastPara="1" rIns="91425" wrap="square" tIns="274300">
            <a:noAutofit/>
          </a:bodyPr>
          <a:lstStyle/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3"/>
              </a:rPr>
              <a:t>dirk.riehle@fau.de</a:t>
            </a:r>
            <a:r>
              <a:rPr lang="en"/>
              <a:t> </a:t>
            </a:r>
            <a:r>
              <a:rPr lang="en" sz="2400"/>
              <a:t>–</a:t>
            </a:r>
            <a:r>
              <a:rPr lang="en"/>
              <a:t> </a:t>
            </a:r>
            <a:r>
              <a:rPr lang="en" u="sng">
                <a:solidFill>
                  <a:schemeClr val="hlink"/>
                </a:solidFill>
                <a:hlinkClick r:id="rId4"/>
              </a:rPr>
              <a:t>https://oss.cs.fau.de</a:t>
            </a:r>
            <a:endParaRPr/>
          </a:p>
          <a:p>
            <a:pPr indent="0" lvl="0" marL="0" rt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u="sng">
                <a:solidFill>
                  <a:schemeClr val="hlink"/>
                </a:solidFill>
                <a:hlinkClick r:id="rId5"/>
              </a:rPr>
              <a:t>dirk@riehle.org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6"/>
              </a:rPr>
              <a:t>https://dirkriehle.com</a:t>
            </a:r>
            <a:r>
              <a:rPr lang="en" sz="2400"/>
              <a:t> – </a:t>
            </a:r>
            <a:r>
              <a:rPr lang="en" sz="2400" u="sng">
                <a:solidFill>
                  <a:schemeClr val="hlink"/>
                </a:solidFill>
                <a:hlinkClick r:id="rId7"/>
              </a:rPr>
              <a:t>@dirkriehle</a:t>
            </a:r>
            <a:endParaRPr sz="2400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p49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Legal Notices</a:t>
            </a:r>
            <a:endParaRPr/>
          </a:p>
        </p:txBody>
      </p:sp>
      <p:sp>
        <p:nvSpPr>
          <p:cNvPr id="314" name="Google Shape;314;p49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900" u="sng">
                <a:solidFill>
                  <a:schemeClr val="hlink"/>
                </a:solidFill>
                <a:hlinkClick r:id="rId3"/>
              </a:rPr>
              <a:t>https://profriehle.com</a:t>
            </a:r>
            <a:r>
              <a:rPr b="0" lang="en" sz="900">
                <a:solidFill>
                  <a:schemeClr val="dk2"/>
                </a:solidFill>
              </a:rPr>
              <a:t> </a:t>
            </a:r>
            <a:endParaRPr b="0" sz="900">
              <a:solidFill>
                <a:schemeClr val="dk2"/>
              </a:solidFill>
            </a:endParaRPr>
          </a:p>
        </p:txBody>
      </p:sp>
      <p:sp>
        <p:nvSpPr>
          <p:cNvPr id="315" name="Google Shape;315;p49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License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Licensed under the </a:t>
            </a:r>
            <a:r>
              <a:rPr lang="en" u="sng">
                <a:solidFill>
                  <a:schemeClr val="hlink"/>
                </a:solidFill>
                <a:hlinkClick r:id="rId4"/>
              </a:rPr>
              <a:t>CC BY 4.0 International</a:t>
            </a:r>
            <a:r>
              <a:rPr lang="en"/>
              <a:t> license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Copyright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© 2012, 2018, 2024 Dirk Riehle, some rights reserved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p12"/>
          <p:cNvSpPr txBox="1"/>
          <p:nvPr>
            <p:ph type="title"/>
          </p:nvPr>
        </p:nvSpPr>
        <p:spPr>
          <a:xfrm>
            <a:off x="0" y="-7"/>
            <a:ext cx="9144000" cy="2386500"/>
          </a:xfrm>
          <a:prstGeom prst="rect">
            <a:avLst/>
          </a:prstGeom>
        </p:spPr>
        <p:txBody>
          <a:bodyPr anchorCtr="0" anchor="b" bIns="274300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1. Design by Contract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3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by Contract </a:t>
            </a:r>
            <a:r>
              <a:rPr lang="en"/>
              <a:t>[1]</a:t>
            </a:r>
            <a:endParaRPr/>
          </a:p>
        </p:txBody>
      </p:sp>
      <p:sp>
        <p:nvSpPr>
          <p:cNvPr id="70" name="Google Shape;70;p13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Design by contract views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Software design as a succession of contracting decisions</a:t>
            </a:r>
            <a:endParaRPr/>
          </a:p>
        </p:txBody>
      </p:sp>
      <p:sp>
        <p:nvSpPr>
          <p:cNvPr id="71" name="Google Shape;71;p13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sp>
        <p:nvSpPr>
          <p:cNvPr id="72" name="Google Shape;72;p13"/>
          <p:cNvSpPr txBox="1"/>
          <p:nvPr/>
        </p:nvSpPr>
        <p:spPr>
          <a:xfrm>
            <a:off x="0" y="4233675"/>
            <a:ext cx="7315200" cy="914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[1] Meyer, B. (1991). Design by Contract. Chapter 1 in Mandrioli, D., Meyer, B. (1991). Advances in Object-oriented Software Engineering. Prentice-Hall.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4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Contracts</a:t>
            </a:r>
            <a:endParaRPr/>
          </a:p>
        </p:txBody>
      </p:sp>
      <p:sp>
        <p:nvSpPr>
          <p:cNvPr id="78" name="Google Shape;78;p14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contract specifies rights (benefits) and obligations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Between a client (consumer) and contractor (supplier)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Contracts are (ideally) exhaustive; there are no hidden clauses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Rights and obligations are mutual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client obligation (precondition) is contractor’s right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contractor obligation (postcondition) is a client’s right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A contract protects both sides of the deal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client is guaranteed a result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contractor is guaranteed a specified operating environment</a:t>
            </a:r>
            <a:endParaRPr/>
          </a:p>
        </p:txBody>
      </p:sp>
      <p:sp>
        <p:nvSpPr>
          <p:cNvPr id="79" name="Google Shape;79;p14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5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91425" lIns="274300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File Terminology</a:t>
            </a:r>
            <a:endParaRPr/>
          </a:p>
        </p:txBody>
      </p:sp>
      <p:sp>
        <p:nvSpPr>
          <p:cNvPr id="85" name="Google Shape;85;p15"/>
          <p:cNvSpPr txBox="1"/>
          <p:nvPr>
            <p:ph idx="1" type="body"/>
          </p:nvPr>
        </p:nvSpPr>
        <p:spPr>
          <a:xfrm>
            <a:off x="274320" y="914400"/>
            <a:ext cx="8595300" cy="4114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Given the file “/usr/bin/ls”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“boom” is called the </a:t>
            </a:r>
            <a:r>
              <a:rPr b="1" lang="en"/>
              <a:t>base name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“/usr/bin” is called the </a:t>
            </a:r>
            <a:r>
              <a:rPr b="1" lang="en"/>
              <a:t>dir(ectory) name</a:t>
            </a:r>
            <a:endParaRPr b="1"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“/usr/bin/ls” is called the </a:t>
            </a:r>
            <a:r>
              <a:rPr b="1" lang="en"/>
              <a:t>full name</a:t>
            </a:r>
            <a:endParaRPr b="1"/>
          </a:p>
        </p:txBody>
      </p:sp>
      <p:sp>
        <p:nvSpPr>
          <p:cNvPr id="86" name="Google Shape;86;p15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6"/>
          <p:cNvSpPr txBox="1"/>
          <p:nvPr>
            <p:ph type="title"/>
          </p:nvPr>
        </p:nvSpPr>
        <p:spPr>
          <a:xfrm>
            <a:off x="0" y="0"/>
            <a:ext cx="9144000" cy="685800"/>
          </a:xfrm>
          <a:prstGeom prst="rect">
            <a:avLst/>
          </a:prstGeom>
        </p:spPr>
        <p:txBody>
          <a:bodyPr anchorCtr="0" anchor="ctr" bIns="0" lIns="27430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Client-File Contract 1 / 2</a:t>
            </a:r>
            <a:endParaRPr/>
          </a:p>
        </p:txBody>
      </p:sp>
      <p:sp>
        <p:nvSpPr>
          <p:cNvPr id="92" name="Google Shape;92;p16"/>
          <p:cNvSpPr txBox="1"/>
          <p:nvPr>
            <p:ph idx="12" type="sldNum"/>
          </p:nvPr>
        </p:nvSpPr>
        <p:spPr>
          <a:xfrm>
            <a:off x="7315209" y="4229101"/>
            <a:ext cx="1828800" cy="9144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0" lang="en" sz="1000" u="sng">
                <a:solidFill>
                  <a:schemeClr val="hlink"/>
                </a:solidFill>
                <a:hlinkClick r:id="rId3"/>
              </a:rPr>
              <a:t>https://profriehle.com</a:t>
            </a:r>
            <a:endParaRPr b="0" sz="1000"/>
          </a:p>
        </p:txBody>
      </p:sp>
      <p:pic>
        <p:nvPicPr>
          <p:cNvPr id="93" name="Google Shape;93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74320" y="914400"/>
            <a:ext cx="8595360" cy="34935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DAP Slides Template">
  <a:themeElements>
    <a:clrScheme name="Simple Light">
      <a:dk1>
        <a:srgbClr val="000000"/>
      </a:dk1>
      <a:lt1>
        <a:srgbClr val="FFFFFF"/>
      </a:lt1>
      <a:dk2>
        <a:srgbClr val="404040"/>
      </a:dk2>
      <a:lt2>
        <a:srgbClr val="808080"/>
      </a:lt2>
      <a:accent1>
        <a:srgbClr val="D0D0D0"/>
      </a:accent1>
      <a:accent2>
        <a:srgbClr val="4169E1"/>
      </a:accent2>
      <a:accent3>
        <a:srgbClr val="D50D01"/>
      </a:accent3>
      <a:accent4>
        <a:srgbClr val="FEB612"/>
      </a:accent4>
      <a:accent5>
        <a:srgbClr val="4CAF50"/>
      </a:accent5>
      <a:accent6>
        <a:srgbClr val="8E44AD"/>
      </a:accent6>
      <a:hlink>
        <a:srgbClr val="34A3C5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