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3602BE-DD0F-42C4-A497-F39D95D382B4}">
  <a:tblStyle styleId="{C43602BE-DD0F-42C4-A497-F39D95D38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e02fb28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fe02fb28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66cfa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66cfa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e02fb282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e02fb28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02fb282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02fb282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02fb28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02fb28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f89ee4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f89ee4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e02fb282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e02fb282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e02fb28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e02fb28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e02fb282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e02fb282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991cfc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991cfc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e02fb282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e02fb282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991cfcc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991cfcc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e02fb282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e02fb282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02fb282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02fb282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e02fb282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e02fb282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991cfcc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991cfcc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991cfcc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991cfcc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02fb28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e02fb28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e6637e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e6637e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e6637e8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e6637e8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e6637e8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e6637e8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e79c80a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fe79c80a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e6637e8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e6637e8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434a3b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434a3b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e6637e8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e6637e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e6637e8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e6637e8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e02fb28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e02fb28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e6637e8c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e6637e8c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e6637e8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e6637e8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991cfcc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991cfcc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e6637e8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e6637e8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e6637e8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e6637e8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e6637e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e6637e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e6637e8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e6637e8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e6637e8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e6637e8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e02fb28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e02fb28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e79c80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e79c80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e79c80a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e79c80a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e79c80a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e79c80a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e79c80a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e79c80a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991cfcc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991cfcc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e02fb28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e02fb28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e02fb282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e02fb282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e79c80a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fe79c80a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e79c80a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e79c80a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e79c80a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e79c80a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e79c80a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e79c80a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e79c80a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e79c80a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e79c80a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e79c80a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cc470a8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cc470a8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e02fb282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fe02fb282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e79c80a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e79c80a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e79c80a4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e79c80a4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e02fb28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e02fb28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e79c80a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e79c80a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e02fb28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e02fb28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e79c80a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fe79c80a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fe79c80a4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fe79c80a4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e79c80a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e79c80a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fe79c80a4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fe79c80a4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e02fb28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e02fb28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e79c80a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e79c80a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e79c80a4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fe79c80a4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e79c80a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e79c80a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e02fb282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e02fb28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e79c80a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e79c80a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0cc470a8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0cc470a8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0cc470a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0cc470a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e02fb28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fe02fb28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fe02fb28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fe02fb28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fe02fb28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fe02fb28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e02fb28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e02fb28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02fb28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02fb28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profriehle.co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profriehle.com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profriehle.co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profriehle.com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profriehle.com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profriehle.com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rofriehle.com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profriehle.com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profriehle.com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rofriehle.com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profriehle.com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 and Properties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Cartesian Coordinate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Query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(A.k.a. Getter)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logical field of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getX():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logical field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and Polar Coordinates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state (fields / attributes) is visible in the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Physical (“implementation”) state is the actual fields in memory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vs. Physical State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Examples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</a:t>
            </a:r>
            <a:r>
              <a:rPr lang="en"/>
              <a:t> Method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query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boolean state about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isEqual():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state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 Method Examples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Contract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equal objects must have the same hashcode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Implementation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charCodeAt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comparison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compares to objects on an ordinal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compareDistance(other: Coordinate): number // to 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what is being compared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 Example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compareDistance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[1]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conversion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different representation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asDataString():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as,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target type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9" name="Google Shape;189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Better, but less common: Interpretation Method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Example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Ambiguous Semantics of toString(): string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made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Humans (= human-readable representation of object)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(= machine-readable representation of object)?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used in an end-user UI, the debugger, or in a database?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Mutation Methods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changes a logical field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logical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 Examples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command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makes a complex change to an object's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multiplyWith(other: Coordinate):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make, handle, execute, perform,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descriptive term about the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Method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become a proficient developer, you need to learn the language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a programming language, but how developers talk about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it can be found in textbooks, some cannot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evolving so stay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r>
              <a:rPr lang="en"/>
              <a:t> Method Examples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multiplyWith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vs. Delete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remove command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an element from its context, but does not delete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delete command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Deletes the element, invalidating any other references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Method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initialization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</a:t>
            </a:r>
            <a:r>
              <a:rPr lang="en"/>
              <a:t> method that sets some or all of the state of an object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initialize(x: number, y: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init, initialize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part of the object being initialized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r>
              <a:rPr lang="en"/>
              <a:t> Method Example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Helper Methods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Creation Methods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creation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</a:t>
            </a:r>
            <a:r>
              <a:rPr lang="en"/>
              <a:t>that creates an object and returns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factory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cloning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cloning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trader (also: trading)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from a specification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factory method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createCoordinate(x: number, y: number):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(also: new, make)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some identification for the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 Example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createOrigin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Method Example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Quiz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need a method to create a new coordinate object. Which name is best?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createNewCoordinate():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Method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vs. Ensure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create </a:t>
            </a:r>
            <a:r>
              <a:rPr lang="en"/>
              <a:t>command</a:t>
            </a:r>
            <a:r>
              <a:rPr lang="en"/>
              <a:t> guarantees a new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ensure </a:t>
            </a:r>
            <a:r>
              <a:rPr lang="en"/>
              <a:t>command</a:t>
            </a:r>
            <a:r>
              <a:rPr lang="en"/>
              <a:t> guarantees a specific cardinality of the requested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creates, ensure may or may not create a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assertion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that asserts a condition holds or throws an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assertIsValidPhi(phi: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condition being asserted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 Example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 is null or undefined"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Method Properties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Properties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property describes a particular property of a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properties fall into different method property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method may only have one property from any one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method types, method properties have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Properties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implementation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a method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 interface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Convenience method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making programming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meta-level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the method level (class, instance)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visibility properties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</a:t>
            </a:r>
            <a:r>
              <a:rPr lang="en"/>
              <a:t>visibility</a:t>
            </a:r>
            <a:r>
              <a:rPr lang="en"/>
              <a:t> (public, </a:t>
            </a:r>
            <a:r>
              <a:rPr lang="en"/>
              <a:t>protected, ...)</a:t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Properties</a:t>
            </a:r>
            <a:endParaRPr/>
          </a:p>
        </p:txBody>
      </p:sp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344" name="Google Shape;344;p5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{C43602BE-DD0F-42C4-A497-F39D95D382B4}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Method implementation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Inheritance interface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Convenience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Template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Primitive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Hook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value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Coordinate Example</a:t>
            </a:r>
            <a:endParaRPr/>
          </a:p>
        </p:txBody>
      </p:sp>
      <p:sp>
        <p:nvSpPr>
          <p:cNvPr id="350" name="Google Shape;350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Interface</a:t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calcGreatCircleDistance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8" name="Google Shape;358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Method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type classifies a method into a particular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type is indicative of the main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may have only one type, not many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(Also: A method should have one purpose)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 method is (just)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performs some task, for which it usually relies on further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369" name="Google Shape;369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</a:t>
            </a:r>
            <a:r>
              <a:rPr lang="en"/>
              <a:t> Method</a:t>
            </a:r>
            <a:endParaRPr/>
          </a:p>
        </p:txBody>
      </p:sp>
      <p:sp>
        <p:nvSpPr>
          <p:cNvPr id="370" name="Google Shape;370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Method Examples</a:t>
            </a:r>
            <a:endParaRPr/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composing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organizes a task into several subtasks as a linear succession of method calls to other regular or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Adapted from Beck (1997)</a:t>
            </a:r>
            <a:endParaRPr/>
          </a:p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 Example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1" name="Google Shape;391;p6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</a:t>
            </a:r>
            <a:r>
              <a:rPr lang="en"/>
              <a:t> Method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primitive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method that carries out one specific task, usually by directly engaging the object’s implementation state; it does not use any non-primitive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do,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the logical or implementation state</a:t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Method Example</a:t>
            </a:r>
            <a:endParaRPr/>
          </a:p>
        </p:txBody>
      </p:sp>
      <p:sp>
        <p:nvSpPr>
          <p:cNvPr id="404" name="Google Shape;404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Method</a:t>
            </a:r>
            <a:endParaRPr/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null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with an empty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Template Method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412" name="Google Shape;412;p6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Inheritance Properties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r>
              <a:rPr lang="en"/>
              <a:t> Method</a:t>
            </a:r>
            <a:endParaRPr/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template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defines an algorithmic skeleton by breaking a task into subtasks the implementation of which is delegated to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Main.run()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Taken from Gamma et al. (1995)</a:t>
            </a:r>
            <a:endParaRPr/>
          </a:p>
        </p:txBody>
      </p:sp>
      <p:sp>
        <p:nvSpPr>
          <p:cNvPr id="424" name="Google Shape;424;p6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 Example</a:t>
            </a:r>
            <a:endParaRPr/>
          </a:p>
        </p:txBody>
      </p:sp>
      <p:sp>
        <p:nvSpPr>
          <p:cNvPr id="430" name="Google Shape;430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6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Types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Query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return information about the object but don’t change its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Mutation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change the object’s state but don’t provide information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Helper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perform some utility function independent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r>
              <a:rPr lang="en"/>
              <a:t> Method</a:t>
            </a:r>
            <a:endParaRPr/>
          </a:p>
        </p:txBody>
      </p:sp>
      <p:sp>
        <p:nvSpPr>
          <p:cNvPr id="437" name="Google Shape;437;p6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hook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declares a well-defined task for overriding through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Main.parseArgs / initialize / execute / finalize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38" name="Google Shape;438;p6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Convenience Methods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convenience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simplifies the use of another, more complicated method by providing a simpler signature and by using default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50" name="Google Shape;450;p6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 Example</a:t>
            </a:r>
            <a:endParaRPr/>
          </a:p>
        </p:txBody>
      </p:sp>
      <p:sp>
        <p:nvSpPr>
          <p:cNvPr id="456" name="Google Shape;456;p7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7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</a:t>
            </a:r>
            <a:endParaRPr/>
          </a:p>
        </p:txBody>
      </p:sp>
      <p:sp>
        <p:nvSpPr>
          <p:cNvPr id="463" name="Google Shape;463;p7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default-value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default-value method is a method that returns a single predefined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getOrigin():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specifically, but typically also a getter</a:t>
            </a:r>
            <a:endParaRPr/>
          </a:p>
        </p:txBody>
      </p:sp>
      <p:sp>
        <p:nvSpPr>
          <p:cNvPr id="464" name="Google Shape;464;p7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 Example</a:t>
            </a:r>
            <a:endParaRPr/>
          </a:p>
        </p:txBody>
      </p:sp>
      <p:sp>
        <p:nvSpPr>
          <p:cNvPr id="470" name="Google Shape;470;p7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getOrigin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7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Design Guidelines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</a:t>
            </a:r>
            <a:endParaRPr/>
          </a:p>
        </p:txBody>
      </p:sp>
      <p:sp>
        <p:nvSpPr>
          <p:cNvPr id="482" name="Google Shape;482;p7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these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clone():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equals(o: Object): 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getClassName():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getHashCode():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notifyAll():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toString():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number, nanos: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Method Purpose Rule</a:t>
            </a:r>
            <a:endParaRPr/>
          </a:p>
        </p:txBody>
      </p:sp>
      <p:sp>
        <p:nvSpPr>
          <p:cNvPr id="489" name="Google Shape;489;p7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method 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should have one purpose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single-purpose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methods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overriding methods easier</a:t>
            </a:r>
            <a:endParaRPr/>
          </a:p>
        </p:txBody>
      </p:sp>
      <p:sp>
        <p:nvSpPr>
          <p:cNvPr id="490" name="Google Shape;490;p7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Well-known idioms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return value (iteration)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and set value (c</a:t>
            </a:r>
            <a:r>
              <a:rPr lang="en"/>
              <a:t>ritical sections)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initialization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to Single Purpose Rule</a:t>
            </a:r>
            <a:endParaRPr/>
          </a:p>
        </p:txBody>
      </p:sp>
      <p:sp>
        <p:nvSpPr>
          <p:cNvPr id="497" name="Google Shape;497;p7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Types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78" name="Google Shape;78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{C43602BE-DD0F-42C4-A497-F39D95D382B4}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Method Types and Properties</a:t>
            </a:r>
            <a:endParaRPr/>
          </a:p>
        </p:txBody>
      </p:sp>
      <p:sp>
        <p:nvSpPr>
          <p:cNvPr id="503" name="Google Shape;503;p7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annotations</a:t>
            </a:r>
            <a:endParaRPr/>
          </a:p>
        </p:txBody>
      </p:sp>
      <p:sp>
        <p:nvSpPr>
          <p:cNvPr id="504" name="Google Shape;504;p7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515" name="Google Shape;515;p7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adap-b01 Name class as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string[] as internal representation of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each method with its method type; example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@methodtype get-method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</p:txBody>
      </p:sp>
      <p:sp>
        <p:nvSpPr>
          <p:cNvPr id="516" name="Google Shape;516;p7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22" name="Google Shape;522;p8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529" name="Google Shape;529;p8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535" name="Google Shape;535;p8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36" name="Google Shape;536;p8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Coordinates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Class for Cartesian Coordinates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