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452421E-432E-4761-B8AD-C1E551A89A93}">
  <a:tblStyle styleId="{5452421E-432E-4761-B8AD-C1E551A89A9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cbb01c38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cbb01c38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cbb01c38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cbb01c38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bb01c38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bb01c38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1cbb01c38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1cbb01c38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1cbb01c389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1cbb01c389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1cbb01c38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1cbb01c38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cbb01c389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cbb01c389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1cbb01c38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1cbb01c38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cbb01c38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cbb01c38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cbb01c38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1cbb01c38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cbb01c38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cbb01c38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cbb01c38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cbb01c38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1cbb01c389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1cbb01c389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cbb01c38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cbb01c38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1cbb01c38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1cbb01c38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1cbb01c389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1cbb01c389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1cbb01c38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1cbb01c38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cbb01c389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cbb01c389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1cbb01c389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1cbb01c389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1cbb01c38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1cbb01c38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cbb01c389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1cbb01c389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1cbb01c389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1cbb01c389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cbb01c38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cbb01c38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cbb01c38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cbb01c38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cbb01c389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1cbb01c389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cbb01c38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cbb01c38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bb01c389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bb01c389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cbb01c38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cbb01c38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drive.google.com/file/d/12oZK1FjUqV5--e3zzclMKsKecgO9_Tc_/view" TargetMode="External"/><Relationship Id="rId5" Type="http://schemas.openxmlformats.org/officeDocument/2006/relationships/image" Target="../media/image1.jpg"/><Relationship Id="rId6" Type="http://schemas.openxmlformats.org/officeDocument/2006/relationships/hyperlink" Target="https://drive.google.com/file/d/12oZK1FjUqV5--e3zzclMKsKecgO9_Tc_/view?usp=drive_link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Relationship Id="rId4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0.png"/><Relationship Id="rId4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forms.gle/AD2Q7GT2K8QspcT37" TargetMode="External"/><Relationship Id="rId5" Type="http://schemas.openxmlformats.org/officeDocument/2006/relationships/hyperlink" Target="https://github.com/orgs/riehlegroup/projects/3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Introduction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Setup</a:t>
            </a:r>
            <a:endParaRPr/>
          </a:p>
        </p:txBody>
      </p:sp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the administrator role, on project admin screen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project group list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new semester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new course (= project group)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create twice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project lists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Enter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Create new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Click create twice</a:t>
            </a:r>
            <a:endParaRPr/>
          </a:p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Joining a Project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the user role, under configuration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</a:t>
            </a:r>
            <a:r>
              <a:rPr lang="en"/>
              <a:t>settings</a:t>
            </a:r>
            <a:r>
              <a:rPr lang="en"/>
              <a:t> section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course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Join a project by clicking on +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Enter your role (you can invent something)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the project config section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Select a project that you are a member of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 a GitHub repository address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Functions</a:t>
            </a:r>
            <a:endParaRPr/>
          </a:p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the user role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Select a project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Write stand-ups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Provide happiness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Review code activity (not working)</a:t>
            </a:r>
            <a:endParaRPr/>
          </a:p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Current Mini Meco Architecture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Demonstration</a:t>
            </a:r>
            <a:endParaRPr/>
          </a:p>
        </p:txBody>
      </p:sp>
      <p:sp>
        <p:nvSpPr>
          <p:cNvPr id="123" name="Google Shape;123;p2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4" name="Google Shape;124;p21" title="Mini Mini-Meco Intro.mkv [Public]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6509002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/>
        </p:nvSpPr>
        <p:spPr>
          <a:xfrm>
            <a:off x="0" y="4233675"/>
            <a:ext cx="781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 u="sng">
                <a:solidFill>
                  <a:schemeClr val="hlink"/>
                </a:solidFill>
                <a:hlinkClick r:id="rId6"/>
              </a:rPr>
              <a:t>https://drive.google.com/file/d/12oZK1FjUqV5--e3zzclMKsKecgO9_Tc_/view?usp=drive_link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Goal State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Mission</a:t>
            </a:r>
            <a:endParaRPr/>
          </a:p>
        </p:txBody>
      </p:sp>
      <p:sp>
        <p:nvSpPr>
          <p:cNvPr id="136" name="Google Shape;13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Learn how to refactor an application in need of improving</a:t>
            </a:r>
            <a:endParaRPr/>
          </a:p>
        </p:txBody>
      </p:sp>
      <p:sp>
        <p:nvSpPr>
          <p:cNvPr id="137" name="Google Shape;137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domain model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class model from before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Introduce</a:t>
            </a:r>
            <a:r>
              <a:rPr lang="en"/>
              <a:t> proper value types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Fix user interface (still React)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Fix logical structure of UI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Connect to domain model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Map to database (still SQLite)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Fix database schema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Use serializer pattern</a:t>
            </a:r>
            <a:endParaRPr/>
          </a:p>
        </p:txBody>
      </p:sp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 State Overview</a:t>
            </a:r>
            <a:endParaRPr/>
          </a:p>
        </p:txBody>
      </p:sp>
      <p:sp>
        <p:nvSpPr>
          <p:cNvPr id="144" name="Google Shape;144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 (Recap)</a:t>
            </a:r>
            <a:endParaRPr/>
          </a:p>
        </p:txBody>
      </p:sp>
      <p:sp>
        <p:nvSpPr>
          <p:cNvPr id="150" name="Google Shape;150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51" name="Google Shape;151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(Potential) Value Types</a:t>
            </a:r>
            <a:endParaRPr/>
          </a:p>
        </p:txBody>
      </p:sp>
      <p:sp>
        <p:nvSpPr>
          <p:cNvPr id="157" name="Google Shape;15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name, password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User life-cycle status (probably enums)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Access rights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Happiness value (-3..0..3)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Timestamp, time, date, week, calendar year, semester, academic year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URL</a:t>
            </a:r>
            <a:endParaRPr/>
          </a:p>
        </p:txBody>
      </p:sp>
      <p:sp>
        <p:nvSpPr>
          <p:cNvPr id="158" name="Google Shape;158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Mini Meco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Current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Goal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Homework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64" name="Google Shape;164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585699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27"/>
          <p:cNvSpPr txBox="1"/>
          <p:nvPr/>
        </p:nvSpPr>
        <p:spPr>
          <a:xfrm>
            <a:off x="2489425" y="3798100"/>
            <a:ext cx="30909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Manage</a:t>
            </a:r>
            <a:r>
              <a:rPr b="1" lang="en">
                <a:solidFill>
                  <a:schemeClr val="accent3"/>
                </a:solidFill>
              </a:rPr>
              <a:t> Course</a:t>
            </a:r>
            <a:r>
              <a:rPr b="1" lang="en">
                <a:solidFill>
                  <a:schemeClr val="accent3"/>
                </a:solidFill>
              </a:rPr>
              <a:t>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67" name="Google Shape;167;p27"/>
          <p:cNvSpPr txBox="1"/>
          <p:nvPr/>
        </p:nvSpPr>
        <p:spPr>
          <a:xfrm>
            <a:off x="713050" y="3479700"/>
            <a:ext cx="28062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System Administration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68" name="Google Shape;168;p27"/>
          <p:cNvSpPr txBox="1"/>
          <p:nvPr/>
        </p:nvSpPr>
        <p:spPr>
          <a:xfrm>
            <a:off x="713050" y="2489100"/>
            <a:ext cx="35445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Courses and Projects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934675" y="2868375"/>
            <a:ext cx="16308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Join Course</a:t>
            </a:r>
            <a:endParaRPr b="1">
              <a:solidFill>
                <a:schemeClr val="accent3"/>
              </a:solidFill>
            </a:endParaRPr>
          </a:p>
        </p:txBody>
      </p:sp>
      <p:sp>
        <p:nvSpPr>
          <p:cNvPr id="170" name="Google Shape;170;p27"/>
          <p:cNvSpPr txBox="1"/>
          <p:nvPr/>
        </p:nvSpPr>
        <p:spPr>
          <a:xfrm>
            <a:off x="2507400" y="2868375"/>
            <a:ext cx="2042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View / Edit Project</a:t>
            </a:r>
            <a:endParaRPr b="1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5868539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Admin: User Admin</a:t>
            </a:r>
            <a:endParaRPr/>
          </a:p>
        </p:txBody>
      </p:sp>
      <p:sp>
        <p:nvSpPr>
          <p:cNvPr id="177" name="Google Shape;177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178" name="Google Shape;178;p28"/>
          <p:cNvSpPr/>
          <p:nvPr/>
        </p:nvSpPr>
        <p:spPr>
          <a:xfrm>
            <a:off x="2348550" y="3585150"/>
            <a:ext cx="3866100" cy="674100"/>
          </a:xfrm>
          <a:prstGeom prst="wedgeRectCallout">
            <a:avLst>
              <a:gd fmla="val -36920" name="adj1"/>
              <a:gd fmla="val -145424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 all users, one user per row, with status as one column in a row and an associated filter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 of the Course Administration Screen</a:t>
            </a:r>
            <a:endParaRPr/>
          </a:p>
        </p:txBody>
      </p:sp>
      <p:sp>
        <p:nvSpPr>
          <p:cNvPr id="184" name="Google Shape;184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Three sections: Semester (top) → Course (middle) → Project (bottom)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Each section above provides the context for the section below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2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5852160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Admin: Project Admin 1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193" name="Google Shape;193;p30"/>
          <p:cNvSpPr/>
          <p:nvPr/>
        </p:nvSpPr>
        <p:spPr>
          <a:xfrm>
            <a:off x="4556200" y="489875"/>
            <a:ext cx="3383400" cy="1558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semester section and course section with separate CRUD functions; make sure an object’s id is separate from their name (and that the objects can be renamed i.e. “WS24/25” to “Winter 2024/25”)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655250" y="2026850"/>
            <a:ext cx="1643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Courses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195" name="Google Shape;195;p30"/>
          <p:cNvSpPr txBox="1"/>
          <p:nvPr/>
        </p:nvSpPr>
        <p:spPr>
          <a:xfrm>
            <a:off x="1669600" y="1214100"/>
            <a:ext cx="28341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Course Administration</a:t>
            </a:r>
            <a:endParaRPr b="1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Admin: Project Admin 2</a:t>
            </a:r>
            <a:endParaRPr/>
          </a:p>
        </p:txBody>
      </p:sp>
      <p:sp>
        <p:nvSpPr>
          <p:cNvPr id="201" name="Google Shape;201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02" name="Google Shape;20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585699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1"/>
          <p:cNvSpPr txBox="1"/>
          <p:nvPr/>
        </p:nvSpPr>
        <p:spPr>
          <a:xfrm>
            <a:off x="655250" y="2103050"/>
            <a:ext cx="1643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Projects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204" name="Google Shape;204;p31"/>
          <p:cNvSpPr/>
          <p:nvPr/>
        </p:nvSpPr>
        <p:spPr>
          <a:xfrm>
            <a:off x="4468950" y="718850"/>
            <a:ext cx="3675900" cy="1384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admin created projects (AMOS); students can also create projects in another screen and add them to a course (ADAP)</a:t>
            </a:r>
            <a:endParaRPr/>
          </a:p>
        </p:txBody>
      </p:sp>
      <p:sp>
        <p:nvSpPr>
          <p:cNvPr id="205" name="Google Shape;205;p31"/>
          <p:cNvSpPr/>
          <p:nvPr/>
        </p:nvSpPr>
        <p:spPr>
          <a:xfrm>
            <a:off x="5960125" y="3266175"/>
            <a:ext cx="2945400" cy="1038300"/>
          </a:xfrm>
          <a:prstGeom prst="wedgeRectCallout">
            <a:avLst>
              <a:gd fmla="val -67276" name="adj1"/>
              <a:gd fmla="val -34887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edit dialog should allow editing of all project fields; however, only owners can edit, others can only </a:t>
            </a:r>
            <a:r>
              <a:rPr lang="en"/>
              <a:t>join and </a:t>
            </a:r>
            <a:r>
              <a:rPr lang="en"/>
              <a:t>view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" y="914400"/>
            <a:ext cx="585699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32"/>
          <p:cNvSpPr/>
          <p:nvPr/>
        </p:nvSpPr>
        <p:spPr>
          <a:xfrm>
            <a:off x="523750" y="1009800"/>
            <a:ext cx="3014700" cy="914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into profile (=account info) and courses screens, if possible move profile to usual place (hamburger)</a:t>
            </a:r>
            <a:endParaRPr/>
          </a:p>
        </p:txBody>
      </p:sp>
      <p:sp>
        <p:nvSpPr>
          <p:cNvPr id="212" name="Google Shape;212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Settings</a:t>
            </a:r>
            <a:endParaRPr/>
          </a:p>
        </p:txBody>
      </p:sp>
      <p:sp>
        <p:nvSpPr>
          <p:cNvPr id="213" name="Google Shape;213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  <p:sp>
        <p:nvSpPr>
          <p:cNvPr id="214" name="Google Shape;214;p32"/>
          <p:cNvSpPr txBox="1"/>
          <p:nvPr/>
        </p:nvSpPr>
        <p:spPr>
          <a:xfrm>
            <a:off x="659100" y="2082400"/>
            <a:ext cx="1643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Profile</a:t>
            </a:r>
            <a:endParaRPr b="1" sz="1800">
              <a:solidFill>
                <a:schemeClr val="accent3"/>
              </a:solidFill>
            </a:endParaRPr>
          </a:p>
        </p:txBody>
      </p:sp>
      <p:sp>
        <p:nvSpPr>
          <p:cNvPr id="215" name="Google Shape;215;p32"/>
          <p:cNvSpPr txBox="1"/>
          <p:nvPr/>
        </p:nvSpPr>
        <p:spPr>
          <a:xfrm>
            <a:off x="655250" y="3627050"/>
            <a:ext cx="1643400" cy="5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My Courses</a:t>
            </a:r>
            <a:endParaRPr b="1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Project Config</a:t>
            </a:r>
            <a:endParaRPr/>
          </a:p>
        </p:txBody>
      </p:sp>
      <p:sp>
        <p:nvSpPr>
          <p:cNvPr id="221" name="Google Shape;221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22" name="Google Shape;222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585699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3"/>
          <p:cNvSpPr/>
          <p:nvPr/>
        </p:nvSpPr>
        <p:spPr>
          <a:xfrm>
            <a:off x="4830425" y="1555000"/>
            <a:ext cx="2119500" cy="1034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Nothing to fix but visuals and CRUD on object; a user can only edit projects they created</a:t>
            </a:r>
            <a:endParaRPr/>
          </a:p>
        </p:txBody>
      </p:sp>
      <p:sp>
        <p:nvSpPr>
          <p:cNvPr id="224" name="Google Shape;224;p33"/>
          <p:cNvSpPr txBox="1"/>
          <p:nvPr/>
        </p:nvSpPr>
        <p:spPr>
          <a:xfrm>
            <a:off x="1970325" y="1200700"/>
            <a:ext cx="2752500" cy="5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3"/>
                </a:solidFill>
              </a:rPr>
              <a:t>Project Configuration</a:t>
            </a:r>
            <a:endParaRPr b="1" sz="180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User: Dashboard</a:t>
            </a:r>
            <a:endParaRPr/>
          </a:p>
        </p:txBody>
      </p:sp>
      <p:sp>
        <p:nvSpPr>
          <p:cNvPr id="230" name="Google Shape;230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31" name="Google Shape;23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5856993" cy="36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34"/>
          <p:cNvSpPr/>
          <p:nvPr/>
        </p:nvSpPr>
        <p:spPr>
          <a:xfrm>
            <a:off x="2419425" y="1159550"/>
            <a:ext cx="2472600" cy="9144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accen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project choice into respective feature (stand-ups, happiness, etc.)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Optional Homework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Extravaganza </a:t>
            </a:r>
            <a:r>
              <a:rPr lang="en"/>
              <a:t>Homework is Optional</a:t>
            </a:r>
            <a:endParaRPr/>
          </a:p>
        </p:txBody>
      </p:sp>
      <p:sp>
        <p:nvSpPr>
          <p:cNvPr id="243" name="Google Shape;243;p3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44" name="Google Shape;24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will not be penalized if you don’t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You’ll get extra credit if you participate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Extra credit might lift your grade if you are at a grade boundary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 hope it will be fun; fun as in horror movies can be fun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Or, view this experience as an idea of your first industry job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Mini Meco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Extravaganza Timeline</a:t>
            </a:r>
            <a:endParaRPr/>
          </a:p>
        </p:txBody>
      </p:sp>
      <p:sp>
        <p:nvSpPr>
          <p:cNvPr id="250" name="Google Shape;250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251" name="Google Shape;251;p3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{5452421E-432E-4761-B8AD-C1E551A89A93}</a:tableStyleId>
              </a:tblPr>
              <a:tblGrid>
                <a:gridCol w="2865125"/>
                <a:gridCol w="2865125"/>
                <a:gridCol w="2865125"/>
              </a:tblGrid>
              <a:tr h="548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Week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Dates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Topics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Jan-13 to Jan-20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UI fixes </a:t>
                      </a:r>
                      <a:r>
                        <a:rPr lang="en"/>
                        <a:t>and improvements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Jan-20 to Jan-27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Domain model (classes)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Jan-27 to Feb-03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Value types 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Extravaganza Timeline</a:t>
            </a:r>
            <a:endParaRPr/>
          </a:p>
        </p:txBody>
      </p:sp>
      <p:sp>
        <p:nvSpPr>
          <p:cNvPr id="257" name="Google Shape;257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8" name="Google Shape;258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Think about your possible contributions until next week (Dec 16)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 us know by regular class time if you’d like to contribute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Sign up here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https://forms.gle/AD2Q7GT2K8QspcT37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will assign features using a feature board in time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https://github.com/orgs/riehlegroup/projects/3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grab features yourself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64" name="Google Shape;264;p3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70" name="Google Shape;270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271" name="Google Shape;27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is a web app to support our project based teaching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Vision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Base Design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Mini Meco is a web app to support our project based teaching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admin (professor) can create courses (by semester)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Courses have an associated schedule (homework delivery dates)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Regular users (students) can create projects and add them to courses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project can have one or more members (ADAP = 1, AMOS = 6..12)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project is linked to exactly one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Model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70" name="Google Shape;7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Core Functions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given project, a member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send out stand-up emails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enter their happiness (index value)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Can review coding activities on GitHub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scoped by the course schedule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Current State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Starting Mini Meco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Assuming the user role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Delete server/myDatabase.db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Start frontend and backend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Create new user via signup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Update status to confirmed using DB Browser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Logout, login (double-click needed)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