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Robot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Roboto-bold.fntdata"/><Relationship Id="rId21" Type="http://schemas.openxmlformats.org/officeDocument/2006/relationships/slide" Target="slides/slide16.xml"/><Relationship Id="rId43" Type="http://schemas.openxmlformats.org/officeDocument/2006/relationships/font" Target="fonts/Roboto-regular.fntdata"/><Relationship Id="rId24" Type="http://schemas.openxmlformats.org/officeDocument/2006/relationships/slide" Target="slides/slide19.xml"/><Relationship Id="rId46" Type="http://schemas.openxmlformats.org/officeDocument/2006/relationships/font" Target="fonts/Roboto-boldItalic.fntdata"/><Relationship Id="rId23" Type="http://schemas.openxmlformats.org/officeDocument/2006/relationships/slide" Target="slides/slide18.xml"/><Relationship Id="rId45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7d59f723e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27d59f723e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27d59f723e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27d59f723e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276ea4334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276ea4334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76ea4334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276ea4334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276ea4334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276ea4334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27d59f723e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27d59f723e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276ea4334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276ea4334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7d59f723e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27d59f723e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276ea4334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276ea4334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276ea4334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276ea4334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fe02fb283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2fe02fb283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276ea4334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276ea4334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fe02fb28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fe02fb28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27d59f723e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27d59f723e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27d59f723e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27d59f723e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27d59f723e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27d59f723e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27d59f723e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27d59f723e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27d59f723e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27d59f723e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27d59f723e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27d59f723e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27d59f723e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27d59f723e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27d59f723e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27d59f723e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27d59f723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327d59f723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27d59f723e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27d59f723e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27d59f723e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27d59f723e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27d59f723e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27d59f723e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27d59f723e_1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27d59f723e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27d59f723e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27d59f723e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27d59f723e_1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27d59f723e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39609b2c0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39609b2c0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39609b2c0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39609b2c0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27d59f723e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27d59f723e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276ea433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276ea433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276ea4334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276ea4334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27d59f723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27d59f723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276ea4334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276ea4334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27d59f723e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27d59f723e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1000"/>
              <a:t>  </a:t>
            </a:r>
            <a:endParaRPr b="0" sz="10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friehle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rofriehle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profriehle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rofriehle.com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profriehle.com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profriehle.com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riehle.org/computer-science/research/dissertation/index.html" TargetMode="External"/><Relationship Id="rId5" Type="http://schemas.openxmlformats.org/officeDocument/2006/relationships/hyperlink" Target="https://www.omg.org/spec/UML/2.0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profriehle.com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riehle.org/computer-science/research/2000/plopd-4.html" TargetMode="External"/><Relationship Id="rId5" Type="http://schemas.openxmlformats.org/officeDocument/2006/relationships/image" Target="../media/image1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profriehle.com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profriehle.com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Collaboration-Based Design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FAU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ADAP D03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 as Code (as Simulated Language Construct)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collaboration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NodeLinkSource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role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?: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!=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undefined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getTarget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setTarget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role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no methods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101" name="Google Shape;101;p17"/>
          <p:cNvSpPr txBox="1"/>
          <p:nvPr>
            <p:ph idx="2" type="body"/>
          </p:nvPr>
        </p:nvSpPr>
        <p:spPr>
          <a:xfrm>
            <a:off x="4389125" y="914400"/>
            <a:ext cx="45720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NodeLink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"./NodeLink"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NodeLink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----------------------------------------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NodeLink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"./NodeLink"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NodeLink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NodeLink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getTarget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NodeLink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setTarget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NodeLink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Collaboration-Based Design</a:t>
            </a:r>
            <a:endParaRPr/>
          </a:p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Separation of concerns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Better reusable models (potentially)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Reality Check: UML Collaboration in Sparx EA</a:t>
            </a:r>
            <a:endParaRPr/>
          </a:p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7161581" cy="402335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File System Collaborations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 Link Collaboration (Riehle’s UML Extension)</a:t>
            </a:r>
            <a:endParaRPr/>
          </a:p>
        </p:txBody>
      </p:sp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Collaborations in File System Example</a:t>
            </a:r>
            <a:endParaRPr/>
          </a:p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Node (with client) collaboration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NodeLink collaboration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File (with client) collaboration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ParentChild (with client) collaboration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RootNode collaboration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 Collaboration</a:t>
            </a:r>
            <a:endParaRPr/>
          </a:p>
        </p:txBody>
      </p:sp>
      <p:sp>
        <p:nvSpPr>
          <p:cNvPr id="140" name="Google Shape;140;p2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NodeLink Collaboration</a:t>
            </a:r>
            <a:endParaRPr/>
          </a:p>
        </p:txBody>
      </p:sp>
      <p:sp>
        <p:nvSpPr>
          <p:cNvPr id="147" name="Google Shape;147;p2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Collaboration</a:t>
            </a:r>
            <a:endParaRPr/>
          </a:p>
        </p:txBody>
      </p:sp>
      <p:sp>
        <p:nvSpPr>
          <p:cNvPr id="154" name="Google Shape;154;p2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Parent / Child Collaboration</a:t>
            </a:r>
            <a:endParaRPr/>
          </a:p>
        </p:txBody>
      </p:sp>
      <p:sp>
        <p:nvSpPr>
          <p:cNvPr id="161" name="Google Shape;161;p2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44" name="Google Shape;44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Collaboration in UML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File system collaborations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Collaboration and class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History and related concepts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RootNode Collaboration</a:t>
            </a:r>
            <a:endParaRPr/>
          </a:p>
        </p:txBody>
      </p:sp>
      <p:sp>
        <p:nvSpPr>
          <p:cNvPr id="168" name="Google Shape;168;p2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Collaborations</a:t>
            </a:r>
            <a:endParaRPr/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</a:t>
            </a:r>
            <a:r>
              <a:rPr lang="en"/>
              <a:t> service collaborations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Typically simple client / service collaborations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client role often has no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visible to the outside (use-clients)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Maintenance collaborations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Maintain</a:t>
            </a:r>
            <a:r>
              <a:rPr lang="en"/>
              <a:t> the domain </a:t>
            </a:r>
            <a:r>
              <a:rPr lang="en"/>
              <a:t>logic</a:t>
            </a:r>
            <a:r>
              <a:rPr lang="en"/>
              <a:t> with in the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Often follow design pattern logic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Usually not visible to the outside (no use-clients)</a:t>
            </a:r>
            <a:endParaRPr/>
          </a:p>
        </p:txBody>
      </p:sp>
      <p:sp>
        <p:nvSpPr>
          <p:cNvPr id="176" name="Google Shape;176;p2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Collaboration and Class Models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Collaborations / Roles vs. Class Models / Classes</a:t>
            </a:r>
            <a:endParaRPr/>
          </a:p>
        </p:txBody>
      </p:sp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Collaborations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 on behavior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Roles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part of collaborations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Compose classes from parts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use-client interface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189" name="Google Shape;189;p30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Class models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 on structure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Classes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part of class hierarchies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Compose classes by inheritance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inheritance interface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 Role to Class Assignments</a:t>
            </a:r>
            <a:endParaRPr/>
          </a:p>
        </p:txBody>
      </p:sp>
      <p:sp>
        <p:nvSpPr>
          <p:cNvPr id="195" name="Google Shape;195;p3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196" name="Google Shape;19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Collaborations with Class Hierarchy</a:t>
            </a:r>
            <a:endParaRPr/>
          </a:p>
        </p:txBody>
      </p:sp>
      <p:sp>
        <p:nvSpPr>
          <p:cNvPr id="202" name="Google Shape;202;p3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203" name="Google Shape;20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 and Class Duality</a:t>
            </a:r>
            <a:endParaRPr/>
          </a:p>
        </p:txBody>
      </p:sp>
      <p:sp>
        <p:nvSpPr>
          <p:cNvPr id="209" name="Google Shape;209;p3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210" name="Google Shape;210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role specification ties a class into a collaboration context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 flow enters and leaves through a role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class composes behavior in multiple contexts into one unit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Role implementation is mapped onto implementation state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Levels</a:t>
            </a:r>
            <a:r>
              <a:rPr lang="en"/>
              <a:t> of Abstraction</a:t>
            </a:r>
            <a:endParaRPr/>
          </a:p>
        </p:txBody>
      </p:sp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patterns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modeling support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Design templates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UML Collaboration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Class models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UML Class Model</a:t>
            </a:r>
            <a:endParaRPr/>
          </a:p>
        </p:txBody>
      </p:sp>
      <p:sp>
        <p:nvSpPr>
          <p:cNvPr id="217" name="Google Shape;217;p3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History and Related Concepts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of Collaboration Modeling Methods</a:t>
            </a:r>
            <a:endParaRPr/>
          </a:p>
        </p:txBody>
      </p:sp>
      <p:sp>
        <p:nvSpPr>
          <p:cNvPr id="228" name="Google Shape;228;p3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Trygve Reenskaug, Role Modeling [1]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Dirk Riehle, Framework Design [2]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OMG, UML 2.0 Specification [3]</a:t>
            </a:r>
            <a:endParaRPr/>
          </a:p>
        </p:txBody>
      </p:sp>
      <p:sp>
        <p:nvSpPr>
          <p:cNvPr id="229" name="Google Shape;229;p3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230" name="Google Shape;230;p36"/>
          <p:cNvSpPr txBox="1"/>
          <p:nvPr/>
        </p:nvSpPr>
        <p:spPr>
          <a:xfrm>
            <a:off x="0" y="3319272"/>
            <a:ext cx="7315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	</a:t>
            </a:r>
            <a:r>
              <a:rPr lang="en"/>
              <a:t>Reenskaug, T., Wold, P., &amp; Lehne, O. A. (1996). Working with Objects. Manning.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[2]	Riehle, D. (2000). </a:t>
            </a:r>
            <a:r>
              <a:rPr lang="en" sz="135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Framework Design: A Role Modeling Approach.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Doctoral Dissertation, no. 13509. Swiss Federal Institute of Technology at Zurich (ETH Zurich), Zurich, Switzerland.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[3]	OMG (2005). </a:t>
            </a:r>
            <a:r>
              <a:rPr lang="en" sz="135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5"/>
              </a:rPr>
              <a:t>Unified Modeling Language 2.0.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OMG.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Collaboration in UML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Concepts from Programming Language History</a:t>
            </a:r>
            <a:endParaRPr/>
          </a:p>
        </p:txBody>
      </p:sp>
      <p:sp>
        <p:nvSpPr>
          <p:cNvPr id="236" name="Google Shape;236;p3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Past attempts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Interfaces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Protocols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Mix-ins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Common to all is that they ignore the collaboration, focus </a:t>
            </a:r>
            <a:r>
              <a:rPr lang="en"/>
              <a:t>only</a:t>
            </a:r>
            <a:r>
              <a:rPr lang="en"/>
              <a:t> on roles</a:t>
            </a:r>
            <a:endParaRPr/>
          </a:p>
        </p:txBody>
      </p:sp>
      <p:sp>
        <p:nvSpPr>
          <p:cNvPr id="237" name="Google Shape;237;p3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 Object Example</a:t>
            </a:r>
            <a:endParaRPr/>
          </a:p>
        </p:txBody>
      </p:sp>
      <p:sp>
        <p:nvSpPr>
          <p:cNvPr id="243" name="Google Shape;243;p3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244" name="Google Shape;244;p38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</a:t>
            </a:r>
            <a:r>
              <a:rPr lang="en"/>
              <a:t>Bäumer, D., Riehle, D., Siberski, W. &amp; Wulf, M. (2000). </a:t>
            </a:r>
            <a:r>
              <a:rPr lang="en" u="sng">
                <a:solidFill>
                  <a:schemeClr val="hlink"/>
                </a:solidFill>
                <a:hlinkClick r:id="rId4"/>
              </a:rPr>
              <a:t>Role Object.</a:t>
            </a:r>
            <a:r>
              <a:rPr lang="en"/>
              <a:t> In Pattern Languages of Program Design 4 (PLoPD 4), pp. 15-32. Addison-Wesley.</a:t>
            </a:r>
            <a:endParaRPr/>
          </a:p>
        </p:txBody>
      </p:sp>
      <p:pic>
        <p:nvPicPr>
          <p:cNvPr id="245" name="Google Shape;245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320" y="914400"/>
            <a:ext cx="8595360" cy="349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 Object Pattern</a:t>
            </a:r>
            <a:endParaRPr/>
          </a:p>
        </p:txBody>
      </p:sp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large modular system with core domain concepts and varied applications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core concept needs to show a different face in each application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Extend the core concept with separate role objects facing the application</a:t>
            </a:r>
            <a:endParaRPr/>
          </a:p>
        </p:txBody>
      </p:sp>
      <p:sp>
        <p:nvSpPr>
          <p:cNvPr id="252" name="Google Shape;252;p3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 Object Collaborations</a:t>
            </a:r>
            <a:endParaRPr/>
          </a:p>
        </p:txBody>
      </p:sp>
      <p:sp>
        <p:nvSpPr>
          <p:cNvPr id="258" name="Google Shape;258;p4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259" name="Google Shape;25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 Object Structure Diagram</a:t>
            </a:r>
            <a:endParaRPr/>
          </a:p>
        </p:txBody>
      </p:sp>
      <p:sp>
        <p:nvSpPr>
          <p:cNvPr id="265" name="Google Shape;265;p4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266" name="Google Shape;26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72" name="Google Shape;272;p4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Collaboration in UML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File system collaborations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Collaboration and class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History and related concepts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4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3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279" name="Google Shape;279;p43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285" name="Google Shape;285;p4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286" name="Google Shape;286;p4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2012, 2018, 2025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Collaboration-Based Design</a:t>
            </a:r>
            <a:endParaRPr/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Collaboration</a:t>
            </a:r>
            <a:r>
              <a:rPr b="1" lang="en"/>
              <a:t>-based design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approach to modeling and implementing using collaborations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collaboration specification</a:t>
            </a:r>
            <a:r>
              <a:rPr lang="en"/>
              <a:t> (UML: Collaboration)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model of how objects collaborate for a particular purpose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collaboration instance</a:t>
            </a:r>
            <a:r>
              <a:rPr lang="en"/>
              <a:t> (UML: Collaboration Use)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set of objects collaborating according to a </a:t>
            </a:r>
            <a:r>
              <a:rPr lang="en"/>
              <a:t>collaboration</a:t>
            </a:r>
            <a:r>
              <a:rPr lang="en"/>
              <a:t> specification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role specification</a:t>
            </a:r>
            <a:r>
              <a:rPr lang="en"/>
              <a:t> (UML: Role)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model of the behavior of one object in a collaboration instance</a:t>
            </a:r>
            <a:endParaRPr/>
          </a:p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Extended File System Example Design</a:t>
            </a:r>
            <a:endParaRPr/>
          </a:p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63" name="Google Shape;63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 Example (UML)</a:t>
            </a:r>
            <a:endParaRPr/>
          </a:p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 as Code (as Parts)</a:t>
            </a:r>
            <a:endParaRPr/>
          </a:p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274326" y="914400"/>
            <a:ext cx="45720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bn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pn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Directory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tn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undefined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getTarget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setTarget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78" name="Google Shape;78;p14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 Role Binding Example (UML)</a:t>
            </a:r>
            <a:endParaRPr/>
          </a:p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 Roles as Code</a:t>
            </a:r>
            <a:endParaRPr/>
          </a:p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274326" y="914400"/>
            <a:ext cx="45720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NodeLinkLink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getTarget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NodeLinkTarget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setTarget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NodeLinkTarget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NodeLinkLink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NodeLinkTarget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bn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pn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Directory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tn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undefined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getTarget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NodeLinkTarget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setTarget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NodeLinkTarget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" name="Google Shape;93;p16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NodeLinkTarget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no methods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NodeLinkTarget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baseName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parentNode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Directory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bn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pn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Directory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doSetBaseName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parentNode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initialize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initialize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pn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Directory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parentNode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parentNode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addChild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doSetBaseName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bn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baseName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DAP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