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0E27A3-65BA-4AA7-BE60-C8BE689E4F31}">
  <a:tblStyle styleId="{550E27A3-65BA-4AA7-BE60-C8BE689E4F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fe02fb28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fe02fb28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266cfa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266cf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e02fb28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e02fb28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e02fb282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e02fb282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e02fb28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e02fb28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cf89ee4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cf89ee4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e02fb282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e02fb282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e02fb28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e02fb28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e02fb28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e02fb28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991cfc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991cfc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e02fb28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e02fb28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991cfcc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991cfcc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e02fb282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e02fb282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e02fb282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e02fb282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e02fb282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e02fb282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991cfc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991cfc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991cfcc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991cfcc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e02fb28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e02fb28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e6637e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fe6637e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e6637e8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e6637e8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e6637e8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e6637e8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e79c80a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fe79c80a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e6637e8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e6637e8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434a3b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434a3b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e6637e8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e6637e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e6637e8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e6637e8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e02fb28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e02fb28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e6637e8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fe6637e8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e6637e8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e6637e8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991cfcc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991cfcc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e6637e8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e6637e8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fe6637e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fe6637e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e02fb28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e02fb28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e6637e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e6637e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e6637e8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fe6637e8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fe6637e8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fe6637e8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fe02fb28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fe02fb28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fe79c80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fe79c80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fe79c80a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fe79c80a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e79c80a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e79c80a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fe79c80a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fe79c80a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8991cfcc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8991cfcc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fe02fb28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fe02fb28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e02fb282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e02fb282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fe79c80a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fe79c80a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e79c80a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fe79c80a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e79c80a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fe79c80a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e79c80a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e79c80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e79c80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fe79c80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e79c80a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fe79c80a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cc470a8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cc470a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fe02fb28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fe02fb28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e79c80a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e79c80a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fe79c80a4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fe79c80a4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e02fb28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e02fb28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fe79c80a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fe79c80a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fe02fb28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fe02fb28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fe79c80a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fe79c80a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e79c80a4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fe79c80a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fe79c80a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fe79c80a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fe79c80a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fe79c80a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fe02fb28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fe02fb28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fe79c80a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fe79c80a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fe79c80a4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fe79c80a4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fe79c80a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fe79c80a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e02fb28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e02fb28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fe79c80a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fe79c80a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0cc470a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0cc470a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0cc470a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0cc470a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fe02fb28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fe02fb28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fe02fb28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fe02fb28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fe02fb28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fe02fb28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02fb28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02fb28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02fb28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e02fb28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oss.cs.fau.d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oss.cs.fau.d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oss.cs.fau.d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oss.cs.fau.de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ss.cs.fau.de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oss.cs.fau.d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oss.cs.fau.de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oss.cs.fau.d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oss.cs.fau.de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oss.cs.fau.d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oss.cs.fau.d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oss.cs.fau.de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oss.cs.fau.de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oss.cs.fau.de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oss.cs.fau.de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oss.cs.fau.de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oss.cs.fau.de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oss.cs.fau.de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oss.cs.fau.de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oss.cs.fau.de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oss.cs.fau.de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oss.cs.fau.de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oss.cs.fau.de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 and Properties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Cartesian Coordinate</a:t>
            </a:r>
            <a:endParaRPr/>
          </a:p>
        </p:txBody>
      </p:sp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Query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(a.k.a. Getter)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logical field of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getX():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logical field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and Polar Coordinates</a:t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state (fields / attributes) is visible in the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Physical (“implementation”) state is the actual fields in memory</a:t>
            </a:r>
            <a:endParaRPr/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vs. Physical State</a:t>
            </a:r>
            <a:endParaRPr/>
          </a:p>
        </p:txBody>
      </p:sp>
      <p:sp>
        <p:nvSpPr>
          <p:cNvPr id="140" name="Google Shape;14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Examples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</a:t>
            </a:r>
            <a:r>
              <a:rPr lang="en"/>
              <a:t> Method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query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boolean state about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isEqual():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state</a:t>
            </a:r>
            <a:endParaRPr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 Method Examples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Contract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equal objects must have the same hashcode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Implementation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charCodeAt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comparison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compares to objects on an ordinal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compareDistance(other: Coordinate): number // to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what is being compared</a:t>
            </a:r>
            <a:endParaRPr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 Example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[1]</a:t>
            </a:r>
            <a:endParaRPr/>
          </a:p>
        </p:txBody>
      </p:sp>
      <p:sp>
        <p:nvSpPr>
          <p:cNvPr id="202" name="Google Shape;202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conversion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different representation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asDataString():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as,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target type</a:t>
            </a:r>
            <a:endParaRPr/>
          </a:p>
        </p:txBody>
      </p:sp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Better, but less common: Interpretation Method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Example</a:t>
            </a:r>
            <a:endParaRPr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Ambiguous Semantics of toString(): string</a:t>
            </a:r>
            <a:endParaRPr/>
          </a:p>
        </p:txBody>
      </p:sp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made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(= human-readable representation of object)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(= machine-readable representation of object)?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used in an end-user UI, in a database, or a debugger?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interpretation is that toString() is for developers and </a:t>
            </a:r>
            <a:r>
              <a:rPr lang="en"/>
              <a:t>machines, not </a:t>
            </a:r>
            <a:r>
              <a:rPr lang="en"/>
              <a:t>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Methods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</a:t>
            </a:r>
            <a:endParaRPr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changes a logical field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logical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 Examples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command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makes a complex change to an object's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multiplyWith(other: Coordinate):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make, handle, execute, perform,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descriptive term about the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Method</a:t>
            </a:r>
            <a:endParaRPr/>
          </a:p>
        </p:txBody>
      </p:sp>
      <p:sp>
        <p:nvSpPr>
          <p:cNvPr id="244" name="Google Shape;244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</a:t>
            </a:r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become a proficient developer, you need to learn the language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a programming language, but how developers talk about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it can be found in textbooks, some cannot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evolving so stay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r>
              <a:rPr lang="en"/>
              <a:t> Method Examples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multiplyWith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1" name="Google Shape;251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vs. Delete</a:t>
            </a:r>
            <a:endParaRPr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remove command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an element from its context, but does not delete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delete command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 the element, invalidating any other references</a:t>
            </a:r>
            <a:endParaRPr/>
          </a:p>
        </p:txBody>
      </p:sp>
      <p:sp>
        <p:nvSpPr>
          <p:cNvPr id="258" name="Google Shape;258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Method</a:t>
            </a:r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initialization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</a:t>
            </a:r>
            <a:r>
              <a:rPr lang="en"/>
              <a:t> method that sets some or all of the state of an object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initialize(x: number, y: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init, initialize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part of the object being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r>
              <a:rPr lang="en"/>
              <a:t> Method Example</a:t>
            </a:r>
            <a:endParaRPr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Helper Methods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Methods</a:t>
            </a:r>
            <a:endParaRPr/>
          </a:p>
        </p:txBody>
      </p:sp>
      <p:sp>
        <p:nvSpPr>
          <p:cNvPr id="283" name="Google Shape;28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creation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</a:t>
            </a:r>
            <a:r>
              <a:rPr lang="en"/>
              <a:t>that creates an object and returns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factory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cloning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cloning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trader (also: trading)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from a specification</a:t>
            </a:r>
            <a:endParaRPr/>
          </a:p>
        </p:txBody>
      </p:sp>
      <p:sp>
        <p:nvSpPr>
          <p:cNvPr id="284" name="Google Shape;284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290" name="Google Shape;29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factory method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createCoordinate(x: number, y: number):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(also: new, make)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some identification for the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Example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createOrigin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/>
          </a:p>
        </p:txBody>
      </p:sp>
      <p:sp>
        <p:nvSpPr>
          <p:cNvPr id="298" name="Google Shape;298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Method Example</a:t>
            </a:r>
            <a:endParaRPr/>
          </a:p>
        </p:txBody>
      </p:sp>
      <p:sp>
        <p:nvSpPr>
          <p:cNvPr id="304" name="Google Shape;304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Quiz</a:t>
            </a:r>
            <a:endParaRPr/>
          </a:p>
        </p:txBody>
      </p:sp>
      <p:sp>
        <p:nvSpPr>
          <p:cNvPr id="311" name="Google Shape;311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need a method to create a new coordinate object. Which name is best?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createNewCoordinate():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Method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vs. Ensure</a:t>
            </a:r>
            <a:endParaRPr/>
          </a:p>
        </p:txBody>
      </p:sp>
      <p:sp>
        <p:nvSpPr>
          <p:cNvPr id="318" name="Google Shape;318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create </a:t>
            </a:r>
            <a:r>
              <a:rPr lang="en"/>
              <a:t>command</a:t>
            </a:r>
            <a:r>
              <a:rPr lang="en"/>
              <a:t> guarantees a new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ensure </a:t>
            </a:r>
            <a:r>
              <a:rPr lang="en"/>
              <a:t>command</a:t>
            </a:r>
            <a:r>
              <a:rPr lang="en"/>
              <a:t> guarantees a specific cardinality of the requested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creates, ensure may or may not create a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</a:t>
            </a:r>
            <a:endParaRPr/>
          </a:p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assertion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that asserts a condition holds or throws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assertIsValidPhi(phi: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condition being asserted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 Example</a:t>
            </a:r>
            <a:endParaRPr/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is null or undefined"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Method Properties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Properties</a:t>
            </a:r>
            <a:endParaRPr/>
          </a:p>
        </p:txBody>
      </p:sp>
      <p:sp>
        <p:nvSpPr>
          <p:cNvPr id="344" name="Google Shape;344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property describes a particular property of a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properties fall into different method property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method may only have one property from any one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method types, method properties have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Properties</a:t>
            </a:r>
            <a:endParaRPr/>
          </a:p>
        </p:txBody>
      </p:sp>
      <p:sp>
        <p:nvSpPr>
          <p:cNvPr id="351" name="Google Shape;351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implementation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a method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interface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Convenience method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making programming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meta-level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the method level (class, instance)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visibility properties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</a:t>
            </a:r>
            <a:r>
              <a:rPr lang="en"/>
              <a:t>visibility</a:t>
            </a:r>
            <a:r>
              <a:rPr lang="en"/>
              <a:t> (public, </a:t>
            </a:r>
            <a:r>
              <a:rPr lang="en"/>
              <a:t>protected, ...)</a:t>
            </a:r>
            <a:endParaRPr/>
          </a:p>
        </p:txBody>
      </p:sp>
      <p:sp>
        <p:nvSpPr>
          <p:cNvPr id="352" name="Google Shape;352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Properties</a:t>
            </a:r>
            <a:endParaRPr/>
          </a:p>
        </p:txBody>
      </p:sp>
      <p:sp>
        <p:nvSpPr>
          <p:cNvPr id="358" name="Google Shape;358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59" name="Google Shape;359;p5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{550E27A3-65BA-4AA7-BE60-C8BE689E4F31}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Method implementation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Inheritance interface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Convenience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Template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Primitive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Hook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Coordinate Example</a:t>
            </a:r>
            <a:endParaRPr/>
          </a:p>
        </p:txBody>
      </p:sp>
      <p:sp>
        <p:nvSpPr>
          <p:cNvPr id="365" name="Google Shape;365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66" name="Google Shape;366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Interface</a:t>
            </a:r>
            <a:endParaRPr/>
          </a:p>
        </p:txBody>
      </p:sp>
      <p:sp>
        <p:nvSpPr>
          <p:cNvPr id="372" name="Google Shape;372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calcGreatCircleDistance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73" name="Google Shape;373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Method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type classifies a method into a particular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type is indicative of the main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may have only one type, not 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(Also: A method should have one purpose)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method is (just)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performs some task, for which it usually relies on further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384" name="Google Shape;384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</a:t>
            </a:r>
            <a:r>
              <a:rPr lang="en"/>
              <a:t> Method</a:t>
            </a:r>
            <a:endParaRPr/>
          </a:p>
        </p:txBody>
      </p:sp>
      <p:sp>
        <p:nvSpPr>
          <p:cNvPr id="385" name="Google Shape;385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Method Examples</a:t>
            </a:r>
            <a:endParaRPr/>
          </a:p>
        </p:txBody>
      </p:sp>
      <p:sp>
        <p:nvSpPr>
          <p:cNvPr id="391" name="Google Shape;391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92" name="Google Shape;392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</a:t>
            </a:r>
            <a:endParaRPr/>
          </a:p>
        </p:txBody>
      </p:sp>
      <p:sp>
        <p:nvSpPr>
          <p:cNvPr id="398" name="Google Shape;398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composing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organizes a task into several subtasks as a linear succession of method calls to other regular or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Adapted from Beck (1997)</a:t>
            </a:r>
            <a:endParaRPr/>
          </a:p>
        </p:txBody>
      </p:sp>
      <p:sp>
        <p:nvSpPr>
          <p:cNvPr id="399" name="Google Shape;399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 Example</a:t>
            </a:r>
            <a:endParaRPr/>
          </a:p>
        </p:txBody>
      </p:sp>
      <p:sp>
        <p:nvSpPr>
          <p:cNvPr id="405" name="Google Shape;405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406" name="Google Shape;406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r>
              <a:rPr lang="en"/>
              <a:t> Method</a:t>
            </a:r>
            <a:endParaRPr/>
          </a:p>
        </p:txBody>
      </p:sp>
      <p:sp>
        <p:nvSpPr>
          <p:cNvPr id="412" name="Google Shape;412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primitive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method that carries out one specific task, usually by directly engaging the object’s implementation state; it does not use any non-primitive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do,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the logical or implementation state</a:t>
            </a:r>
            <a:endParaRPr/>
          </a:p>
        </p:txBody>
      </p:sp>
      <p:sp>
        <p:nvSpPr>
          <p:cNvPr id="413" name="Google Shape;413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Method Example</a:t>
            </a:r>
            <a:endParaRPr/>
          </a:p>
        </p:txBody>
      </p:sp>
      <p:sp>
        <p:nvSpPr>
          <p:cNvPr id="419" name="Google Shape;419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420" name="Google Shape;420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Method</a:t>
            </a:r>
            <a:endParaRPr/>
          </a:p>
        </p:txBody>
      </p:sp>
      <p:sp>
        <p:nvSpPr>
          <p:cNvPr id="426" name="Google Shape;426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null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with an empty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Template Method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427" name="Google Shape;427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Inheritance Properties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r>
              <a:rPr lang="en"/>
              <a:t> Method</a:t>
            </a:r>
            <a:endParaRPr/>
          </a:p>
        </p:txBody>
      </p:sp>
      <p:sp>
        <p:nvSpPr>
          <p:cNvPr id="438" name="Google Shape;438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template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defines an algorithmic skeleton by breaking a task into subtasks the implementation of which is delegated to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Main.run()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from Gamma et al. (1995)</a:t>
            </a:r>
            <a:endParaRPr/>
          </a:p>
        </p:txBody>
      </p:sp>
      <p:sp>
        <p:nvSpPr>
          <p:cNvPr id="439" name="Google Shape;439;p6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 Example</a:t>
            </a:r>
            <a:endParaRPr/>
          </a:p>
        </p:txBody>
      </p:sp>
      <p:sp>
        <p:nvSpPr>
          <p:cNvPr id="445" name="Google Shape;445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6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Types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return information about the object but don’t change its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Mutation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change the object’s state but don’t provide information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Helper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perform some utility function independent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r>
              <a:rPr lang="en"/>
              <a:t> Method</a:t>
            </a:r>
            <a:endParaRPr/>
          </a:p>
        </p:txBody>
      </p:sp>
      <p:sp>
        <p:nvSpPr>
          <p:cNvPr id="452" name="Google Shape;452;p6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hook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declares a well-defined task for overriding through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Main.parseArgs / initialize / execute / finalize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53" name="Google Shape;453;p6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Convenience Methods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</a:t>
            </a:r>
            <a:endParaRPr/>
          </a:p>
        </p:txBody>
      </p:sp>
      <p:sp>
        <p:nvSpPr>
          <p:cNvPr id="464" name="Google Shape;464;p6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convenience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simplifies the use of another, more complicated method by providing a simpler signature and by using default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65" name="Google Shape;465;p6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 Example</a:t>
            </a:r>
            <a:endParaRPr/>
          </a:p>
        </p:txBody>
      </p:sp>
      <p:sp>
        <p:nvSpPr>
          <p:cNvPr id="471" name="Google Shape;471;p7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7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</a:t>
            </a:r>
            <a:endParaRPr/>
          </a:p>
        </p:txBody>
      </p:sp>
      <p:sp>
        <p:nvSpPr>
          <p:cNvPr id="478" name="Google Shape;478;p7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default-value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default-value method is a method that returns a single predefined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getOrigin():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specifically, but typically also a getter</a:t>
            </a:r>
            <a:endParaRPr/>
          </a:p>
        </p:txBody>
      </p:sp>
      <p:sp>
        <p:nvSpPr>
          <p:cNvPr id="479" name="Google Shape;479;p7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 Example</a:t>
            </a:r>
            <a:endParaRPr/>
          </a:p>
        </p:txBody>
      </p:sp>
      <p:sp>
        <p:nvSpPr>
          <p:cNvPr id="485" name="Google Shape;485;p7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getOrigin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7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Design Guidelines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</a:t>
            </a:r>
            <a:endParaRPr/>
          </a:p>
        </p:txBody>
      </p:sp>
      <p:sp>
        <p:nvSpPr>
          <p:cNvPr id="497" name="Google Shape;497;p7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these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clone():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equals(o: Object):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getClassName():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getHashCode():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notifyAll():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toString():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number, nanos: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7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Method Purpose Rule</a:t>
            </a:r>
            <a:endParaRPr/>
          </a:p>
        </p:txBody>
      </p:sp>
      <p:sp>
        <p:nvSpPr>
          <p:cNvPr id="504" name="Google Shape;504;p7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method 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should have one purpose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single-purpose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methods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overriding methods easier</a:t>
            </a:r>
            <a:endParaRPr/>
          </a:p>
        </p:txBody>
      </p:sp>
      <p:sp>
        <p:nvSpPr>
          <p:cNvPr id="505" name="Google Shape;505;p7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idioms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return value (iteration)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and set value (c</a:t>
            </a:r>
            <a:r>
              <a:rPr lang="en"/>
              <a:t>ritical sections)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initialization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7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to Single Purpose Rule</a:t>
            </a:r>
            <a:endParaRPr/>
          </a:p>
        </p:txBody>
      </p:sp>
      <p:sp>
        <p:nvSpPr>
          <p:cNvPr id="512" name="Google Shape;512;p7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Types</a:t>
            </a:r>
            <a:endParaRPr/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93" name="Google Shape;93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{550E27A3-65BA-4AA7-BE60-C8BE689E4F31}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Method Types and Properties</a:t>
            </a:r>
            <a:endParaRPr/>
          </a:p>
        </p:txBody>
      </p:sp>
      <p:sp>
        <p:nvSpPr>
          <p:cNvPr id="518" name="Google Shape;518;p7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annotations</a:t>
            </a:r>
            <a:endParaRPr/>
          </a:p>
        </p:txBody>
      </p:sp>
      <p:sp>
        <p:nvSpPr>
          <p:cNvPr id="519" name="Google Shape;519;p7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530" name="Google Shape;530;p7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adap-b01 Name class as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string[] as internal representation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method with its method type; example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@methodtype get-method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</p:txBody>
      </p:sp>
      <p:sp>
        <p:nvSpPr>
          <p:cNvPr id="531" name="Google Shape;531;p7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8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37" name="Google Shape;537;p8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8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544" name="Google Shape;544;p8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550" name="Google Shape;550;p8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51" name="Google Shape;551;p8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Coordinates</a:t>
            </a:r>
            <a:endParaRPr/>
          </a:p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Class for Cartesian Coordinates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