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4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F7D45C0-142A-44FF-9D4C-C84B605BD424}">
  <a:tblStyle styleId="{AF7D45C0-142A-44FF-9D4C-C84B605BD42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Google Shape;4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02dc61f0cc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02dc61f0cc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02dc61f0cc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02dc61f0cc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02dc61f0cc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02dc61f0cc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02dc61f0cc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302dc61f0cc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02dc61f0cc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02dc61f0cc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1393da5573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1393da5573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02dc61f0cc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02dc61f0cc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02dc61f0cc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302dc61f0cc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02dc61f0cc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302dc61f0cc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167255dcb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167255dcb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2fe02fb283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2fe02fb283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02dc61f0cc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02dc61f0cc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02dc61f0cc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302dc61f0cc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167255dcb3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167255dcb3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316bf9a5621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316bf9a5621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3167255dcb3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3167255dcb3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302dc61f0cc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302dc61f0cc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302dc61f0cc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302dc61f0cc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3032be58fea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3032be58fe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1393da557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1393da557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303047d5f21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303047d5f21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02d3e3f7d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02d3e3f7d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303047d5f21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303047d5f21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3032be58fea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3032be58fea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3032be58fea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3032be58fea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3032be58fea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3032be58fea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3032be58fea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3032be58fea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3032be58fea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3032be58fea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3032be58fea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3032be58fea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31478ff7c6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31478ff7c6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3032be58fea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3032be58fea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3032be58fea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3032be58fea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02d3e3f7de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02d3e3f7de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314442235c3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314442235c3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31393da557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31393da557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2fe02fb283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2fe02fb283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31393da5573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31393da5573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239609b2c0c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239609b2c0c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239609b2c0c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239609b2c0c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02dc61f0cc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02dc61f0cc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02dc61f0cc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02dc61f0cc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02dc61f0cc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02dc61f0cc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02dc61f0cc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02dc61f0cc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02dc61f0cc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02dc61f0cc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oss.cs.fau.de" TargetMode="Externa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oss.cs.fau.de" TargetMode="Externa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oss.cs.fau.de" TargetMode="Externa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  <a:noFill/>
        </p:spPr>
        <p:txBody>
          <a:bodyPr anchorCtr="0" anchor="b" bIns="274300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grpSp>
        <p:nvGrpSpPr>
          <p:cNvPr id="12" name="Google Shape;12;p2"/>
          <p:cNvGrpSpPr/>
          <p:nvPr/>
        </p:nvGrpSpPr>
        <p:grpSpPr>
          <a:xfrm>
            <a:off x="0" y="2388810"/>
            <a:ext cx="9144000" cy="183000"/>
            <a:chOff x="0" y="2388810"/>
            <a:chExt cx="9144000" cy="183000"/>
          </a:xfrm>
        </p:grpSpPr>
        <p:sp>
          <p:nvSpPr>
            <p:cNvPr id="13" name="Google Shape;13;p2"/>
            <p:cNvSpPr/>
            <p:nvPr/>
          </p:nvSpPr>
          <p:spPr>
            <a:xfrm>
              <a:off x="0" y="2388810"/>
              <a:ext cx="914400" cy="183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914400" y="2388810"/>
              <a:ext cx="1828800" cy="183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2743200" y="2388810"/>
              <a:ext cx="6400800" cy="183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grpSp>
        <p:nvGrpSpPr>
          <p:cNvPr id="18" name="Google Shape;18;p3"/>
          <p:cNvGrpSpPr/>
          <p:nvPr/>
        </p:nvGrpSpPr>
        <p:grpSpPr>
          <a:xfrm>
            <a:off x="0" y="2432304"/>
            <a:ext cx="9144000" cy="91500"/>
            <a:chOff x="0" y="2386584"/>
            <a:chExt cx="9144000" cy="91500"/>
          </a:xfrm>
        </p:grpSpPr>
        <p:sp>
          <p:nvSpPr>
            <p:cNvPr id="19" name="Google Shape;19;p3"/>
            <p:cNvSpPr/>
            <p:nvPr/>
          </p:nvSpPr>
          <p:spPr>
            <a:xfrm>
              <a:off x="0" y="2386584"/>
              <a:ext cx="914400" cy="915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>
              <a:off x="914400" y="2386584"/>
              <a:ext cx="1828800" cy="91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3"/>
            <p:cNvSpPr/>
            <p:nvPr/>
          </p:nvSpPr>
          <p:spPr>
            <a:xfrm>
              <a:off x="2743200" y="2386584"/>
              <a:ext cx="6400800" cy="91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1"/>
                </a:solidFill>
              </a:defRPr>
            </a:lvl1pPr>
            <a:lvl2pPr lvl="1" rtl="0">
              <a:buNone/>
              <a:defRPr>
                <a:solidFill>
                  <a:schemeClr val="dk1"/>
                </a:solidFill>
              </a:defRPr>
            </a:lvl2pPr>
            <a:lvl3pPr lvl="2" rtl="0">
              <a:buNone/>
              <a:defRPr>
                <a:solidFill>
                  <a:schemeClr val="dk1"/>
                </a:solidFill>
              </a:defRPr>
            </a:lvl3pPr>
            <a:lvl4pPr lvl="3" rtl="0">
              <a:buNone/>
              <a:defRPr>
                <a:solidFill>
                  <a:schemeClr val="dk1"/>
                </a:solidFill>
              </a:defRPr>
            </a:lvl4pPr>
            <a:lvl5pPr lvl="4" rtl="0">
              <a:buNone/>
              <a:defRPr>
                <a:solidFill>
                  <a:schemeClr val="dk1"/>
                </a:solidFill>
              </a:defRPr>
            </a:lvl5pPr>
            <a:lvl6pPr lvl="5" rtl="0">
              <a:buNone/>
              <a:defRPr>
                <a:solidFill>
                  <a:schemeClr val="dk1"/>
                </a:solidFill>
              </a:defRPr>
            </a:lvl6pPr>
            <a:lvl7pPr lvl="6" rtl="0">
              <a:buNone/>
              <a:defRPr>
                <a:solidFill>
                  <a:schemeClr val="dk1"/>
                </a:solidFill>
              </a:defRPr>
            </a:lvl7pPr>
            <a:lvl8pPr lvl="7" rtl="0">
              <a:buNone/>
              <a:defRPr>
                <a:solidFill>
                  <a:schemeClr val="dk1"/>
                </a:solidFill>
              </a:defRPr>
            </a:lvl8pPr>
            <a:lvl9pPr lvl="8" rtl="0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2"/>
              </a:rPr>
              <a:t>https://oss.cs.fau.de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grpSp>
        <p:nvGrpSpPr>
          <p:cNvPr id="26" name="Google Shape;26;p4"/>
          <p:cNvGrpSpPr/>
          <p:nvPr/>
        </p:nvGrpSpPr>
        <p:grpSpPr>
          <a:xfrm>
            <a:off x="0" y="685800"/>
            <a:ext cx="9144000" cy="91500"/>
            <a:chOff x="0" y="2386584"/>
            <a:chExt cx="9144000" cy="91500"/>
          </a:xfrm>
        </p:grpSpPr>
        <p:sp>
          <p:nvSpPr>
            <p:cNvPr id="27" name="Google Shape;27;p4"/>
            <p:cNvSpPr/>
            <p:nvPr/>
          </p:nvSpPr>
          <p:spPr>
            <a:xfrm>
              <a:off x="0" y="2386584"/>
              <a:ext cx="914400" cy="915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4"/>
            <p:cNvSpPr/>
            <p:nvPr/>
          </p:nvSpPr>
          <p:spPr>
            <a:xfrm>
              <a:off x="914400" y="2386584"/>
              <a:ext cx="1828800" cy="91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4"/>
            <p:cNvSpPr/>
            <p:nvPr/>
          </p:nvSpPr>
          <p:spPr>
            <a:xfrm>
              <a:off x="2743200" y="2386584"/>
              <a:ext cx="6400800" cy="91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  <a:ln>
            <a:noFill/>
          </a:ln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274320" y="914400"/>
            <a:ext cx="4114800" cy="41148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46320" y="914400"/>
            <a:ext cx="41148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900" u="sng">
                <a:solidFill>
                  <a:schemeClr val="hlink"/>
                </a:solidFill>
                <a:hlinkClick r:id="rId2"/>
              </a:rPr>
              <a:t>https://oss.cs.fau.de</a:t>
            </a:r>
            <a:endParaRPr>
              <a:solidFill>
                <a:schemeClr val="dk2"/>
              </a:solidFill>
            </a:endParaRPr>
          </a:p>
        </p:txBody>
      </p:sp>
      <p:grpSp>
        <p:nvGrpSpPr>
          <p:cNvPr id="35" name="Google Shape;35;p5"/>
          <p:cNvGrpSpPr/>
          <p:nvPr/>
        </p:nvGrpSpPr>
        <p:grpSpPr>
          <a:xfrm>
            <a:off x="0" y="685800"/>
            <a:ext cx="9144000" cy="91500"/>
            <a:chOff x="0" y="2386584"/>
            <a:chExt cx="9144000" cy="91500"/>
          </a:xfrm>
        </p:grpSpPr>
        <p:sp>
          <p:nvSpPr>
            <p:cNvPr id="36" name="Google Shape;36;p5"/>
            <p:cNvSpPr/>
            <p:nvPr/>
          </p:nvSpPr>
          <p:spPr>
            <a:xfrm>
              <a:off x="0" y="2386584"/>
              <a:ext cx="914400" cy="915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5"/>
            <p:cNvSpPr/>
            <p:nvPr/>
          </p:nvSpPr>
          <p:spPr>
            <a:xfrm>
              <a:off x="914400" y="2386584"/>
              <a:ext cx="1828800" cy="91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5"/>
            <p:cNvSpPr/>
            <p:nvPr/>
          </p:nvSpPr>
          <p:spPr>
            <a:xfrm>
              <a:off x="2743200" y="2386584"/>
              <a:ext cx="6400800" cy="91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2"/>
              </a:rPr>
              <a:t>https://oss.cs.fau.de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>
              <a:solidFill>
                <a:schemeClr val="dk2"/>
              </a:solidFill>
            </a:endParaRPr>
          </a:p>
        </p:txBody>
      </p:sp>
      <p:grpSp>
        <p:nvGrpSpPr>
          <p:cNvPr id="42" name="Google Shape;42;p6"/>
          <p:cNvGrpSpPr/>
          <p:nvPr/>
        </p:nvGrpSpPr>
        <p:grpSpPr>
          <a:xfrm>
            <a:off x="0" y="685800"/>
            <a:ext cx="9144000" cy="91500"/>
            <a:chOff x="0" y="2386584"/>
            <a:chExt cx="9144000" cy="91500"/>
          </a:xfrm>
        </p:grpSpPr>
        <p:sp>
          <p:nvSpPr>
            <p:cNvPr id="43" name="Google Shape;43;p6"/>
            <p:cNvSpPr/>
            <p:nvPr/>
          </p:nvSpPr>
          <p:spPr>
            <a:xfrm>
              <a:off x="0" y="2386584"/>
              <a:ext cx="914400" cy="915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>
              <a:off x="914400" y="2386584"/>
              <a:ext cx="1828800" cy="91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6"/>
            <p:cNvSpPr/>
            <p:nvPr/>
          </p:nvSpPr>
          <p:spPr>
            <a:xfrm>
              <a:off x="2743200" y="2386584"/>
              <a:ext cx="6400800" cy="91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hyperlink" Target="https://oss.cs.fau.de" TargetMode="Externa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buNone/>
              <a:defRPr b="1" sz="2400">
                <a:solidFill>
                  <a:schemeClr val="dk2"/>
                </a:solidFill>
              </a:defRPr>
            </a:lvl1pPr>
            <a:lvl2pPr lvl="1" rtl="0" algn="r">
              <a:buNone/>
              <a:defRPr b="1" sz="2400">
                <a:solidFill>
                  <a:schemeClr val="dk2"/>
                </a:solidFill>
              </a:defRPr>
            </a:lvl2pPr>
            <a:lvl3pPr lvl="2" rtl="0" algn="r">
              <a:buNone/>
              <a:defRPr b="1" sz="2400">
                <a:solidFill>
                  <a:schemeClr val="dk2"/>
                </a:solidFill>
              </a:defRPr>
            </a:lvl3pPr>
            <a:lvl4pPr lvl="3" rtl="0" algn="r">
              <a:buNone/>
              <a:defRPr b="1" sz="2400">
                <a:solidFill>
                  <a:schemeClr val="dk2"/>
                </a:solidFill>
              </a:defRPr>
            </a:lvl4pPr>
            <a:lvl5pPr lvl="4" rtl="0" algn="r">
              <a:buNone/>
              <a:defRPr b="1" sz="2400">
                <a:solidFill>
                  <a:schemeClr val="dk2"/>
                </a:solidFill>
              </a:defRPr>
            </a:lvl5pPr>
            <a:lvl6pPr lvl="5" rtl="0" algn="r">
              <a:buNone/>
              <a:defRPr b="1" sz="2400">
                <a:solidFill>
                  <a:schemeClr val="dk2"/>
                </a:solidFill>
              </a:defRPr>
            </a:lvl6pPr>
            <a:lvl7pPr lvl="6" rtl="0" algn="r">
              <a:buNone/>
              <a:defRPr b="1" sz="2400">
                <a:solidFill>
                  <a:schemeClr val="dk2"/>
                </a:solidFill>
              </a:defRPr>
            </a:lvl7pPr>
            <a:lvl8pPr lvl="7" rtl="0" algn="r">
              <a:buNone/>
              <a:defRPr b="1" sz="2400">
                <a:solidFill>
                  <a:schemeClr val="dk2"/>
                </a:solidFill>
              </a:defRPr>
            </a:lvl8pPr>
            <a:lvl9pPr lvl="8" rtl="0" algn="r">
              <a:buNone/>
              <a:defRPr b="1" sz="24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1"/>
              </a:rPr>
              <a:t>https://oss.cs.fau.de</a:t>
            </a:r>
            <a:r>
              <a:rPr b="0" lang="en" sz="900"/>
              <a:t> </a:t>
            </a:r>
            <a:endParaRPr b="0" sz="900"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creativecommons.org/licenses/by/4.0/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oss.cs.fau.de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oss.cs.fau.de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oss.cs.fau.de" TargetMode="External"/><Relationship Id="rId4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oss.cs.fau.de" TargetMode="External"/><Relationship Id="rId4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oss.cs.fau.de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oss.cs.fau.de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oss.cs.fau.de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oss.cs.fau.de" TargetMode="External"/><Relationship Id="rId4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oss.cs.fau.de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oss.cs.fau.de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oss.cs.fau.de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oss.cs.fau.de" TargetMode="External"/><Relationship Id="rId4" Type="http://schemas.openxmlformats.org/officeDocument/2006/relationships/image" Target="../media/image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oss.cs.fau.de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oss.cs.fau.de" TargetMode="External"/><Relationship Id="rId4" Type="http://schemas.openxmlformats.org/officeDocument/2006/relationships/image" Target="../media/image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oss.cs.fau.de" TargetMode="External"/><Relationship Id="rId4" Type="http://schemas.openxmlformats.org/officeDocument/2006/relationships/image" Target="../media/image8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oss.cs.fau.de" TargetMode="External"/><Relationship Id="rId4" Type="http://schemas.openxmlformats.org/officeDocument/2006/relationships/image" Target="../media/image8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oss.cs.fau.de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s://oss.cs.fau.de" TargetMode="Externa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s://oss.cs.fau.de" TargetMode="Externa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s://oss.cs.fau.de" TargetMode="Externa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s://oss.cs.fau.de" TargetMode="Externa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s://oss.cs.fau.de" TargetMode="External"/><Relationship Id="rId4" Type="http://schemas.openxmlformats.org/officeDocument/2006/relationships/image" Target="../media/image12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hyperlink" Target="https://oss.cs.fau.de" TargetMode="External"/><Relationship Id="rId4" Type="http://schemas.openxmlformats.org/officeDocument/2006/relationships/image" Target="../media/image12.png"/><Relationship Id="rId5" Type="http://schemas.openxmlformats.org/officeDocument/2006/relationships/image" Target="../media/image10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hyperlink" Target="https://oss.cs.fau.de" TargetMode="Externa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8.xml"/><Relationship Id="rId3" Type="http://schemas.openxmlformats.org/officeDocument/2006/relationships/hyperlink" Target="https://oss.cs.fau.de" TargetMode="External"/><Relationship Id="rId4" Type="http://schemas.openxmlformats.org/officeDocument/2006/relationships/image" Target="../media/image13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9.xml"/><Relationship Id="rId3" Type="http://schemas.openxmlformats.org/officeDocument/2006/relationships/hyperlink" Target="https://oss.cs.fau.de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oss.cs.fau.de" TargetMode="External"/><Relationship Id="rId4" Type="http://schemas.openxmlformats.org/officeDocument/2006/relationships/image" Target="../media/image5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0.xml"/><Relationship Id="rId3" Type="http://schemas.openxmlformats.org/officeDocument/2006/relationships/hyperlink" Target="https://oss.cs.fau.de" TargetMode="Externa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hyperlink" Target="https://oss.cs.fau.de" TargetMode="Externa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hyperlink" Target="https://oss.cs.fau.de" TargetMode="Externa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Relationship Id="rId3" Type="http://schemas.openxmlformats.org/officeDocument/2006/relationships/hyperlink" Target="mailto:dirk.riehle@fau.de" TargetMode="External"/><Relationship Id="rId4" Type="http://schemas.openxmlformats.org/officeDocument/2006/relationships/hyperlink" Target="https://oss.cs.fau.de" TargetMode="External"/><Relationship Id="rId5" Type="http://schemas.openxmlformats.org/officeDocument/2006/relationships/hyperlink" Target="mailto:dirk@riehle.org" TargetMode="External"/><Relationship Id="rId6" Type="http://schemas.openxmlformats.org/officeDocument/2006/relationships/hyperlink" Target="https://dirkriehle.com" TargetMode="External"/><Relationship Id="rId7" Type="http://schemas.openxmlformats.org/officeDocument/2006/relationships/hyperlink" Target="https://twitter.com/dirkriehle" TargetMode="Externa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hyperlink" Target="https://oss.cs.fau.de" TargetMode="External"/><Relationship Id="rId4" Type="http://schemas.openxmlformats.org/officeDocument/2006/relationships/hyperlink" Target="http://creativecommons.org/licenses/by/4.0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oss.cs.fau.de" TargetMode="External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oss.cs.fau.de" TargetMode="External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oss.cs.fau.de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oss.cs.fau.de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Subtyping and Inheritance</a:t>
            </a:r>
            <a:endParaRPr/>
          </a:p>
        </p:txBody>
      </p:sp>
      <p:sp>
        <p:nvSpPr>
          <p:cNvPr id="52" name="Google Shape;52;p8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Dirk Riehle, FAU Erlangen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ADAP B03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Licensed under 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CC BY 4.0 International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Even Simpler</a:t>
            </a:r>
            <a:endParaRPr/>
          </a:p>
        </p:txBody>
      </p:sp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Don’t surprise use-clients</a:t>
            </a:r>
            <a:endParaRPr/>
          </a:p>
        </p:txBody>
      </p:sp>
      <p:sp>
        <p:nvSpPr>
          <p:cNvPr id="113" name="Google Shape;113;p17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Quiz: What’s the Surprise?</a:t>
            </a:r>
            <a:endParaRPr/>
          </a:p>
        </p:txBody>
      </p:sp>
      <p:sp>
        <p:nvSpPr>
          <p:cNvPr id="119" name="Google Shape;119;p18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you make Rectangle a subtype of Square?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If you make Square a subtype of Rectangle?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If you make 2DLine a subtype of Point?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If you make Point a subtype of 2DLine?</a:t>
            </a:r>
            <a:endParaRPr/>
          </a:p>
        </p:txBody>
      </p:sp>
      <p:sp>
        <p:nvSpPr>
          <p:cNvPr id="120" name="Google Shape;120;p18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Applied to Class Hierarchies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Subclasses as Extended Subtypes</a:t>
            </a:r>
            <a:endParaRPr/>
          </a:p>
        </p:txBody>
      </p:sp>
      <p:sp>
        <p:nvSpPr>
          <p:cNvPr id="131" name="Google Shape;131;p20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sp>
        <p:nvSpPr>
          <p:cNvPr id="132" name="Google Shape;132;p20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Subclasses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 methods and state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 not constraint superclasses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3" name="Google Shape;13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1988" y="914400"/>
            <a:ext cx="4297680" cy="36315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Subclasses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Constrain behavior in defined space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 method signatures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Using covariant redefinition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Leads to parallel class hierarchies</a:t>
            </a:r>
            <a:endParaRPr/>
          </a:p>
        </p:txBody>
      </p:sp>
      <p:sp>
        <p:nvSpPr>
          <p:cNvPr id="139" name="Google Shape;139;p2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Subclasses as Constrained Subtypes</a:t>
            </a:r>
            <a:endParaRPr/>
          </a:p>
        </p:txBody>
      </p:sp>
      <p:sp>
        <p:nvSpPr>
          <p:cNvPr id="140" name="Google Shape;140;p21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pic>
        <p:nvPicPr>
          <p:cNvPr id="141" name="Google Shape;14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914400"/>
            <a:ext cx="4297680" cy="36315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Extract Superclass Refactoring</a:t>
            </a:r>
            <a:endParaRPr/>
          </a:p>
        </p:txBody>
      </p:sp>
      <p:sp>
        <p:nvSpPr>
          <p:cNvPr id="147" name="Google Shape;147;p22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refactoring is a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Behavior-preserving transformation of existing code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goal is to improve readability, remove redundancy, etc.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extraction of an abstract superclass is a common refactoring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Fowler’s catalog [1] lists Extract Superclass (without “Abstract” though)</a:t>
            </a:r>
            <a:endParaRPr/>
          </a:p>
        </p:txBody>
      </p:sp>
      <p:sp>
        <p:nvSpPr>
          <p:cNvPr id="148" name="Google Shape;148;p22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sp>
        <p:nvSpPr>
          <p:cNvPr id="149" name="Google Shape;149;p22"/>
          <p:cNvSpPr txBox="1"/>
          <p:nvPr/>
        </p:nvSpPr>
        <p:spPr>
          <a:xfrm>
            <a:off x="0" y="4233672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Martin Fowler. Refactoring (2nd Edition). Addison Wesley, 2018.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3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Co- and Contravariance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Covariant Redefinition of Return Types</a:t>
            </a:r>
            <a:endParaRPr/>
          </a:p>
        </p:txBody>
      </p:sp>
      <p:sp>
        <p:nvSpPr>
          <p:cNvPr id="160" name="Google Shape;160;p2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return type has been covariantly redefined in a method definition, if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return type of the subtype’s method is a subtype of the supertype’s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Example of covariant redefinition of return type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UserView.getUser(): </a:t>
            </a:r>
            <a:r>
              <a:rPr b="1" lang="en"/>
              <a:t>User</a:t>
            </a:r>
            <a:r>
              <a:rPr lang="en"/>
              <a:t> → ModeratorView.getUser(): </a:t>
            </a:r>
            <a:r>
              <a:rPr b="1" lang="en"/>
              <a:t>Moderator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subtype’s method “returns less” than what the supertype’s method promises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Does not violate the LSP (is within expectations)</a:t>
            </a:r>
            <a:endParaRPr/>
          </a:p>
        </p:txBody>
      </p:sp>
      <p:sp>
        <p:nvSpPr>
          <p:cNvPr id="161" name="Google Shape;161;p24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Contravariant Redefinition of Return Types</a:t>
            </a:r>
            <a:endParaRPr/>
          </a:p>
        </p:txBody>
      </p:sp>
      <p:sp>
        <p:nvSpPr>
          <p:cNvPr id="167" name="Google Shape;167;p25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 return type has been contravariantly redefined in a method definition, if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return type of the subtype’s method is a supertype of the supertype’s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Example of contrvariant redefinition of return type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ModeratorView.getUser(): </a:t>
            </a:r>
            <a:r>
              <a:rPr b="1" lang="en"/>
              <a:t>Moderator</a:t>
            </a:r>
            <a:r>
              <a:rPr lang="en"/>
              <a:t> → AdministratorView.getUser(): </a:t>
            </a:r>
            <a:r>
              <a:rPr b="1" lang="en"/>
              <a:t>User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The subtype’s method “returns more” than what the supertype’s method promises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Violate the LSP, because clients of the supertype’s methods might be surprised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5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Users / </a:t>
            </a:r>
            <a:r>
              <a:rPr lang="en"/>
              <a:t>View</a:t>
            </a:r>
            <a:r>
              <a:rPr lang="en"/>
              <a:t>s Example 1 / 2</a:t>
            </a:r>
            <a:endParaRPr/>
          </a:p>
        </p:txBody>
      </p:sp>
      <p:sp>
        <p:nvSpPr>
          <p:cNvPr id="174" name="Google Shape;174;p26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sp>
        <p:nvSpPr>
          <p:cNvPr id="175" name="Google Shape;175;p26"/>
          <p:cNvSpPr txBox="1"/>
          <p:nvPr/>
        </p:nvSpPr>
        <p:spPr>
          <a:xfrm>
            <a:off x="274325" y="1188720"/>
            <a:ext cx="42978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mod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View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Moderator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View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Moderator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View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Moderator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());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modAsUser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View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User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View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mod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View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User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View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mod1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Moderator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modAsUser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View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getUser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</a:t>
            </a:r>
            <a:r>
              <a:rPr lang="en" sz="10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Moderator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mod1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moderate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(); </a:t>
            </a:r>
            <a:r>
              <a:rPr lang="en" sz="10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should work, no problem</a:t>
            </a:r>
            <a:endParaRPr sz="100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6" name="Google Shape;176;p26"/>
          <p:cNvSpPr txBox="1"/>
          <p:nvPr/>
        </p:nvSpPr>
        <p:spPr>
          <a:xfrm>
            <a:off x="274325" y="2743200"/>
            <a:ext cx="82296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admin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View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Administrator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View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Administrator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View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admin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View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AsMod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View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Moderator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View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admin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View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Moderator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View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mod3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Moderator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admin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View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AsMod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View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getUser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mod3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moderate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</a:t>
            </a:r>
            <a:r>
              <a:rPr lang="en" sz="10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will fail because mod3 is of dynamic type User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7" name="Google Shape;177;p26"/>
          <p:cNvSpPr/>
          <p:nvPr/>
        </p:nvSpPr>
        <p:spPr>
          <a:xfrm>
            <a:off x="3840480" y="2514600"/>
            <a:ext cx="731700" cy="365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6"/>
          <p:cNvSpPr/>
          <p:nvPr/>
        </p:nvSpPr>
        <p:spPr>
          <a:xfrm>
            <a:off x="3840480" y="3794760"/>
            <a:ext cx="731700" cy="365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9" name="Google Shape;179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914400"/>
            <a:ext cx="4297680" cy="36315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58" name="Google Shape;58;p9"/>
          <p:cNvSpPr txBox="1"/>
          <p:nvPr>
            <p:ph idx="1" type="body"/>
          </p:nvPr>
        </p:nvSpPr>
        <p:spPr>
          <a:xfrm>
            <a:off x="274320" y="914400"/>
            <a:ext cx="4114800" cy="41148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What is subtyping?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Liskov substitutability principle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Applied to class hierarchies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Co- and contravariance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Multiple inheritance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Abstract superclass rule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Cascading class hierarchies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9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60" name="Google Shape;60;p9"/>
          <p:cNvSpPr txBox="1"/>
          <p:nvPr>
            <p:ph idx="2" type="body"/>
          </p:nvPr>
        </p:nvSpPr>
        <p:spPr>
          <a:xfrm>
            <a:off x="4846320" y="914400"/>
            <a:ext cx="41148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Homework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Covariant Redefinition of Argument Types</a:t>
            </a:r>
            <a:endParaRPr/>
          </a:p>
        </p:txBody>
      </p:sp>
      <p:sp>
        <p:nvSpPr>
          <p:cNvPr id="185" name="Google Shape;185;p27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An argument type has been covariantly redefined in a method definition, if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argument type of subtype’s method is a subtype of the supertype’s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Example of covariant redefinition of argument type</a:t>
            </a: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User.setUser(u: </a:t>
            </a:r>
            <a:r>
              <a:rPr b="1" lang="en"/>
              <a:t>User</a:t>
            </a:r>
            <a:r>
              <a:rPr lang="en"/>
              <a:t>): void → Moderator.setUser(m: </a:t>
            </a:r>
            <a:r>
              <a:rPr b="1" lang="en"/>
              <a:t>Moderator</a:t>
            </a:r>
            <a:r>
              <a:rPr lang="en"/>
              <a:t>): void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subtype’s method “accepts less” than what the supertype’s method promises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violates the LSP and only makes sense if you think in relationships</a:t>
            </a:r>
            <a:endParaRPr/>
          </a:p>
        </p:txBody>
      </p:sp>
      <p:sp>
        <p:nvSpPr>
          <p:cNvPr id="186" name="Google Shape;186;p27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Contravariant Redefinition of Argument Types</a:t>
            </a:r>
            <a:endParaRPr/>
          </a:p>
        </p:txBody>
      </p:sp>
      <p:sp>
        <p:nvSpPr>
          <p:cNvPr id="192" name="Google Shape;192;p28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</a:t>
            </a:r>
            <a:r>
              <a:rPr lang="en"/>
              <a:t> argument type has been contravariantly redefined in a method definition, if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argument type of the subtype’s method is a supertype of the supertype’s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Example of contravariant redefinition of argument type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ModeratorView.getUser(): </a:t>
            </a:r>
            <a:r>
              <a:rPr b="1" lang="en"/>
              <a:t>Moderator</a:t>
            </a:r>
            <a:r>
              <a:rPr lang="en"/>
              <a:t> → AdministratorView.getUser(): </a:t>
            </a:r>
            <a:r>
              <a:rPr b="1" lang="en"/>
              <a:t>User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subtype’s method “accepts more” than what the supertype’s method promises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Does not violate the LSP but also makes little sense in practice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28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Users / </a:t>
            </a:r>
            <a:r>
              <a:rPr lang="en"/>
              <a:t>View</a:t>
            </a:r>
            <a:r>
              <a:rPr lang="en"/>
              <a:t>s Argument Type Example</a:t>
            </a:r>
            <a:endParaRPr/>
          </a:p>
        </p:txBody>
      </p:sp>
      <p:sp>
        <p:nvSpPr>
          <p:cNvPr id="199" name="Google Shape;199;p29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sp>
        <p:nvSpPr>
          <p:cNvPr id="200" name="Google Shape;200;p29"/>
          <p:cNvSpPr txBox="1"/>
          <p:nvPr/>
        </p:nvSpPr>
        <p:spPr>
          <a:xfrm>
            <a:off x="274325" y="1188720"/>
            <a:ext cx="42978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mod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View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Moderator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View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Moderator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View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Moderator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());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modAsUser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View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mod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View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User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View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modAsUser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View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setUser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User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());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setup</a:t>
            </a:r>
            <a:endParaRPr sz="100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mod2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Moderator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mod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View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getUser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(); </a:t>
            </a:r>
            <a:r>
              <a:rPr lang="en" sz="10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creates failure point</a:t>
            </a:r>
            <a:endParaRPr sz="100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mod2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moderate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(); </a:t>
            </a:r>
            <a:r>
              <a:rPr lang="en" sz="10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should fail</a:t>
            </a:r>
            <a:endParaRPr sz="100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1" name="Google Shape;201;p29"/>
          <p:cNvSpPr txBox="1"/>
          <p:nvPr/>
        </p:nvSpPr>
        <p:spPr>
          <a:xfrm>
            <a:off x="274325" y="2743200"/>
            <a:ext cx="82296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admin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View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setUser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User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());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user1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User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admin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View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getUser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user1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use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(); </a:t>
            </a:r>
            <a:r>
              <a:rPr lang="en" sz="10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no problem</a:t>
            </a:r>
            <a:endParaRPr sz="100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admin1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Administrator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user1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Administrator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admin1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administer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(); </a:t>
            </a:r>
            <a:r>
              <a:rPr lang="en" sz="10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will fail but also was not promised</a:t>
            </a:r>
            <a:endParaRPr sz="100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2" name="Google Shape;202;p29"/>
          <p:cNvSpPr/>
          <p:nvPr/>
        </p:nvSpPr>
        <p:spPr>
          <a:xfrm>
            <a:off x="3840480" y="2514600"/>
            <a:ext cx="731700" cy="365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29"/>
          <p:cNvSpPr/>
          <p:nvPr/>
        </p:nvSpPr>
        <p:spPr>
          <a:xfrm>
            <a:off x="3840480" y="3794760"/>
            <a:ext cx="731700" cy="365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4" name="Google Shape;204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914400"/>
            <a:ext cx="4297680" cy="36315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Co- and Contravariance in Typescript</a:t>
            </a:r>
            <a:endParaRPr/>
          </a:p>
        </p:txBody>
      </p:sp>
      <p:sp>
        <p:nvSpPr>
          <p:cNvPr id="210" name="Google Shape;210;p30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>
              <a:solidFill>
                <a:schemeClr val="dk2"/>
              </a:solidFill>
            </a:endParaRPr>
          </a:p>
        </p:txBody>
      </p:sp>
      <p:graphicFrame>
        <p:nvGraphicFramePr>
          <p:cNvPr id="211" name="Google Shape;211;p30"/>
          <p:cNvGraphicFramePr/>
          <p:nvPr/>
        </p:nvGraphicFramePr>
        <p:xfrm>
          <a:off x="274320" y="914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{AF7D45C0-142A-44FF-9D4C-C84B605BD424}</a:tableStyleId>
              </a:tblPr>
              <a:tblGrid>
                <a:gridCol w="2865125"/>
                <a:gridCol w="2865125"/>
                <a:gridCol w="2865125"/>
              </a:tblGrid>
              <a:tr h="91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Covariant Redefinition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Contravariant Redefinition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Return type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is allowed</a:t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is not allowed</a:t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Argument type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is allowed [2]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should not be allowed [1]</a:t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is allowed</a:t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</a:tbl>
          </a:graphicData>
        </a:graphic>
      </p:graphicFrame>
      <p:sp>
        <p:nvSpPr>
          <p:cNvPr id="212" name="Google Shape;212;p30"/>
          <p:cNvSpPr txBox="1"/>
          <p:nvPr/>
        </p:nvSpPr>
        <p:spPr>
          <a:xfrm>
            <a:off x="0" y="4233672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Should not be allowed because it violates the LSP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[2] Only makes sense if class (role type) is part of a collaboration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Parallel Class Hierarchies</a:t>
            </a:r>
            <a:endParaRPr/>
          </a:p>
        </p:txBody>
      </p:sp>
      <p:sp>
        <p:nvSpPr>
          <p:cNvPr id="218" name="Google Shape;218;p31"/>
          <p:cNvSpPr txBox="1"/>
          <p:nvPr>
            <p:ph idx="1" type="body"/>
          </p:nvPr>
        </p:nvSpPr>
        <p:spPr>
          <a:xfrm>
            <a:off x="274323" y="914400"/>
            <a:ext cx="42978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Parallel class </a:t>
            </a:r>
            <a:r>
              <a:rPr lang="en"/>
              <a:t>hierarchies</a:t>
            </a:r>
            <a:r>
              <a:rPr lang="en"/>
              <a:t> are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Two related class hierarchies, subclassed in parallel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Often using covariant redefinition of both return and argument types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The design focus is on the collaboration</a:t>
            </a:r>
            <a:endParaRPr/>
          </a:p>
        </p:txBody>
      </p:sp>
      <p:sp>
        <p:nvSpPr>
          <p:cNvPr id="219" name="Google Shape;219;p31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pic>
        <p:nvPicPr>
          <p:cNvPr id="220" name="Google Shape;220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914400"/>
            <a:ext cx="4297680" cy="36422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2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5. Multiple Inheritance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Multiple Inheritance</a:t>
            </a:r>
            <a:endParaRPr/>
          </a:p>
        </p:txBody>
      </p:sp>
      <p:sp>
        <p:nvSpPr>
          <p:cNvPr id="231" name="Google Shape;231;p33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Multiple inheritance is when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class has 2+ superclasses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Does not necessarily imply substitutability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Cf. C++’s private inheritance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Not a Typescript feature</a:t>
            </a:r>
            <a:endParaRPr/>
          </a:p>
        </p:txBody>
      </p:sp>
      <p:sp>
        <p:nvSpPr>
          <p:cNvPr id="232" name="Google Shape;232;p33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pic>
        <p:nvPicPr>
          <p:cNvPr id="233" name="Google Shape;233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914400"/>
            <a:ext cx="4297680" cy="36315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 delegation is when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class delegates its implementation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Generally better than multiple inheritance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Choose delegation over inheritance</a:t>
            </a:r>
            <a:endParaRPr/>
          </a:p>
        </p:txBody>
      </p:sp>
      <p:sp>
        <p:nvSpPr>
          <p:cNvPr id="239" name="Google Shape;239;p3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 Delegation</a:t>
            </a:r>
            <a:endParaRPr/>
          </a:p>
        </p:txBody>
      </p:sp>
      <p:sp>
        <p:nvSpPr>
          <p:cNvPr id="240" name="Google Shape;240;p34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pic>
        <p:nvPicPr>
          <p:cNvPr id="241" name="Google Shape;241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914400"/>
            <a:ext cx="4297680" cy="36315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Composition over Inheritance</a:t>
            </a:r>
            <a:endParaRPr/>
          </a:p>
        </p:txBody>
      </p:sp>
      <p:sp>
        <p:nvSpPr>
          <p:cNvPr id="247" name="Google Shape;247;p35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composition over inheritance principle states that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should favor object composition over class inheritance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A.k.a. delegation over inheritance (principle)</a:t>
            </a:r>
            <a:endParaRPr/>
          </a:p>
        </p:txBody>
      </p:sp>
      <p:sp>
        <p:nvSpPr>
          <p:cNvPr id="248" name="Google Shape;248;p35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6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6. Abstract Superclass Rule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What is Subtyping?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Inheritance vs. Abstractness</a:t>
            </a:r>
            <a:endParaRPr/>
          </a:p>
        </p:txBody>
      </p:sp>
      <p:sp>
        <p:nvSpPr>
          <p:cNvPr id="259" name="Google Shape;259;p37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Inheritance is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relationship between two classes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Abstractness / concreteness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relationship between a class and its instances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37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Abstract Superclass Rule (ASR)</a:t>
            </a:r>
            <a:endParaRPr/>
          </a:p>
        </p:txBody>
      </p:sp>
      <p:sp>
        <p:nvSpPr>
          <p:cNvPr id="266" name="Google Shape;266;p38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superclasses must be abstract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Corollary: Never subclass a concrete class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38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ASR in Framework vs. Application</a:t>
            </a:r>
            <a:endParaRPr/>
          </a:p>
        </p:txBody>
      </p:sp>
      <p:sp>
        <p:nvSpPr>
          <p:cNvPr id="273" name="Google Shape;273;p39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a framework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Leaf classes may be abstract (awaiting subclassing)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Leaf classes may be concrete (if ready to use)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 an application (based on a framework)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Framework l</a:t>
            </a:r>
            <a:r>
              <a:rPr lang="en"/>
              <a:t>eaf </a:t>
            </a:r>
            <a:r>
              <a:rPr lang="en"/>
              <a:t>classes may be abstract if unused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Application leaf classes must be concrete</a:t>
            </a:r>
            <a:endParaRPr/>
          </a:p>
        </p:txBody>
      </p:sp>
      <p:sp>
        <p:nvSpPr>
          <p:cNvPr id="274" name="Google Shape;274;p39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ASR and LSP</a:t>
            </a:r>
            <a:endParaRPr/>
          </a:p>
        </p:txBody>
      </p:sp>
      <p:sp>
        <p:nvSpPr>
          <p:cNvPr id="280" name="Google Shape;280;p40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ASR helps to comply with the LSP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ASR automatically casts subclasses as constrained subtypes</a:t>
            </a:r>
            <a:endParaRPr/>
          </a:p>
        </p:txBody>
      </p:sp>
      <p:sp>
        <p:nvSpPr>
          <p:cNvPr id="281" name="Google Shape;281;p40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Pragmatics of ASR</a:t>
            </a:r>
            <a:endParaRPr/>
          </a:p>
        </p:txBody>
      </p:sp>
      <p:sp>
        <p:nvSpPr>
          <p:cNvPr id="287" name="Google Shape;287;p4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Logically separate abstract class from</a:t>
            </a:r>
            <a:br>
              <a:rPr lang="en"/>
            </a:br>
            <a:r>
              <a:rPr lang="en"/>
              <a:t>generic implementation subclass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Pragmatically, merge implementation</a:t>
            </a:r>
            <a:br>
              <a:rPr lang="en"/>
            </a:br>
            <a:r>
              <a:rPr lang="en"/>
              <a:t>class into abstract class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Make abstract class concrete but</a:t>
            </a:r>
            <a:br>
              <a:rPr lang="en"/>
            </a:br>
            <a:r>
              <a:rPr lang="en"/>
              <a:t>maintain inheritance interface</a:t>
            </a:r>
            <a:endParaRPr/>
          </a:p>
        </p:txBody>
      </p:sp>
      <p:sp>
        <p:nvSpPr>
          <p:cNvPr id="288" name="Google Shape;288;p41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pic>
        <p:nvPicPr>
          <p:cNvPr id="289" name="Google Shape;289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914400"/>
            <a:ext cx="4297680" cy="36315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Hierarchy Evolution</a:t>
            </a:r>
            <a:endParaRPr/>
          </a:p>
        </p:txBody>
      </p:sp>
      <p:sp>
        <p:nvSpPr>
          <p:cNvPr id="295" name="Google Shape;295;p42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sp>
        <p:nvSpPr>
          <p:cNvPr id="296" name="Google Shape;296;p42"/>
          <p:cNvSpPr/>
          <p:nvPr/>
        </p:nvSpPr>
        <p:spPr>
          <a:xfrm>
            <a:off x="2743200" y="2455825"/>
            <a:ext cx="1371600" cy="5487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97" name="Google Shape;297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914400"/>
            <a:ext cx="4297680" cy="3642284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4320" y="914400"/>
            <a:ext cx="4297680" cy="36207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3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7. Cascading Class Hierarchies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Before and After Methods</a:t>
            </a:r>
            <a:endParaRPr/>
          </a:p>
        </p:txBody>
      </p:sp>
      <p:sp>
        <p:nvSpPr>
          <p:cNvPr id="309" name="Google Shape;309;p4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Before and after methods wrap a method’s main body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They typically come in pairs and are about a meta issue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before method sets something up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after method tears it down</a:t>
            </a:r>
            <a:endParaRPr/>
          </a:p>
        </p:txBody>
      </p:sp>
      <p:sp>
        <p:nvSpPr>
          <p:cNvPr id="310" name="Google Shape;310;p44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 with Service Example</a:t>
            </a:r>
            <a:endParaRPr/>
          </a:p>
        </p:txBody>
      </p:sp>
      <p:sp>
        <p:nvSpPr>
          <p:cNvPr id="316" name="Google Shape;316;p45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317" name="Google Shape;317;p45"/>
          <p:cNvSpPr txBox="1"/>
          <p:nvPr>
            <p:ph idx="2" type="body"/>
          </p:nvPr>
        </p:nvSpPr>
        <p:spPr>
          <a:xfrm>
            <a:off x="4846320" y="914400"/>
            <a:ext cx="41148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MyAppMain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lang="en" sz="10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"./MyAppMain"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args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[]) {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appMain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MyAppMain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MyAppMain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appMain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run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args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args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[] 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process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argv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args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args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slice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args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000">
              <a:solidFill>
                <a:srgbClr val="AF00D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318" name="Google Shape;318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4297680" cy="36315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4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Cascading Inheritance Interfaces 1 / 2</a:t>
            </a:r>
            <a:endParaRPr/>
          </a:p>
        </p:txBody>
      </p:sp>
      <p:sp>
        <p:nvSpPr>
          <p:cNvPr id="324" name="Google Shape;324;p46"/>
          <p:cNvSpPr txBox="1"/>
          <p:nvPr>
            <p:ph idx="1" type="body"/>
          </p:nvPr>
        </p:nvSpPr>
        <p:spPr>
          <a:xfrm>
            <a:off x="274320" y="914400"/>
            <a:ext cx="4114800" cy="41148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abstract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run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args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[])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parseArgs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args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startUp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execute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shutDown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protected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parseArgs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args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[])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0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do nothing (expect subclass to override)</a:t>
            </a:r>
            <a:endParaRPr sz="100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protected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startUp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0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do nothing (expect subclass to override)</a:t>
            </a:r>
            <a:endParaRPr sz="100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protected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abstract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execute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protected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shutDown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0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do nothing (expect subclass to override)</a:t>
            </a:r>
            <a:endParaRPr sz="100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AF00D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25" name="Google Shape;325;p46"/>
          <p:cNvSpPr txBox="1"/>
          <p:nvPr>
            <p:ph idx="2" type="body"/>
          </p:nvPr>
        </p:nvSpPr>
        <p:spPr>
          <a:xfrm>
            <a:off x="4846320" y="914400"/>
            <a:ext cx="41148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lang="en" sz="10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"./Main"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abstract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ModelMain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extends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protected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startUp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super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startUp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loadModel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protected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loadModel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0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do nothing (expect subclass to override)</a:t>
            </a:r>
            <a:endParaRPr sz="100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protected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shutDown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saveModel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();       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super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shutDown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protected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saveModel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0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do nothing (expect subclass to override)</a:t>
            </a:r>
            <a:endParaRPr sz="100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000">
              <a:solidFill>
                <a:srgbClr val="AF00D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26" name="Google Shape;326;p46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Subtyping Example 1 / 3</a:t>
            </a:r>
            <a:endParaRPr/>
          </a:p>
        </p:txBody>
      </p:sp>
      <p:sp>
        <p:nvSpPr>
          <p:cNvPr id="71" name="Google Shape;71;p11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72" name="Google Shape;72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0" cy="3502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4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Cascading Inheritance Interfaces 2 / 2</a:t>
            </a:r>
            <a:endParaRPr/>
          </a:p>
        </p:txBody>
      </p:sp>
      <p:sp>
        <p:nvSpPr>
          <p:cNvPr id="332" name="Google Shape;332;p47"/>
          <p:cNvSpPr txBox="1"/>
          <p:nvPr>
            <p:ph idx="1" type="body"/>
          </p:nvPr>
        </p:nvSpPr>
        <p:spPr>
          <a:xfrm>
            <a:off x="274325" y="914400"/>
            <a:ext cx="4297800" cy="41148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ModelMain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lang="en" sz="10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"./ModelMain"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abstract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ServiceMain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extends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ModelMain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protected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startUp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super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startUp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startService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protected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startService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 /* 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... */ 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protected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execute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0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start main event loop</a:t>
            </a:r>
            <a:endParaRPr sz="100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protected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shutDown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closeService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();       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super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shutDown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protected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closeService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 /* ... */ }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AF00D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33" name="Google Shape;333;p47"/>
          <p:cNvSpPr txBox="1"/>
          <p:nvPr>
            <p:ph idx="2" type="body"/>
          </p:nvPr>
        </p:nvSpPr>
        <p:spPr>
          <a:xfrm>
            <a:off x="4846320" y="914400"/>
            <a:ext cx="41148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ServiceMain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lang="en" sz="10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"./ServiceMain"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AF00D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MyAppMain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extends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ServiceMain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protected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loadModel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0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do something</a:t>
            </a:r>
            <a:endParaRPr sz="100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protected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startService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0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do something</a:t>
            </a:r>
            <a:endParaRPr sz="100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protected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saveModel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0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do something</a:t>
            </a:r>
            <a:endParaRPr sz="100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protected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closeService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0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do something</a:t>
            </a:r>
            <a:endParaRPr sz="100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rgbClr val="AF00D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34" name="Google Shape;334;p47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48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Homework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4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Homework Instructions</a:t>
            </a:r>
            <a:endParaRPr/>
          </a:p>
        </p:txBody>
      </p:sp>
      <p:sp>
        <p:nvSpPr>
          <p:cNvPr id="345" name="Google Shape;345;p49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Extract AbstractName superclass from StringName and StringArrayName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Identify and implement the narrow (minimal) inheritance interface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Move as much as you sensibly can into the AbstractName class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Adapt your previous work to this homework as you see fit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Commit homework by deadline to homework repository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49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5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352" name="Google Shape;352;p50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What is subtyping?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Liskov substitutability principle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Applied to class hierarchies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Co- and contravariance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Multiple inheritance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Abstract superclass rule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Cascading class hierarchies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50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51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 Any questions?</a:t>
            </a:r>
            <a:endParaRPr/>
          </a:p>
        </p:txBody>
      </p:sp>
      <p:sp>
        <p:nvSpPr>
          <p:cNvPr id="359" name="Google Shape;359;p51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dirk.riehle@fau.de</a:t>
            </a:r>
            <a:r>
              <a:rPr lang="en"/>
              <a:t> </a:t>
            </a:r>
            <a:r>
              <a:rPr lang="en" sz="2400"/>
              <a:t>–</a:t>
            </a:r>
            <a:r>
              <a:rPr lang="en"/>
              <a:t>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https://oss.cs.fau.de</a:t>
            </a:r>
            <a:endParaRPr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chemeClr val="hlink"/>
                </a:solidFill>
                <a:hlinkClick r:id="rId5"/>
              </a:rPr>
              <a:t>dirk@riehle.org</a:t>
            </a:r>
            <a:r>
              <a:rPr lang="en" sz="2400"/>
              <a:t> – </a:t>
            </a:r>
            <a:r>
              <a:rPr lang="en" sz="2400" u="sng">
                <a:solidFill>
                  <a:schemeClr val="hlink"/>
                </a:solidFill>
                <a:hlinkClick r:id="rId6"/>
              </a:rPr>
              <a:t>https://dirkriehle.com</a:t>
            </a:r>
            <a:r>
              <a:rPr lang="en" sz="2400"/>
              <a:t> – </a:t>
            </a:r>
            <a:r>
              <a:rPr lang="en" sz="2400" u="sng">
                <a:solidFill>
                  <a:schemeClr val="hlink"/>
                </a:solidFill>
                <a:hlinkClick r:id="rId7"/>
              </a:rPr>
              <a:t>@dirkriehle</a:t>
            </a:r>
            <a:endParaRPr sz="240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5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Legal Notices</a:t>
            </a:r>
            <a:endParaRPr/>
          </a:p>
        </p:txBody>
      </p:sp>
      <p:sp>
        <p:nvSpPr>
          <p:cNvPr id="365" name="Google Shape;365;p52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sp>
        <p:nvSpPr>
          <p:cNvPr id="366" name="Google Shape;366;p52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License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Licensed under the </a:t>
            </a:r>
            <a:r>
              <a:rPr lang="en" u="sng">
                <a:solidFill>
                  <a:schemeClr val="hlink"/>
                </a:solidFill>
                <a:hlinkClick r:id="rId4"/>
              </a:rPr>
              <a:t>CC BY 4.0 International</a:t>
            </a:r>
            <a:r>
              <a:rPr lang="en"/>
              <a:t> license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Copyright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© 2012, 2018, 2024 Dirk Riehle, some rights reserved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Subtyping Example 2 / 3</a:t>
            </a:r>
            <a:endParaRPr/>
          </a:p>
        </p:txBody>
      </p:sp>
      <p:sp>
        <p:nvSpPr>
          <p:cNvPr id="78" name="Google Shape;78;p12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79" name="Google Shape;79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0" cy="3502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Subtyping Example 3 / 3</a:t>
            </a:r>
            <a:endParaRPr/>
          </a:p>
        </p:txBody>
      </p:sp>
      <p:sp>
        <p:nvSpPr>
          <p:cNvPr id="85" name="Google Shape;85;p13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86" name="Google Shape;8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0" cy="3502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Liskov Substitutability Principle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Subtype Requirement [1]</a:t>
            </a:r>
            <a:endParaRPr/>
          </a:p>
        </p:txBody>
      </p:sp>
      <p:sp>
        <p:nvSpPr>
          <p:cNvPr id="97" name="Google Shape;97;p15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Let φ(x) be a property provable about objects x of type T. Then φ(y) should be provable for objects y of type S, where S is a subtype of T.</a:t>
            </a:r>
            <a:endParaRPr/>
          </a:p>
        </p:txBody>
      </p:sp>
      <p:sp>
        <p:nvSpPr>
          <p:cNvPr id="98" name="Google Shape;98;p15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sp>
        <p:nvSpPr>
          <p:cNvPr id="99" name="Google Shape;99;p15"/>
          <p:cNvSpPr txBox="1"/>
          <p:nvPr/>
        </p:nvSpPr>
        <p:spPr>
          <a:xfrm>
            <a:off x="0" y="4233672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A.k.a. the Liskov Substitutability Principle (LSP) [LW94]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Simpler Words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All properties that hold for instances of a supertype should also hold for instances of a subtype [DR]</a:t>
            </a:r>
            <a:endParaRPr/>
          </a:p>
        </p:txBody>
      </p:sp>
      <p:sp>
        <p:nvSpPr>
          <p:cNvPr id="106" name="Google Shape;106;p16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OSS Slides Template">
  <a:themeElements>
    <a:clrScheme name="Simple Light">
      <a:dk1>
        <a:srgbClr val="000000"/>
      </a:dk1>
      <a:lt1>
        <a:srgbClr val="FFFFFF"/>
      </a:lt1>
      <a:dk2>
        <a:srgbClr val="404040"/>
      </a:dk2>
      <a:lt2>
        <a:srgbClr val="808080"/>
      </a:lt2>
      <a:accent1>
        <a:srgbClr val="D0D0D0"/>
      </a:accent1>
      <a:accent2>
        <a:srgbClr val="4169E1"/>
      </a:accent2>
      <a:accent3>
        <a:srgbClr val="4CAF50"/>
      </a:accent3>
      <a:accent4>
        <a:srgbClr val="FEB612"/>
      </a:accent4>
      <a:accent5>
        <a:srgbClr val="F36838"/>
      </a:accent5>
      <a:accent6>
        <a:srgbClr val="8E44AD"/>
      </a:accent6>
      <a:hlink>
        <a:srgbClr val="1E90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