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Dirk RIEH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7F0A14-91B2-44F9-A334-5347716F2563}">
  <a:tblStyle styleId="{437F0A14-91B2-44F9-A334-5347716F25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slide" Target="slides/slide41.xml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25T12:32:10.107">
    <p:pos x="172" y="576"/>
    <p:text>@riehle@group.riehle.org</p:text>
  </p:cm>
  <p:cm authorId="0" idx="2" dt="2024-11-25T12:32:10.107">
    <p:pos x="172" y="576"/>
    <p:text>Strukturbeispiel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39c0dc8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39c0dc8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39c0dc8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39c0dc8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9c0dc8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39c0dc8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39c0dc8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39c0dc8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43fbd30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43fbd30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43fbd30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43fbd30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39c0dc8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d39c0dc8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39c0dc8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d39c0dc8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39c0dc8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39c0dc8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39c0dc8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39c0dc8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39c0dc8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39c0dc8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39c0dc8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d39c0dc8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43fbd30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43fbd30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43fbd30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43fbd30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39d6dfe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d39d6dfe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39d6dfe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d39d6dfe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39d6dfef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39d6dfe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39d6dfe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39d6dfe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d39d6dfe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d39d6dfe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43fbd30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043fbd30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61596d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61596d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39d6dfe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39d6dfe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39d6dfef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39d6dfef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39d6dfe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39d6dfe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43fbd30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43fbd30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43fbd30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43fbd30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43fbd30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43fbd30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ae6dadd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ae6dadd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478defb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478defb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478defb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478defb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39d6df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39d6df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43fbd30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43fbd30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442cd5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442cd5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43fbd30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43fbd30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43fbd30e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43fbd30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43fbd30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43fbd30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1.xml"/><Relationship Id="rId4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s://forms.gle/fSrv8jH3xKok57FH9" TargetMode="External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ss.cs.fau.d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oss.cs.fau.d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oss.cs.fau.d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ss.cs.fau.d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Client-File Contract 1 / 2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do you check that the obligations are met?</a:t>
            </a:r>
            <a:endParaRPr/>
          </a:p>
        </p:txBody>
      </p:sp>
      <p:sp>
        <p:nvSpPr>
          <p:cNvPr id="122" name="Google Shape;12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Client-File Contract 2 / 2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{437F0A14-91B2-44F9-A334-5347716F2563}</a:tableStyleId>
              </a:tblPr>
              <a:tblGrid>
                <a:gridCol w="1548300"/>
                <a:gridCol w="3523525"/>
                <a:gridCol w="35235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Rights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Obligations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Client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contractor obligations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Provide valid base name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open an open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open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close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close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read from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read from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write to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client obligations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 functions properly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Programming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Defensive programming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Wikipedia: “[...] the programmer never assumes a particular function call or library will work as advertised”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Meyer: “[...] protect every software module by as many checks as possible, even those which are redundant with checks made by the clients.”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 with defensive programming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Multiplies the amount of checking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bloated, hard-to-read, slow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Redundant code is (mostly) a bad idea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Design by Contract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 to well-specified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Leads to clean separation of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Makes software more reliable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Expressing Contracts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Expressing Contracts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invariants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precondition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to be met for successful method entry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purpose is to guarantee a safe operating environment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violated, the method should not be executed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client must make sure preconditions are met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violation in the preconditions indicates a bug in the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Preconditions are method-level components of a contract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Preconditions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Example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"../common/IllegalArgumentException"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assertIsValidPhiAsPrecondition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assertIsValidPhiAsPrecondition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AssertionDispatcher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Postconditions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postcondition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guaranteed after successful method exit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method must make sure postconditions are met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violation of a postcondition indicates a bug in the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Postconditions are method-level components of a contract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 Example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MethodFailedException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assertIsValidPhiAsPostcondition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AssertionDispatcher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</a:t>
            </a:r>
            <a:r>
              <a:rPr lang="en"/>
              <a:t>violations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pragmatics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Class Invariants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invariant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that is true for any valid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Permanent violation of the class invariant indicates a broken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Temporary violation is possible during method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invariants are constraints on the object’s state space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 (implementation) must make sure its invariants are maintained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invariants are class-level components of a contract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assertIsValidPhiAsClassInvariant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assertIsValidPhiAsClassInvariant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CLASS_INVARIANT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ExceptionType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AssertionDispatcher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Invariants Example</a:t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Implementing Contracts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Contracts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define a contract?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invariants in (class)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 and postconditions in public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not for protected / private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define?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comments (documentation)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class or method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asserts or assertion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Contracts are part of the public interface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Assertion Methods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assertions in assertion methods; they should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Side-effect free (no call to any mutation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an assertion-specific exception upon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Assertions can be programmed like any other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assertion code by parameterization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assertions into larger assertion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 assertion methods along the class hierarchy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Preconditions With Assertion Methods 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 guard the entry to a public client-facing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corresponding assertion methods before the main method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Precondition assertion methods are a form of before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a precondition must leave the object in a 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no mutation methods have been run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signals the client is at 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Postconditions With Assertion Methods 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Postconditions ensure valid exit of a public client-facing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corresponding assertion methods after the main method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Postcondition assertion methods are a form of after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the postcondition implies the service couldn’t be performed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should return the object to its method-entry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signals contractor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Class Invariants With Assertion Methods </a:t>
            </a:r>
            <a:endParaRPr/>
          </a:p>
        </p:txBody>
      </p:sp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invariants ensure that the object is in a 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the valid state space as a set of 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all assertions into one assertion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the class invariant implies the object is in an invalid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how and why is probably unclear</a:t>
            </a:r>
            <a:endParaRPr/>
          </a:p>
        </p:txBody>
      </p:sp>
      <p:sp>
        <p:nvSpPr>
          <p:cNvPr id="232" name="Google Shape;23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Interface vs. Protected / Private Implementation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contract only applies to the public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assertions are run before and after any </a:t>
            </a:r>
            <a:r>
              <a:rPr lang="en"/>
              <a:t>implementation</a:t>
            </a:r>
            <a:r>
              <a:rPr lang="en"/>
              <a:t>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inside the object’s code, the public contract does not apply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still use assertion methods for other purposes</a:t>
            </a:r>
            <a:endParaRPr/>
          </a:p>
        </p:txBody>
      </p:sp>
      <p:sp>
        <p:nvSpPr>
          <p:cNvPr id="239" name="Google Shape;239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Contract Violations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Previously Learn </a:t>
            </a:r>
            <a:r>
              <a:rPr lang="en"/>
              <a:t>about</a:t>
            </a:r>
            <a:r>
              <a:rPr lang="en"/>
              <a:t> Design by Contract? [1]</a:t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https://forms.gle/fSrv8jH3xKok57FH9</a:t>
            </a:r>
            <a:r>
              <a:rPr lang="en"/>
              <a:t> </a:t>
            </a:r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Violations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did not fulfill the contract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contractor could not provide the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is wrong, really wrong</a:t>
            </a:r>
            <a:endParaRPr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From Assertion Failure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to recover from; object remained in valid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method needs to return to initial valid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Onus is on client; needs to reset the object to a valid state</a:t>
            </a:r>
            <a:endParaRPr/>
          </a:p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Exceptions to Use [1]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Precondition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IllegalArgumentException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MethodFailedException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InvalidStateException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66" name="Google Shape;266;p3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Javascript’s “Error” classes are a misnomer; exceptions are not errors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 and Control Flow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regular control flow (return) if nothing went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exception</a:t>
            </a:r>
            <a:r>
              <a:rPr lang="en"/>
              <a:t> to indicate contract violation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in regular control flow if nothing went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resume operations or escalate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on this in lecture on error and exception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Contract Pragmatics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Pragmatics</a:t>
            </a:r>
            <a:endParaRPr/>
          </a:p>
        </p:txBody>
      </p:sp>
      <p:sp>
        <p:nvSpPr>
          <p:cNvPr id="284" name="Google Shape;284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preconditions to guard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 and Subtyping</a:t>
            </a:r>
            <a:endParaRPr/>
          </a:p>
        </p:txBody>
      </p:sp>
      <p:sp>
        <p:nvSpPr>
          <p:cNvPr id="291" name="Google Shape;291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methods may have less requirements (weaken preconditions)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Contravariant redefinition of argument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Subclass methods may guarantee more (strengthen postconditions)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Covariant redefinition of return types</a:t>
            </a:r>
            <a:endParaRPr/>
          </a:p>
        </p:txBody>
      </p:sp>
      <p:sp>
        <p:nvSpPr>
          <p:cNvPr id="292" name="Google Shape;292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names contracts from lecture and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preconditions, postconditions, and class invariants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corresponding component tests for the contract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files contracts from lecture and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corresponding preconditions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exception classes from common as explained in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304" name="Google Shape;304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0" name="Google Shape;310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violations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pragmatics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Terminology</a:t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file “/usr/bin/ls”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“ls” is called the </a:t>
            </a:r>
            <a:r>
              <a:rPr b="1" lang="en"/>
              <a:t>base 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“/usr/bin” is called the </a:t>
            </a:r>
            <a:r>
              <a:rPr b="1" lang="en"/>
              <a:t>dir(ectory) 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“/usr/bin/ls” is called the </a:t>
            </a:r>
            <a:r>
              <a:rPr b="1" lang="en"/>
              <a:t>full name</a:t>
            </a:r>
            <a:endParaRPr b="1"/>
          </a:p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7" name="Google Shape;317;p4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Example</a:t>
            </a:r>
            <a:endParaRPr/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2" name="Google Shape;8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Find “/usr/bin/ls”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Design by Contract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</a:t>
            </a:r>
            <a:r>
              <a:rPr lang="en"/>
              <a:t>[M91]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design as a succession of contracting decisions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[M91] Meyer, B. (1991). Design by Contract. Chapter 1 in Mandrioli, D., Meyer, B. (1991). Advances in Object-oriented Software Engineering. Prentice-Hall.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contract specifies rights (benefits) and obligations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a client (consumer) and contractor (supplier)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Contracts are (ideally) exhaustive; there are no hidden clauses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Rights and obligations are mutual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client obligation (precondition) is contractor’s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contractor obligation (postcondition) is a client’s 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contract protects both sides of the deal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is guaranteed a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contractor is guaranteed a specified operating environment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