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1D5953-4B23-41B2-98CA-6C26CF92C9B1}">
  <a:tblStyle styleId="{A91D5953-4B23-41B2-98CA-6C26CF92C9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adfe1e1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adfe1e1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b020d8c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b020d8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b020d8c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b020d8c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adfe1e13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adfe1e13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adfe1e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adfe1e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adfe1e13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adfe1e13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adfe1e135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adfe1e135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adfe1e135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adfe1e135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85bc3a9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85bc3a9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85bc3a9c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85bc3a9c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adfe1e13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adfe1e13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adfe1e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adfe1e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bebb828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bebb828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85bc3a9c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85bc3a9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adfe1e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adfe1e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adfe1e1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adfe1e1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85bc3a9c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85bc3a9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bebb828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bebb828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bebb828f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bebb828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adfe1e1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adfe1e1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adfe1e13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adfe1e13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adfe1e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adfe1e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85bc3a9c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85bc3a9c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85bc3a9c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85bc3a9c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85bc3a9c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85bc3a9c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85bc3a9c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85bc3a9c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85bc3a9c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85bc3a9c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adfe1e13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adfe1e13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85bc3a9c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85bc3a9c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adfe1e13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0adfe1e13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85bc3a9c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85bc3a9c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85bc3a9c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85bc3a9c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85bc3a9c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85bc3a9c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85bc3a9c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85bc3a9c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adfe1e13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adfe1e13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85bc3a9c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85bc3a9c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85bc3a9c6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85bc3a9c6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89ae385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89ae385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0adfe1e1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0adfe1e1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bc3a9c6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bc3a9c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0adfe1e1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0adfe1e1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adfe1e13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adfe1e1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adfe1e13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adfe1e13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85bc3a9c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85bc3a9c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0adfe1e13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0adfe1e1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adfe1e13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adfe1e13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dfe1e13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adfe1e13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adfe1e13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adfe1e13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adfe1e13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adfe1e13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forms.gle/aV3yF6KTM1odzJRFA" TargetMode="External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forms.gle/DuNNXR2VghcaRHK48" TargetMode="External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ss.cs.fau.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oss.cs.fau.d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oss.cs.fau.d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ss.cs.fau.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oss.cs.fau.d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ss.cs.fau.d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oss.cs.fau.d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forms.gle/kw7eHQpnUgTLwnU59" TargetMode="External"/><Relationship Id="rId5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ss.cs.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ss.cs.fau.d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oss.cs.fau.d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oss.cs.fau.de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oss.cs.fau.d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oss.cs.fau.de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oss.cs.fau.de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oss.cs.fau.de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and Exception Handling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(Runtime Tiers)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Objects at Runtime? [1]</a:t>
            </a:r>
            <a:endParaRPr/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https://forms.gle/aV3yF6KTM1odzJRFA</a:t>
            </a:r>
            <a:r>
              <a:rPr lang="en"/>
              <a:t>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Layers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774175" y="444325"/>
            <a:ext cx="1371600" cy="548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System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2736125" y="2023050"/>
            <a:ext cx="1371600" cy="548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Boundary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or interface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1515725" y="772125"/>
            <a:ext cx="1371600" cy="548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Component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or service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4685875" y="2670048"/>
            <a:ext cx="1371600" cy="548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State and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behavior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(User) Interaction [1]</a:t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Not using </a:t>
            </a:r>
            <a:r>
              <a:rPr lang="en"/>
              <a:t>the term “user” because it is too broad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Terminology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runtime component 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runtime data encapsulated (bounded) by an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does not stand alone and cannot be deployed independently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service is a runtime component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business value and maybe composed of other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does not stand alone (has clients), but can be deployed independently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a combination of services and operators (yeah, really)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business value and has stakeholders to who this value accrues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 are stakeholders but not all stakeholders are operators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</a:t>
            </a:r>
            <a:endParaRPr/>
          </a:p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fault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condition that can cause an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fault is </a:t>
            </a:r>
            <a:r>
              <a:rPr b="1" lang="en"/>
              <a:t>dormant,</a:t>
            </a:r>
            <a:r>
              <a:rPr lang="en"/>
              <a:t> if it has not yet caused an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fault is</a:t>
            </a:r>
            <a:r>
              <a:rPr b="1" lang="en"/>
              <a:t> active,</a:t>
            </a:r>
            <a:r>
              <a:rPr lang="en"/>
              <a:t> if it causes an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fault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classified by eight independent dimensions [A+04]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Classification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{A91D5953-4B23-41B2-98CA-6C26CF92C9B1}</a:tableStyleId>
              </a:tblPr>
              <a:tblGrid>
                <a:gridCol w="2865125"/>
                <a:gridCol w="2865125"/>
                <a:gridCol w="2865125"/>
              </a:tblGrid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Option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1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Option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2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Phase of creation / occurrence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Developmental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Operational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System boundaries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Internal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External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Phenomenological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cause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Human-made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Dimension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Hardware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Objective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Malicious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Non-malicious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Intent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Deliberate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Non-deliberate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Capability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Accidental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Incompetence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Persistence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Permanent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Transient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Classify the Common Bug? [1]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https://forms.gle/DuNNXR2VghcaRHK48</a:t>
            </a:r>
            <a:r>
              <a:rPr lang="en"/>
              <a:t> 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common 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system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signaling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error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state of the system that may lead to a failure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error is </a:t>
            </a:r>
            <a:r>
              <a:rPr b="1" lang="en"/>
              <a:t>latent,</a:t>
            </a:r>
            <a:r>
              <a:rPr lang="en"/>
              <a:t> if it has not been detected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error has been </a:t>
            </a:r>
            <a:r>
              <a:rPr b="1" lang="en"/>
              <a:t>detected,</a:t>
            </a:r>
            <a:r>
              <a:rPr lang="en"/>
              <a:t> if regular code identifies an erroneous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error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</a:t>
            </a:r>
            <a:r>
              <a:rPr lang="en"/>
              <a:t>n be categorized by the failures it may cause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</a:t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failure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event that transitions the system from correct to incorrect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(failure)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categorized by four independent dimensions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(content, early timing, late timing, halt, and erratic failures)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Detectability (signaled and unsignaled failures)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Consistency (consistent and inconsistent failures)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Consequences (minor to catastrophic failures)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ranked by severity (consequences)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Process that Leads to Service Failure</a:t>
            </a:r>
            <a:endParaRPr/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Steps to Error Handling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signaling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handling</a:t>
            </a:r>
            <a:endParaRPr/>
          </a:p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Error Detection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Detect an Error (State)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 error is an erroneous state of the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to explicitly check for that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Assertions that fail identify an error (state)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Assertions</a:t>
            </a:r>
            <a:r>
              <a:rPr lang="en"/>
              <a:t> are regular code in normal processing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design by contract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Name Instance (= Component) Failure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void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assertIsValidIndex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assertIsProperlyMasked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oldNoComponents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getNoComponents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doInsert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assertClassInvariants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getNoComponents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oldNoComponents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MethodFailedException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</a:t>
            </a:r>
            <a:r>
              <a:rPr lang="en"/>
              <a:t> Information to Capture / Gather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information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id (instance)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Error-specific information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Stacktrace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Affected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Explanatory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Represent Error Information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codes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Error Signaling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lecture, we focus on a subset of [A+04], specifically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Errors caused by software faults that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development, internal, human-made faults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non-malicious, non-deliberate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detection by concurrent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handling using any matching strategy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other words, errors caused by the common bug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68" name="Google Shape;68;p10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[A+04] Avižienis, A., Laprie, J. C., Randell, B., &amp; Landwehr, C. (2004). Basic concepts and taxonomy of dependable and secure computing. </a:t>
            </a:r>
            <a:r>
              <a:rPr lang="en">
                <a:solidFill>
                  <a:schemeClr val="dk1"/>
                </a:solidFill>
              </a:rPr>
              <a:t>IEEE Transactions on </a:t>
            </a:r>
            <a:r>
              <a:rPr lang="en"/>
              <a:t>Dependable and Secure Computing 1(1), 11-33.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Signal an Error?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detected error state needs to be logged and signaled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Transition the system from normal to abnormal program / processing state</a:t>
            </a:r>
            <a:endParaRPr/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vs. Abnormal Processing State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processing state (NPS)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performed its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flow returns via return statement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Abnormal processing state (APS)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failed to perform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flow returns via raising an exception</a:t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for Error Signaling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normal control flow (but in abnormal processing state)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return statement but include error code in return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abnormal control flow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 an exception and include information in exception object</a:t>
            </a:r>
            <a:endParaRPr/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Code Conventions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 </a:t>
            </a:r>
            <a:r>
              <a:rPr lang="en"/>
              <a:t>= no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-1</a:t>
            </a:r>
            <a:r>
              <a:rPr lang="en"/>
              <a:t> </a:t>
            </a:r>
            <a:r>
              <a:rPr lang="en"/>
              <a:t>= generic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1..n</a:t>
            </a:r>
            <a:r>
              <a:rPr lang="en"/>
              <a:t> </a:t>
            </a:r>
            <a:r>
              <a:rPr lang="en"/>
              <a:t>= specific error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Objects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return object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that provides both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possible error code, if any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actual return results</a:t>
            </a:r>
            <a:endParaRPr/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Codes vs. Return Objects vs. Exceptions</a:t>
            </a:r>
            <a:endParaRPr/>
          </a:p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92" name="Google Shape;292;p4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{A91D5953-4B23-41B2-98CA-6C26CF92C9B1}</a:tableStyleId>
              </a:tblPr>
              <a:tblGrid>
                <a:gridCol w="2865125"/>
                <a:gridCol w="2865125"/>
                <a:gridCol w="2865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Pros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Error codes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Simple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values need to be passed back </a:t>
                      </a:r>
                      <a:r>
                        <a:rPr lang="en"/>
                        <a:t>separately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Return objects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solution if you have no good exception mechanism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Mix normal with abnormal processing state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Exceptions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Separate normal with abnormal processing state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Error Handling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 State Model</a:t>
            </a:r>
            <a:endParaRPr/>
          </a:p>
        </p:txBody>
      </p:sp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04" name="Google Shape;30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310" name="Google Shape;310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false alarm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erroneously identified </a:t>
            </a:r>
            <a:r>
              <a:rPr lang="en"/>
              <a:t>error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Resumption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try again, possibly after fixing something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Escalation (a.k.a. organized panic)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give up and signal the error to your caller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Handle Component Failures?</a:t>
            </a:r>
            <a:endParaRPr/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noBytes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Int8Array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Int8Array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Int8Array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noBytes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tries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noBytes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readNextByte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tries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Oh no! What @todo?!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319" name="Google Shape;319;p46"/>
          <p:cNvGrpSpPr/>
          <p:nvPr/>
        </p:nvGrpSpPr>
        <p:grpSpPr>
          <a:xfrm>
            <a:off x="4206175" y="914400"/>
            <a:ext cx="4663500" cy="3566100"/>
            <a:chOff x="4206175" y="914400"/>
            <a:chExt cx="4663500" cy="3566100"/>
          </a:xfrm>
        </p:grpSpPr>
        <p:sp>
          <p:nvSpPr>
            <p:cNvPr id="320" name="Google Shape;320;p46"/>
            <p:cNvSpPr txBox="1"/>
            <p:nvPr/>
          </p:nvSpPr>
          <p:spPr>
            <a:xfrm>
              <a:off x="4754870" y="914400"/>
              <a:ext cx="4114800" cy="7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AF00D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  <a:r>
                <a:rPr lang="en" sz="1050">
                  <a:solidFill>
                    <a:srgbClr val="001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tries</a:t>
              </a: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==</a:t>
              </a: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5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" sz="105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// ignore</a:t>
              </a:r>
              <a:endParaRPr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1" name="Google Shape;321;p46"/>
            <p:cNvSpPr txBox="1"/>
            <p:nvPr/>
          </p:nvSpPr>
          <p:spPr>
            <a:xfrm>
              <a:off x="4754875" y="2560320"/>
              <a:ext cx="4114800" cy="1097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AF00D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  <a:r>
                <a:rPr lang="en" sz="1000">
                  <a:solidFill>
                    <a:srgbClr val="001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tries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==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" sz="1000">
                  <a:solidFill>
                    <a:srgbClr val="001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result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{</a:t>
              </a:r>
              <a:endParaRPr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lang="en" sz="1000">
                  <a:solidFill>
                    <a:srgbClr val="001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errorCode: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en" sz="10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</a:t>
              </a:r>
              <a:endParaRPr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 </a:t>
              </a:r>
              <a:r>
                <a:rPr lang="en" sz="1000">
                  <a:solidFill>
                    <a:srgbClr val="001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errorMessage: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"couldn't finish"</a:t>
              </a:r>
              <a:endParaRPr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2" name="Google Shape;322;p46"/>
            <p:cNvSpPr txBox="1"/>
            <p:nvPr/>
          </p:nvSpPr>
          <p:spPr>
            <a:xfrm>
              <a:off x="4754875" y="1737360"/>
              <a:ext cx="4114800" cy="7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AF00D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(</a:t>
              </a:r>
              <a:r>
                <a:rPr lang="en" sz="1050">
                  <a:solidFill>
                    <a:srgbClr val="001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tries</a:t>
              </a: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5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==</a:t>
              </a: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5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{</a:t>
              </a:r>
              <a:endParaRPr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" sz="1050">
                  <a:solidFill>
                    <a:srgbClr val="AF00D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throw</a:t>
              </a: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50">
                  <a:solidFill>
                    <a:srgbClr val="001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exception</a:t>
              </a: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" name="Google Shape;323;p46"/>
            <p:cNvSpPr txBox="1"/>
            <p:nvPr/>
          </p:nvSpPr>
          <p:spPr>
            <a:xfrm>
              <a:off x="4754875" y="3749040"/>
              <a:ext cx="4114800" cy="7311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267F99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MethodFailedException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.</a:t>
              </a:r>
              <a:r>
                <a:rPr lang="en" sz="1000">
                  <a:solidFill>
                    <a:srgbClr val="795E26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assertCondition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" sz="1000">
                  <a:solidFill>
                    <a:srgbClr val="00108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tries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>
                  <a:solidFill>
                    <a:schemeClr val="dk1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" sz="10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r>
                <a:rPr lang="en" sz="1000">
                  <a:solidFill>
                    <a:srgbClr val="3B3B3B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  <a:endParaRPr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4206175" y="914400"/>
              <a:ext cx="548700" cy="731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1</a:t>
              </a:r>
              <a:endParaRPr b="1" sz="1800"/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4206175" y="2560320"/>
              <a:ext cx="548700" cy="1097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3</a:t>
              </a:r>
              <a:endParaRPr b="1" sz="1800"/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4206175" y="1737360"/>
              <a:ext cx="548700" cy="731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2</a:t>
              </a:r>
              <a:endParaRPr b="1" sz="1800"/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4206175" y="3749400"/>
              <a:ext cx="548700" cy="731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4</a:t>
              </a:r>
              <a:endParaRPr b="1"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Common Bug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You Do? [1]</a:t>
            </a:r>
            <a:endParaRPr/>
          </a:p>
        </p:txBody>
      </p:sp>
      <p:sp>
        <p:nvSpPr>
          <p:cNvPr id="333" name="Google Shape;33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https://forms.gle/kw7eHQpnUgTLwnU59</a:t>
            </a:r>
            <a:r>
              <a:rPr lang="en"/>
              <a:t> </a:t>
            </a:r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Escalate an Error</a:t>
            </a:r>
            <a:endParaRPr/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clean 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Leave the component in a viable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Restore component invariants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 any unneeded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finally block to ensure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escalate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original error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chaining exceptions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vs. Unchecked Exceptions</a:t>
            </a:r>
            <a:endParaRPr/>
          </a:p>
        </p:txBody>
      </p:sp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unchecked exceptions within a component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also can use checked exceptions, but human psychology suggests that you won’t be able to follow 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checked exceptions at a service’s boundary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does not have checked exceptions, so you may have to find alternative ways of dealing with service boundaries</a:t>
            </a:r>
            <a:endParaRPr/>
          </a:p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Service Failure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Failure</a:t>
            </a:r>
            <a:endParaRPr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service failure is a component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interface to the calling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checked exceptions to signal service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use exceptions specific to the failure</a:t>
            </a:r>
            <a:endParaRPr/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Service Error Handling State Model</a:t>
            </a:r>
            <a:endParaRPr/>
          </a:p>
        </p:txBody>
      </p:sp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Failure Exceptions to Use [1]</a:t>
            </a:r>
            <a:endParaRPr/>
          </a:p>
        </p:txBody>
      </p:sp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service side, for service failures, use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ServiceFailureException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be interpreted as a “to check” (checked) exception</a:t>
            </a:r>
            <a:endParaRPr/>
          </a:p>
        </p:txBody>
      </p:sp>
      <p:sp>
        <p:nvSpPr>
          <p:cNvPr id="376" name="Google Shape;376;p5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JavaScript does not support checked exceptions, hence we have to simulate it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Escalation of Failure Signal</a:t>
            </a:r>
            <a:endParaRPr/>
          </a:p>
        </p:txBody>
      </p:sp>
      <p:sp>
        <p:nvSpPr>
          <p:cNvPr id="382" name="Google Shape;382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client side, if you need to escalate a service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Wrap the checked exception in an unchecked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game may repeat itself at the next service boundary</a:t>
            </a:r>
            <a:endParaRPr/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Failure at the User (Operator) Interface</a:t>
            </a:r>
            <a:endParaRPr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display in text, a checked exception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error into human-readable form and display it</a:t>
            </a:r>
            <a:endParaRPr/>
          </a:p>
        </p:txBody>
      </p:sp>
      <p:sp>
        <p:nvSpPr>
          <p:cNvPr id="390" name="Google Shape;390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91" name="Google Shape;39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1920240"/>
            <a:ext cx="6888175" cy="28346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Catching the Common Bug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done during development (earlier is better)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you can’t avoid errors at runtime</a:t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findNodes() for the Node class 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a file system as a service with the root node as its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the names as just a component used within the file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buggy file setup test work as intended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see the injected fault in BuggyFile.ts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complete the file implementations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</p:txBody>
      </p:sp>
      <p:sp>
        <p:nvSpPr>
          <p:cNvPr id="402" name="Google Shape;402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403" name="Google Shape;403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Word on Exceptions</a:t>
            </a:r>
            <a:endParaRPr/>
          </a:p>
        </p:txBody>
      </p:sp>
      <p:sp>
        <p:nvSpPr>
          <p:cNvPr id="409" name="Google Shape;409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10" name="Google Shape;410;p58"/>
          <p:cNvSpPr txBox="1"/>
          <p:nvPr/>
        </p:nvSpPr>
        <p:spPr>
          <a:xfrm>
            <a:off x="274320" y="914400"/>
            <a:ext cx="85953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"something is wrong"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haha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6" name="Google Shape;416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common 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system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signaling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Error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Service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3" name="Google Shape;423;p6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29" name="Google Shape;429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30" name="Google Shape;430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Deliberately Bad Java Example [1]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readInt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Buffer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FileInputStream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there should never be “0” in file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(“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something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wrong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8" name="Google Shape;88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Doesn’t compile; created for demonstration purposes only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Wrong With Example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 programming errors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Unclear preconditions; no assertions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external buffer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clean-up after resource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Specific bad practices of error handling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Overloading of purpose of return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Mismatch between method signature and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exception swallowed without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use of error codes and exceptions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Unprofessional logging / error message useless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Dependability and Fault Tolerance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If bugs are inevitable, how to handle them?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 System Model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