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CCBAF4-6574-45F5-844F-BB6D9E702AB1}">
  <a:tblStyle styleId="{F2CCBAF4-6574-45F5-844F-BB6D9E702A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a46b91a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a46b91a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a46b91a3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a46b91a3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a46b91a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a46b91a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858c3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858c3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46b91a3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a46b91a3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a858c3e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a858c3e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a858c3e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a858c3e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46b91a3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a46b91a3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a858c3e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a858c3e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a858c3e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a858c3e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a858c3ec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a858c3e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a46b91a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a46b91a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a46b91a3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a46b91a3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a858c3ec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a858c3e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a46b91a3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a46b91a3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ab0630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ab0630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a858c3ec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a858c3ec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a858c3ec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a858c3ec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a858c3ec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a858c3ec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a858c3ec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a858c3ec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a858c3ec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a858c3ec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a858c3ec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a858c3ec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a858c3ec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a858c3ec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a858c3ec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a858c3ec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a46b91a3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a46b91a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a858c3ec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a858c3ec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a858c3ec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a858c3ec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a858c3ec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a858c3ec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a858c3ec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a858c3ec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a46b91a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a46b91a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46b91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a46b91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a858c3ec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a858c3ec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a858c3ec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a858c3ec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a858c3ec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a858c3ec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46b91a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a46b91a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51d91a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51d91a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46b91a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46b91a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a46b91a3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a46b91a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a46b91a3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a46b91a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docs.oracle.com/javase/8/docs/api/java/lang/Object.html#equals-java.lang.Object-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forms.gle/5DMUnjuyspf8KoVg8" TargetMode="External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oss.cs.fau.d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oss.cs.fau.d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ss.cs.fau.d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oss.cs.fau.d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github.com/jvalue/value-object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github.com/jvalue/value-object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riehle.org/computer-science/research/1997/cacm-1997-framework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ss.cs.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ss.cs.fau.d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dirkriehle.com/publications/1998-selected/values-in-object-syste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Objects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Value Semantics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domain-specific value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Brings your programming closer to the problem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or restrain a major source of bugs (aliasing)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enhance system performance (shared, immutable)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Lack of </a:t>
            </a:r>
            <a:r>
              <a:rPr lang="en"/>
              <a:t>identity</a:t>
            </a:r>
            <a:r>
              <a:rPr lang="en"/>
              <a:t> allows for free copying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a separate database table to store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objects can be serialized in-line for network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cross-process references in distributed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References (Identifiers)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identifiers are always values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In-memory object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 (special type of pointer)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object 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identifiers are not locations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locations are often (wrongly) used to identify objects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Value Equality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Java equals() Contract for Any Object [1]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Applies to any runtime object (whether a regular object or a value object)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Reflexive: For any non-null reference x, x.equals(x) should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Symmetric: For any non-null references x and y, x.equals(y) should return true if and only if y.equals(x) returns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Transitive: For any non-null references x, y, and z, if x.equals(y) returns true and y.equals(z) returns true, then x.equals(z) should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Consistent: For any non-null references x and y, multiple invocations of x.equals(y) consistently return true or consistently return false, provided no information used in equals() comparisons on the objects is modified.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Null-Object: For any reference x, x.equals(null) should return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0" y="423367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https://docs.oracle.com/javase/8/docs/api/java/lang/Object.html#equals-java.lang.Object-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Equality Contract for Value Objects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the equality contract for any object plus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interface represents the value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classes represent an equivalency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286000"/>
            <a:ext cx="8595359" cy="207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AbstractCoordinate.isEqual() Implementation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274320" y="914400"/>
            <a:ext cx="8595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Immutable Objects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Objects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objects are objects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no mutation methods (never change their state)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Value Objects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274325" y="914400"/>
            <a:ext cx="85953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types are often implemented as immutable object 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(Former) mutation methods return another value object with the desired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 object may or may not be a new value object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274320" y="2286000"/>
            <a:ext cx="8595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Immutable Objects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side effects from aliasing!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 and perform well in concurrent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object creation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lang="en"/>
              <a:t>garbage collector may run hot quickly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Values vs.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equality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Immutable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Shared value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QuantityUnit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type constructors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types in practice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and Immutable Value Objects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always the same: S</a:t>
            </a:r>
            <a:r>
              <a:rPr lang="en"/>
              <a:t>tate did not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to the result object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Shared Value Objects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Value Objects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value → one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Sharing Value Objects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(minimal!) memory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(Parts of) equality test can be reduced to identity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code computation can be reduced to basic object hash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programming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penalty for organizing shared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more difficult with more than one implementation class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Model a Postal Address? [1]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4571997" y="914400"/>
            <a:ext cx="42975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ponder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have identity?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it </a:t>
            </a:r>
            <a:r>
              <a:rPr lang="en"/>
              <a:t>change its state?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have a life-cycle?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https://forms.gle/5DMUnjuyspf8KoVg8</a:t>
            </a:r>
            <a:r>
              <a:rPr lang="en"/>
              <a:t> 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/ Body Idiom + Copy-on-Write [1]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handle / body idiom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Separates handle (reference) from body (payload)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handle is copied as the object is passed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Copy-on-write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the handle through which the write happens but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Copies the body before mutation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 technique better suited than immutable objects for heavyweight objects</a:t>
            </a:r>
            <a:endParaRPr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0" y="4233672"/>
            <a:ext cx="726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Coplien, J. O. (1991). Advanced C++ programming styles and idioms. Addison-Wesley Longman.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The QuantityUnit Type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Exercise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 function that accepts a distance and a speed as the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Compute and </a:t>
            </a:r>
            <a:r>
              <a:rPr lang="en"/>
              <a:t>return</a:t>
            </a:r>
            <a:r>
              <a:rPr lang="en"/>
              <a:t> the time it takes to go that distance at that speed</a:t>
            </a:r>
            <a:endParaRPr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Interlude About Requirements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missing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of calculation?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types of units?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Non-functional requirements missing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of </a:t>
            </a:r>
            <a:r>
              <a:rPr lang="en"/>
              <a:t>calculation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Concurrent computation?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This Solution?</a:t>
            </a:r>
            <a:endParaRPr/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274320" y="914400"/>
            <a:ext cx="8595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calculateDuration1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Values vs. Objects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QuantityUnit</a:t>
            </a:r>
            <a:endParaRPr/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Units of the Metric System</a:t>
            </a:r>
            <a:endParaRPr/>
          </a:p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61" name="Google Shape;261;p3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{F2CCBAF4-6574-45F5-844F-BB6D9E702AB1}</a:tableStyleId>
              </a:tblPr>
              <a:tblGrid>
                <a:gridCol w="2865125"/>
                <a:gridCol w="2865125"/>
                <a:gridCol w="28651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Quantity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Base Unit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Symbol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kilogram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second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Electric current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Ampere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Thermodynamic temperature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Kelvin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Luminous intensity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Candela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Amount of substance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(SI) Units</a:t>
            </a:r>
            <a:endParaRPr/>
          </a:p>
        </p:txBody>
      </p:sp>
      <p:sp>
        <p:nvSpPr>
          <p:cNvPr id="267" name="Google Shape;267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calculateDuration() Function</a:t>
            </a:r>
            <a:endParaRPr/>
          </a:p>
        </p:txBody>
      </p:sp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274325" y="2011680"/>
            <a:ext cx="8595300" cy="22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distance and speed into QuantityUnits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base units ready as Unit instances e.g. for seconds</a:t>
            </a:r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274320" y="914400"/>
            <a:ext cx="8595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calculateDuration2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Value Type Constructors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Type Constructors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Arrays, i.e. [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Enumerations, i.e. enum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Parameterized types a.k.a. generics i.e. &lt;...&gt;</a:t>
            </a:r>
            <a:endParaRPr/>
          </a:p>
        </p:txBody>
      </p:sp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Enumerations as Value Type Constructors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 provide shared values out of the box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Immutability needs to be ensured by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Enums are great for documenting and type-checking codes!</a:t>
            </a:r>
            <a:endParaRPr/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Types as Value Type Constructors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274320" y="914400"/>
            <a:ext cx="8595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Common parameterized types are ranges and range restrictions [1]</a:t>
            </a:r>
            <a:endParaRPr/>
          </a:p>
        </p:txBody>
      </p:sp>
      <p:sp>
        <p:nvSpPr>
          <p:cNvPr id="302" name="Google Shape;302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27432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https://github.com/jvalue/value-objects</a:t>
            </a:r>
            <a:r>
              <a:rPr lang="en"/>
              <a:t> for a decent Java implementation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Types as Value Type Constructors [1]</a:t>
            </a:r>
            <a:endParaRPr/>
          </a:p>
        </p:txBody>
      </p:sp>
      <p:sp>
        <p:nvSpPr>
          <p:cNvPr id="309" name="Google Shape;309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274322" y="914400"/>
            <a:ext cx="3931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isInclusive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4480560" y="914400"/>
            <a:ext cx="438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simplified version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https://github.com/jvalue/value-objects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From the GeBOS System [1]</a:t>
            </a:r>
            <a:endParaRPr/>
          </a:p>
        </p:txBody>
      </p:sp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GeBOS was a large C++ software to operate cooperative banks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had about 50 unique base domain-specific value </a:t>
            </a:r>
            <a:r>
              <a:rPr lang="en"/>
              <a:t>object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had about 20 unique constructors, generating </a:t>
            </a:r>
            <a:r>
              <a:rPr lang="en"/>
              <a:t>hundreds of value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had more than 200 enums representing various domain-specific codes</a:t>
            </a:r>
            <a:endParaRPr/>
          </a:p>
        </p:txBody>
      </p:sp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Bäumer, D., Gryzcan, G., Knoll, R., Lilienthal, C., Riehle, D. &amp; Züllighoven, H. (1997). </a:t>
            </a:r>
            <a:r>
              <a:rPr lang="en" u="sng">
                <a:solidFill>
                  <a:schemeClr val="hlink"/>
                </a:solidFill>
                <a:hlinkClick r:id="rId4"/>
              </a:rPr>
              <a:t>Framework Development for Large Systems.</a:t>
            </a:r>
            <a:r>
              <a:rPr lang="en"/>
              <a:t> Communications of the ACM, vol. 40, no. 10, pp. 52-59.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are timeless abstractions; they have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life-cycle, no birth or death, and do not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Unless you consider human invention of a value its birth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identity, cannot be counted, there is only “one copy”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Values are instances of value types (a.k.a. data types)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Name into a value type, including its implementations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all value objects </a:t>
            </a:r>
            <a:r>
              <a:rPr b="1" lang="en"/>
              <a:t>immutable objects</a:t>
            </a:r>
            <a:r>
              <a:rPr lang="en"/>
              <a:t> (no need for sharing)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adjust the interfaces yourself (no template code provided)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implementations correctly fulfill the equality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Values vs.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equality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Immutable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Shared value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QuantityUnit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type constructors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5" name="Google Shape;345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51" name="Google Shape;351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virtual physical </a:t>
            </a:r>
            <a:r>
              <a:rPr lang="en"/>
              <a:t>entities</a:t>
            </a:r>
            <a:r>
              <a:rPr lang="en"/>
              <a:t> in the real / modeled </a:t>
            </a:r>
            <a:r>
              <a:rPr lang="en"/>
              <a:t>world; they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 in time and have a life-cycle, i.e. they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created, changed, shared, deleted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identity independent of their attribute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Objects are instances of object types (a.k.a. classes)</a:t>
            </a:r>
            <a:endParaRPr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vs. Object Semantics in Programming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semantics implies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are copied (unless made immutable)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semantics </a:t>
            </a:r>
            <a:r>
              <a:rPr lang="en"/>
              <a:t>implies</a:t>
            </a:r>
            <a:r>
              <a:rPr lang="en"/>
              <a:t>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are moved around by reference (a </a:t>
            </a:r>
            <a:r>
              <a:rPr lang="en"/>
              <a:t>value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Value Types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So-called primitive or built-in [1] or atomic value types include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and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 (int, long, float)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characters and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references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Domain-specific value types, include, but are not limited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Coordinates and </a:t>
            </a:r>
            <a:r>
              <a:rPr lang="en"/>
              <a:t>homogeneous</a:t>
            </a:r>
            <a:r>
              <a:rPr lang="en"/>
              <a:t>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units and their ranges and restrictions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Monetary </a:t>
            </a:r>
            <a:r>
              <a:rPr lang="en"/>
              <a:t>amount</a:t>
            </a:r>
            <a:r>
              <a:rPr lang="en"/>
              <a:t>, interest rate, stock 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URLs, http return codes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Rule of thumb: If it fits into a (8, 16, 32, …) register, it is a built-in value type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Occurrences and Representations of Objects and Values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and Objects in Programming Languages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typically is no first-class concept of “value”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values are often implemented as </a:t>
            </a:r>
            <a:r>
              <a:rPr b="1" lang="en"/>
              <a:t>immutable</a:t>
            </a:r>
            <a:r>
              <a:rPr lang="en"/>
              <a:t>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</a:t>
            </a:r>
            <a:r>
              <a:rPr b="1" lang="en"/>
              <a:t>utable</a:t>
            </a:r>
            <a:r>
              <a:rPr lang="en"/>
              <a:t> </a:t>
            </a:r>
            <a:r>
              <a:rPr b="1" lang="en"/>
              <a:t>objects</a:t>
            </a:r>
            <a:r>
              <a:rPr lang="en"/>
              <a:t> lead to side-effects, i.e. aliasing, a common source of bugs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https://dirkriehle.com/publications/1998-selected/values-in-object-systems/</a:t>
            </a:r>
            <a:r>
              <a:rPr lang="en"/>
              <a:t> </a:t>
            </a:r>
            <a:br>
              <a:rPr lang="en"/>
            </a:br>
            <a:r>
              <a:rPr lang="en"/>
              <a:t>for various techniques and approaches, some of which are discussed in this lecture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