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F0F3D3-011E-41AD-9BD2-7C33C474695F}">
  <a:tblStyle styleId="{1FF0F3D3-011E-41AD-9BD2-7C33C47469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19f777a2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19f777a2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f9ff53f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f9ff53f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320e914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6320e914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ffc178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ffc178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6320e914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6320e914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6320e914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6320e914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6320e914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6320e914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6320e914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6320e914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6320e91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6320e91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19f777a28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a19f777a2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6320e9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26320e9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19f777a2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19f777a2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6320e91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6320e91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6320e91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6320e91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6320e91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6320e91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6320e91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6320e91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3c6eb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3c6eb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6320e914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6320e914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320e91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320e91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oss.cs.fau.de/teaching/course-resources/grading-schemes-and-scales/" TargetMode="External"/><Relationship Id="rId4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ss.cs.fau.de/teaching/course-resources/course-registration/" TargetMode="External"/><Relationship Id="rId4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oss.cs.fau.de/2012/03/10/english-or-german-deutsch-oder-englisch/" TargetMode="External"/><Relationship Id="rId4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98" name="Google Shape;98;p17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{1FF0F3D3-011E-41AD-9BD2-7C33C474695F}</a:tableStyleId>
              </a:tblPr>
              <a:tblGrid>
                <a:gridCol w="1314475"/>
                <a:gridCol w="1456175"/>
                <a:gridCol w="1456175"/>
                <a:gridCol w="1456175"/>
                <a:gridCol w="1456175"/>
                <a:gridCol w="1456175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Univ.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Erlangen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TU Berlin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FU Berlin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Grading [1] by Role (Module)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(AMOS-PO)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Theory (lectures) = 20% of grade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2 SWS in 5 ECTS = 20%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As measured by class quizzes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Grading scale is [0..10] points</a:t>
            </a:r>
            <a:endParaRPr strike="sngStrike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100%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(AMOS-SD)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Theory (lectures) = 10% of grade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2 SWS in 10 ECTS = 10%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As measured by class quizzes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Grading scale is [0..10] points</a:t>
            </a:r>
            <a:endParaRPr strike="sngStrike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100%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0" y="423365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http://oss.cs.fau.de/teaching/course-resources/grading-schemes-and-scales/</a:t>
            </a:r>
            <a:r>
              <a:rPr lang="en"/>
              <a:t> 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and Grading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required to grade you individually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collaborate,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designing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agree to be graded jointly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Grade for the Course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want to receive a grade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You must register through your university’s exam registration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b="1" lang="en"/>
              <a:t>Registration system is different from the course management system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case of problems, please see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https://oss.cs.fau.de/teaching/course-resources/course-registration/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Otherwise: No grade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867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You still have to register for the course</a:t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https://amos.uni1.de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descriptions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Descriptions </a:t>
            </a:r>
            <a:r>
              <a:rPr lang="en"/>
              <a:t>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teams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Teams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Lectures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day (90min.)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Team meetings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slot after lecture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work</a:t>
            </a:r>
            <a:r>
              <a:rPr lang="en"/>
              <a:t> (self-organized)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Deliverables due according to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Announcements</a:t>
            </a:r>
            <a:r>
              <a:rPr lang="en"/>
              <a:t>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Administrative questions</a:t>
            </a:r>
            <a:r>
              <a:rPr lang="en"/>
              <a:t>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Process questions</a:t>
            </a:r>
            <a:r>
              <a:rPr lang="en"/>
              <a:t> to your Scrum Master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65" name="Google Shape;165;p26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1 / 2 [1] [2] [3] [4]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914400" y="914400"/>
            <a:ext cx="73152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212121"/>
                </a:solidFill>
              </a:rPr>
              <a:t>To </a:t>
            </a:r>
            <a:r>
              <a:rPr b="1" lang="en" sz="3200">
                <a:solidFill>
                  <a:schemeClr val="accent3"/>
                </a:solidFill>
              </a:rPr>
              <a:t>introduce students </a:t>
            </a:r>
            <a:r>
              <a:rPr b="1" lang="en" sz="3200">
                <a:solidFill>
                  <a:srgbClr val="212121"/>
                </a:solidFill>
              </a:rPr>
              <a:t>to </a:t>
            </a:r>
            <a:r>
              <a:rPr b="1" lang="en" sz="3200">
                <a:solidFill>
                  <a:schemeClr val="accent3"/>
                </a:solidFill>
              </a:rPr>
              <a:t>agile methods </a:t>
            </a:r>
            <a:r>
              <a:rPr b="1" lang="en" sz="3200">
                <a:solidFill>
                  <a:srgbClr val="212121"/>
                </a:solidFill>
              </a:rPr>
              <a:t>by creating useful </a:t>
            </a:r>
            <a:r>
              <a:rPr b="1" lang="en" sz="3200"/>
              <a:t>open- source</a:t>
            </a:r>
            <a:r>
              <a:rPr b="1" lang="en" sz="3200">
                <a:solidFill>
                  <a:srgbClr val="212121"/>
                </a:solidFill>
              </a:rPr>
              <a:t> software in a team</a:t>
            </a:r>
            <a:endParaRPr b="1" sz="3200"/>
          </a:p>
        </p:txBody>
      </p:sp>
      <p:sp>
        <p:nvSpPr>
          <p:cNvPr id="44" name="Google Shape;44;p9"/>
          <p:cNvSpPr txBox="1"/>
          <p:nvPr/>
        </p:nvSpPr>
        <p:spPr>
          <a:xfrm>
            <a:off x="-25" y="377645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Professional = ambition + collaboration with external partner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Agile methods = our focus here, specifically Scrum + XP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We teach both overall processes as well as best practices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Useful software is software that has value to someone!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2 / 2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conceptual understanding and practical skills of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 software development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project management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development tools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an external stakeholder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(student) project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useful open-source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 great demo on demo-day!</a:t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Partners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1" cy="35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and ability to work in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acquire skills during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Role-specific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 (PO)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conceptual thinking, ability to communicate well, affinity to technology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 (SD)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Technology (specific to project), development tools like git, test-driven development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 (SM)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successful experience as an AMOS product owner or software developer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and Content of Course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33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" y="914400"/>
            <a:ext cx="8595361" cy="364825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Courses</a:t>
            </a:r>
            <a:endParaRPr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{1FF0F3D3-011E-41AD-9BD2-7C33C474695F}</a:tableStyleId>
              </a:tblPr>
              <a:tblGrid>
                <a:gridCol w="1314450"/>
                <a:gridCol w="1456175"/>
                <a:gridCol w="1456175"/>
                <a:gridCol w="1456175"/>
                <a:gridCol w="1456175"/>
                <a:gridCol w="1456175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AMOS-VL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AMOS-UE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(Team Meeting)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COACH-VL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 / 10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+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r>
                        <a:rPr b="1" lang="en" sz="1500"/>
                        <a:t>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+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