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56ADF0-E40C-4D1B-8BA8-D882754ACB65}">
  <a:tblStyle styleId="{2256ADF0-E40C-4D1B-8BA8-D882754ACB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f777a2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f777a2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985d0d2d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985d0d2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985d0d2d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985d0d2d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/teaching/course-resources/course-registration/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{2256ADF0-E40C-4D1B-8BA8-D882754ACB65}</a:tableStyleId>
              </a:tblPr>
              <a:tblGrid>
                <a:gridCol w="1314475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Univ.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Erlangen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(AMOS-PO)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Theory (lectures) = 20% of grade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2 SWS in 5 ECTS = 20%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As measured by class quizzes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Grading scale is [0..10] points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100%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(AMOS-SD)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Theory (lectures) = 10% of grade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2 SWS in 10 ECTS = 10%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As measured by class quizzes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Grading scale is [0..10] points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100%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required to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vs. Exam Registration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Course registration </a:t>
            </a:r>
            <a:r>
              <a:rPr lang="en"/>
              <a:t>(German: Kursanmeldung)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sign up through the course management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or may not get in, various rules and regulations apply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earlier you sign up, the more likely you are to get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 Exam registration </a:t>
            </a:r>
            <a:r>
              <a:rPr lang="en"/>
              <a:t>(German: Prüfungsanmeldung)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first weeks of the course, you can decide to drop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weeks (or so) into the semester, you can register for the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exam registration closes, your decision is binding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problems, please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https://oss.cs.fau.de/teaching/course-resources/course-registration/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descriptions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Descriptions </a:t>
            </a:r>
            <a:r>
              <a:rPr lang="en"/>
              <a:t>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teams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Lectures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meetings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work</a:t>
            </a:r>
            <a:r>
              <a:rPr lang="en"/>
              <a:t>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To </a:t>
            </a:r>
            <a:r>
              <a:rPr b="1" lang="en" sz="3200">
                <a:solidFill>
                  <a:schemeClr val="accent3"/>
                </a:solidFill>
              </a:rPr>
              <a:t>introduce students </a:t>
            </a:r>
            <a:r>
              <a:rPr b="1" lang="en" sz="3200">
                <a:solidFill>
                  <a:srgbClr val="212121"/>
                </a:solidFill>
              </a:rPr>
              <a:t>to </a:t>
            </a:r>
            <a:r>
              <a:rPr b="1" lang="en" sz="3200">
                <a:solidFill>
                  <a:schemeClr val="accent3"/>
                </a:solidFill>
              </a:rPr>
              <a:t>agile methods </a:t>
            </a:r>
            <a:r>
              <a:rPr b="1" lang="en" sz="3200">
                <a:solidFill>
                  <a:srgbClr val="212121"/>
                </a:solidFill>
              </a:rPr>
              <a:t>by creating useful </a:t>
            </a:r>
            <a:r>
              <a:rPr b="1" lang="en" sz="3200"/>
              <a:t>open- source</a:t>
            </a:r>
            <a:r>
              <a:rPr b="1" lang="en" sz="3200">
                <a:solidFill>
                  <a:srgbClr val="212121"/>
                </a:solidFill>
              </a:rPr>
              <a:t> software in a team</a:t>
            </a:r>
            <a:endParaRPr b="1" sz="3200"/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Process questions</a:t>
            </a:r>
            <a:r>
              <a:rPr lang="en"/>
              <a:t> to your Scrum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79" name="Google Shape;179;p2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Courses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{2256ADF0-E40C-4D1B-8BA8-D882754ACB65}</a:tableStyleId>
              </a:tblPr>
              <a:tblGrid>
                <a:gridCol w="1314450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AMOS-UE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r>
                        <a:rPr b="1" lang="en" sz="1500"/>
                        <a:t>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