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6EF9FA-5E7A-4A24-888A-F02011070EBB}">
  <a:tblStyle styleId="{526EF9FA-5E7A-4A24-888A-F02011070E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0fdfcf9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0fdfcf9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0fdfcf9f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0fdfcf9f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0fdfcf9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0fdfcf9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0fdfcf9f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0fdfcf9f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0fdfcf9f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0fdfcf9f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0fdfcf9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0fdfcf9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0fdfcf9f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0fdfcf9f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0fdfcf9f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0fdfcf9f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cc9e38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cc9e38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c9e381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c9e381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cc9e381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cc9e381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cc9e381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cc9e381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cc9e381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cc9e381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cc9e381e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cc9e381e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cc9e381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cc9e381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c9e381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c9e381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cc9e381e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cc9e381e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cc9e381e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cc9e381e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cc9e381e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cc9e381e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d25c166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d25c166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d25c166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d25c166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c9e381e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c9e381e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c9e381e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c9e381e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c9e381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c9e381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cc9e381e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cc9e381e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cc9e381e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cc9e381e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c9e381e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c9e381e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cc9e381e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cc9e381e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1c0775d9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1c0775d9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1c0775d9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1c0775d9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0fdfcf9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0fdfcf9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fdfcf9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fdfcf9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0fdfcf9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0fdfcf9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0fdfcf9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0fdfcf9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0fdfcf9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0fdfcf9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0fdfcf9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0fdfcf9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youtu.be/r0op8e0LuoU" TargetMode="External"/><Relationship Id="rId5" Type="http://schemas.openxmlformats.org/officeDocument/2006/relationships/hyperlink" Target="http://www.youtube.com/watch?v=r0op8e0LuoU" TargetMode="External"/><Relationship Id="rId6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gilemanifesto.or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Processes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Plan-Driven Development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Plan-Driven Development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From “The Pentagon Wars” [1]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https://youtu.be/r0op8e0LuoU</a:t>
            </a:r>
            <a:r>
              <a:rPr lang="en"/>
              <a:t> </a:t>
            </a:r>
            <a:endParaRPr/>
          </a:p>
        </p:txBody>
      </p:sp>
      <p:pic>
        <p:nvPicPr>
          <p:cNvPr descr="A (Hollywood) exercise in project management, mostly about feature creep, but also suitable for product management teaching." id="111" name="Google Shape;111;p19" title="The New Bradley Design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2688" y="914400"/>
            <a:ext cx="647862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Lessons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 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stakeholders with conflicting interests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Meddling stakeholders intervening into the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Requirement 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Inconsistent requirements (poor quality assurance)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requirements (wandering focus, long project)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creep (from troop carrier to tank)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Product 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explosion due to lack of focus, rework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Unclear market and wandering purpose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Waterfall Model [1]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725" y="914400"/>
            <a:ext cx="5792542" cy="36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Royce, W. W. (1970). Managing the development of large software systems. Proceedings of IEEE WESCON. Los Angeles, 328-388.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Lesson From Plan-Driven Development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Phases ≠ Activities</a:t>
            </a:r>
            <a:endParaRPr b="1" sz="3200">
              <a:solidFill>
                <a:schemeClr val="accent2"/>
              </a:solidFill>
            </a:endParaRPr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Agile Methods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r>
              <a:rPr lang="en"/>
              <a:t> methods are a category of software development methodologies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in opposition to plan-driven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Driven by consultants as a significant business opportunity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key idea of agile methods is to have a fast feedback loop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Steer, don’t plan and blindly execute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Codified as the agile manifesto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agile methodologies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Scrum, XP, the Crystal Methods, Feature Driven Development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the Agile Manifesto [1]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Individuals and interactions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processes and 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Working software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comprehensive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Customer collaboration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contract negotiation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Responding to change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following a plan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https://agilemanifesto.org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Development Process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5" y="914400"/>
            <a:ext cx="85953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Succession of equal-length iterations (“time-boxes”, “sprints”)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Intervention points are during planning and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feedback only available during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0" y="424281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= E</a:t>
            </a:r>
            <a:r>
              <a:rPr lang="en"/>
              <a:t>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 = Review, release, and retrospective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Scrum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Fast Feedback Loops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Short iterations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iterations lead to focus on high-value features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Established well-worn rhythm is sustainable, avoids burnout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functionality is better than none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feedback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feedback helps team steer product to meeting needs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loop ensures that problems surface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helps recognize and realize new innovative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Plan-Driven vs. Agile Processes 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Plan-Driven vs. Agile Work Rhythms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Agile Methods Lead to Cowboy Coding?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Agile methods are high discipline</a:t>
            </a:r>
            <a:endParaRPr b="1" sz="3200">
              <a:solidFill>
                <a:schemeClr val="accent2"/>
              </a:solidFill>
            </a:endParaRPr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Scrum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[1]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is an agile method invented around 1993, 1995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</a:t>
            </a:r>
            <a:r>
              <a:rPr lang="en"/>
              <a:t>minimal</a:t>
            </a:r>
            <a:r>
              <a:rPr lang="en"/>
              <a:t> (agile) process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applicable to any domain, not just software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Schwaber, K., &amp; Sutherland, J. (2020). The scrum guide. Web-published.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Committed parties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Involved parties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Sponsor / funder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Committed vs. Involved Roles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Roles to Posts</a:t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/ Posts Correspondence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31" name="Google Shape;231;p3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{526EF9FA-5E7A-4A24-888A-F02011070EBB}</a:tableStyleId>
              </a:tblPr>
              <a:tblGrid>
                <a:gridCol w="3838950"/>
                <a:gridCol w="916000"/>
                <a:gridCol w="3840425"/>
              </a:tblGrid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management</a:t>
                      </a:r>
                      <a:br>
                        <a:rPr lang="en" sz="1800"/>
                      </a:br>
                      <a:r>
                        <a:rPr lang="en" sz="1800"/>
                        <a:t>Engineering management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→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Product owner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Software development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Engineering management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Quality assurance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→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Software developer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Engineering management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→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Scrum Master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Software Development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Scrum Terminology Mess)</a:t>
            </a:r>
            <a:endParaRPr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38" name="Google Shape;238;p3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{526EF9FA-5E7A-4A24-888A-F02011070EBB}</a:tableStyleId>
              </a:tblPr>
              <a:tblGrid>
                <a:gridCol w="2865125"/>
                <a:gridCol w="2865125"/>
                <a:gridCol w="2865125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Product</a:t>
                      </a:r>
                      <a:br>
                        <a:rPr b="1" lang="en" sz="18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development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Project</a:t>
                      </a:r>
                      <a:br>
                        <a:rPr b="1" lang="en" sz="18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implementation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owner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manager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Business analyst,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Requirements engineer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goal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vision [1]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Project mission [1]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backlog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requirements documentation (PRD)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Requirements specification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3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This resolution is specific to AMOS, though the terms are generally known and used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Scope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proper covers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(weeks)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Project/product releases (months)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Further evolutions e.g. SAFe cover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Product life-cycle (years)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Portfolio</a:t>
            </a:r>
            <a:endParaRPr/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Process</a:t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Sprint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sprint is Scrum’s iteration; it is an equal-length time-box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a highly structured process with defined feedback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Structure</a:t>
            </a:r>
            <a:endParaRPr/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/>
        </p:nvSpPr>
        <p:spPr>
          <a:xfrm rot="5400000">
            <a:off x="3383220" y="-1571875"/>
            <a:ext cx="2377500" cy="85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The AMOS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team meeting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457200" y="914400"/>
            <a:ext cx="84126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Next sprint preparation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Product owner and senior developer groom the product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review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reviews this sprint’s results, signs off on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release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decides on sprint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retrospective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reviews process, commits to 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planning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discusses upcoming work, </a:t>
            </a:r>
            <a:r>
              <a:rPr lang="en"/>
              <a:t>commits to it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Daily Scrum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members update each other on work progress</a:t>
            </a:r>
            <a:endParaRPr/>
          </a:p>
        </p:txBody>
      </p:sp>
      <p:sp>
        <p:nvSpPr>
          <p:cNvPr id="275" name="Google Shape;27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Meetings</a:t>
            </a:r>
            <a:endParaRPr/>
          </a:p>
        </p:txBody>
      </p:sp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Workstreams</a:t>
            </a:r>
            <a:endParaRPr/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roduct management; the product owner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Grooms the product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questions to developers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development; software developers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down backlog items into tasks, self-organize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implement sprint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 improvement; the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Observes problems and opportunities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Facilitates impediments resolution and improvements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Scrum</a:t>
            </a:r>
            <a:endParaRPr/>
          </a:p>
        </p:txBody>
      </p:sp>
      <p:sp>
        <p:nvSpPr>
          <p:cNvPr id="290" name="Google Shape;290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96" name="Google Shape;296;p4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02" name="Google Shape;302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Software Development Organization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Positions and Job Descriptions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manager</a:t>
            </a:r>
            <a:r>
              <a:rPr lang="en"/>
              <a:t> / product management 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a company’s products along its life-cycle across a portfolio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Engineering manager</a:t>
            </a:r>
            <a:r>
              <a:rPr lang="en"/>
              <a:t> / engineering management 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the development of the products (along / across)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 </a:t>
            </a:r>
            <a:r>
              <a:rPr lang="en"/>
              <a:t>/ software development 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and </a:t>
            </a:r>
            <a:r>
              <a:rPr lang="en"/>
              <a:t>implementing</a:t>
            </a:r>
            <a:r>
              <a:rPr lang="en"/>
              <a:t> the products (along / across)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Quality assurance </a:t>
            </a:r>
            <a:r>
              <a:rPr lang="en"/>
              <a:t>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 that the quality of the products meets the expectations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/ Who / How?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managers are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needs doing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Engineering managers are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gets to do it and when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developers are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gets done and how long it will take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vs. Projects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have a life-cycle; may live forever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Products are developed for a market (many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Projects have a defined start and end 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 are developed for one client (one customer)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terms, roles, and positions often differs from product terms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</a:t>
            </a:r>
            <a:r>
              <a:rPr lang="en"/>
              <a:t>manager → business analyst, requirements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Engineering </a:t>
            </a:r>
            <a:r>
              <a:rPr lang="en"/>
              <a:t>manager</a:t>
            </a:r>
            <a:r>
              <a:rPr lang="en"/>
              <a:t> → p</a:t>
            </a:r>
            <a:r>
              <a:rPr lang="en"/>
              <a:t>roject manager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Software Product Life-Cycle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Magic Triangle (“Pick Two”)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