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6685AFA-BD6F-463C-B05B-1498DF0B4569}">
  <a:tblStyle styleId="{16685AFA-BD6F-463C-B05B-1498DF0B456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AA18D9E-ABA9-4622-8FAC-29C1AB3B71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a0f6d6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a0f6d6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a7bceb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a7bceb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ad5dfb5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ad5dfb5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a0dc61c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5a0dc61c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e2e2775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e2e2775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://uni1.de/amos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uni1.de/amos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://uni1.de/amos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amo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://uni1.de/amos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hyperlink" Target="mailto:stefan.buchner@fau.de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uni1.de/amo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uni1.de/amos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reuse.software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uni1.de/amos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uni1.de/amos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image" Target="../media/image1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uni1.de/amo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designing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51" name="Google Shape;151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52" name="Google Shape;152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formation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Student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logo and T-shirt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tools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Planning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Team coordination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Stand-up emails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79" name="Google Shape;179;p29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{16685AFA-BD6F-463C-B05B-1498DF0B4569}</a:tableStyleId>
              </a:tblPr>
              <a:tblGrid>
                <a:gridCol w="524750"/>
                <a:gridCol w="2979050"/>
                <a:gridCol w="5091575"/>
              </a:tblGrid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goals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goals of respective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Velocity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realized story points per sprint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protect the online Zoom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change the Zoom link during the semester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Almost all work takes place in the project’s GitHub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create and provide your GitHub id as soon as possible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{6AA18D9E-ABA9-4622-8FAC-29C1AB3B7188}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Agile /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Project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Repository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Backlogs [1]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Backlogs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Columns in p</a:t>
                      </a:r>
                      <a:r>
                        <a:rPr lang="en" sz="1200"/>
                        <a:t>roject [2]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Kanban board [3]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Feature board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Project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Backlog item [4]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Backlog item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Item, also issue [5]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Work item, ticket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 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Code repository</a:t>
                      </a:r>
                      <a:endParaRPr b="1"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Code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–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 and Deliverables</a:t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1" name="Google Shape;5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9"/>
          <p:cNvSpPr txBox="1"/>
          <p:nvPr/>
        </p:nvSpPr>
        <p:spPr>
          <a:xfrm>
            <a:off x="2286000" y="1428750"/>
            <a:ext cx="4572000" cy="228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illustrations show labels for estimated and real sizes. Instead of using </a:t>
            </a:r>
            <a:r>
              <a:rPr lang="en" sz="1800">
                <a:solidFill>
                  <a:schemeClr val="dk1"/>
                </a:solidFill>
              </a:rPr>
              <a:t>labels, please use custom fields (see board settings). Please create the two custom fields “Estimated size” and “Real size” of type number.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53" name="Google Shape;253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54" name="Google Shape;254;p4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60" name="Google Shape;260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1" name="Google Shape;261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67" name="Google Shape;267;p42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custom fields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Estimated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43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81" name="Google Shape;281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82" name="Google Shape;282;p4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Imp-Squared Backlog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Impediments and Improvements (</a:t>
            </a:r>
            <a:r>
              <a:rPr lang="en"/>
              <a:t>Imp-Squared</a:t>
            </a:r>
            <a:r>
              <a:rPr lang="en"/>
              <a:t>) Backlog</a:t>
            </a:r>
            <a:endParaRPr/>
          </a:p>
        </p:txBody>
      </p:sp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05" name="Google Shape;305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06" name="Google Shape;306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Code Repository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317" name="Google Shape;317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318" name="Google Shape;318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9" name="Google Shape;319;p50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325" name="Google Shape;325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signifies that you agree with the project license </a:t>
            </a:r>
            <a:endParaRPr/>
          </a:p>
        </p:txBody>
      </p:sp>
      <p:sp>
        <p:nvSpPr>
          <p:cNvPr id="326" name="Google Shape;326;p5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27" name="Google Shape;327;p51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/ Co-Authoring</a:t>
            </a:r>
            <a:endParaRPr/>
          </a:p>
        </p:txBody>
      </p:sp>
      <p:sp>
        <p:nvSpPr>
          <p:cNvPr id="333" name="Google Shape;333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“Co-authored-by:” to commit message using </a:t>
            </a:r>
            <a:r>
              <a:rPr b="1" lang="en"/>
              <a:t>the correct email address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Declaring collaboration in the feature board is not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detailed information on GitHub</a:t>
            </a:r>
            <a:endParaRPr/>
          </a:p>
        </p:txBody>
      </p:sp>
      <p:sp>
        <p:nvSpPr>
          <p:cNvPr id="334" name="Google Shape;334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35" name="Google Shape;335;p52"/>
          <p:cNvSpPr txBox="1"/>
          <p:nvPr/>
        </p:nvSpPr>
        <p:spPr>
          <a:xfrm>
            <a:off x="274325" y="2148840"/>
            <a:ext cx="8595300" cy="12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Work Count</a:t>
            </a:r>
            <a:endParaRPr/>
          </a:p>
        </p:txBody>
      </p:sp>
      <p:sp>
        <p:nvSpPr>
          <p:cNvPr id="341" name="Google Shape;341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git, not GitHub [1], to look at your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your work to count,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squash your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delete branches with relevant work</a:t>
            </a:r>
            <a:endParaRPr/>
          </a:p>
        </p:txBody>
      </p:sp>
      <p:sp>
        <p:nvSpPr>
          <p:cNvPr id="342" name="Google Shape;342;p5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43" name="Google Shape;343;p53"/>
          <p:cNvSpPr txBox="1"/>
          <p:nvPr/>
        </p:nvSpPr>
        <p:spPr>
          <a:xfrm>
            <a:off x="0" y="420624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GitHub interface / GitHub insights does not display your data correctly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a Collaboration Model</a:t>
            </a:r>
            <a:endParaRPr/>
          </a:p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50" name="Google Shape;350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56" name="Google Shape;356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5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63" name="Google Shape;363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the REUSE SOFTWARE [1] format to declare license and copyright</a:t>
            </a:r>
            <a:br>
              <a:rPr lang="en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Alternatively, just track license and contributors in MIT license file</a:t>
            </a:r>
            <a:endParaRPr/>
          </a:p>
        </p:txBody>
      </p:sp>
      <p:sp>
        <p:nvSpPr>
          <p:cNvPr id="364" name="Google Shape;364;p5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65" name="Google Shape;365;p56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66" name="Google Shape;366;p56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63" name="Google Shape;63;p1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72" name="Google Shape;372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D9EAD3"/>
                </a:highlight>
              </a:rPr>
              <a:t>OK: Permissive licenses (MIT, BSD, Apache)</a:t>
            </a:r>
            <a:endParaRPr>
              <a:highlight>
                <a:srgbClr val="D9EAD3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FF2CC"/>
                </a:highlight>
              </a:rPr>
              <a:t>May be OK: Weakly protective (a.k.a. “weak copyleft”)</a:t>
            </a:r>
            <a:endParaRPr>
              <a:highlight>
                <a:srgbClr val="FFF2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F4CCCC"/>
                </a:highlight>
              </a:rPr>
              <a:t>Usually not OK: Strongly protective (a.k.a. “reciprocal” or “copyleft”)</a:t>
            </a:r>
            <a:endParaRPr>
              <a:highlight>
                <a:srgbClr val="F4CCC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highlight>
                  <a:srgbClr val="CCCCCC"/>
                </a:highlight>
              </a:rPr>
              <a:t>Never OK: Non-software licenses, no license</a:t>
            </a:r>
            <a:endParaRPr>
              <a:highlight>
                <a:srgbClr val="CCCCC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73" name="Google Shape;373;p5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84" name="Google Shape;384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91" name="Google Shape;391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92" name="Google Shape;392;p6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93" name="Google Shape;39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Happiness Index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[1]</a:t>
            </a:r>
            <a:endParaRPr/>
          </a:p>
        </p:txBody>
      </p:sp>
      <p:sp>
        <p:nvSpPr>
          <p:cNvPr id="404" name="Google Shape;404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happiness index tracks general satisfaction to indicate potential problems </a:t>
            </a:r>
            <a:endParaRPr/>
          </a:p>
        </p:txBody>
      </p:sp>
      <p:sp>
        <p:nvSpPr>
          <p:cNvPr id="405" name="Google Shape;405;p6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406" name="Google Shape;406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3725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7" name="Google Shape;407;p6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Originally: Emotions Seismograph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413" name="Google Shape;413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6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6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Team formation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Student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logo and T-shirt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tools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Planning 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Feature board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Team coordination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Code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Stand-up emails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Happiness index</a:t>
            </a:r>
            <a:endParaRPr/>
          </a:p>
        </p:txBody>
      </p:sp>
      <p:sp>
        <p:nvSpPr>
          <p:cNvPr id="420" name="Google Shape;420;p6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21" name="Google Shape;421;p6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6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27" name="Google Shape;427;p6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33" name="Google Shape;433;p6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34" name="Google Shape;434;p6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Project Manager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Partner Meeting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 first meeting with your industry partner as soon as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in general participate to learn about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owners participate to gather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participate to ask technical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first team meeting you should still try to regularly meet the industry partner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team members should participate as is sensible and possible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