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C43CB2-3865-4FD8-853F-9705B306A36F}">
  <a:tblStyle styleId="{E8C43CB2-3865-4FD8-853F-9705B306A3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AC5B8E4-4F97-4072-B445-1CA2235EAF6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d8abd02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d8abd02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501d43b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501d43b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01d43bb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01d43bb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am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am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amo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uni1.de/amos"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amos" TargetMode="Externa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uni1.de/amo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am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uni1.de/am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uni1.de/amo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uni1.de/am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uni1.de/amos" TargetMode="Externa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uni1.de/am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amo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amo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amos" TargetMode="Externa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amo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amo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amo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am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amos" TargetMode="Externa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amos" TargetMode="Externa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uni1.de/amo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uni1.de/amos" TargetMode="Externa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uni1.de/amo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uni1.de/amos" TargetMode="Externa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uni1.de/amos" TargetMode="Externa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hyperlink" Target="http://uni1.de/amos" TargetMode="Externa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uni1.de/amo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uni1.de/amo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hyperlink" Target="http://uni1.de/amos"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uni1.de/amo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uni1.de/amo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uni1.de/amo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uni1.de/amo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uni1.de/amo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uni1.de/amo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uni1.de/amos" TargetMode="External"/><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hyperlink" Target="http://uni1.de/amo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hyperlink" Target="http://uni1.de/amos"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uni1.de/amo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am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FAU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{E8C43CB2-3865-4FD8-853F-9705B306A36F}</a:tableStyleId>
              </a:tblPr>
              <a:tblGrid>
                <a:gridCol w="2466575"/>
                <a:gridCol w="6128775"/>
              </a:tblGrid>
              <a:tr h="60960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0960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0960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0960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0960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0960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 (MECE)</a:t>
            </a:r>
            <a:endParaRPr/>
          </a:p>
        </p:txBody>
      </p:sp>
      <p:sp>
        <p:nvSpPr>
          <p:cNvPr id="120" name="Google Shape;120;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54" name="Google Shape;154;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pic>
        <p:nvPicPr>
          <p:cNvPr id="156" name="Google Shape;156;p2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request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owners, please don’t forget to take turns</a:t>
            </a:r>
            <a:endParaRPr/>
          </a:p>
          <a:p>
            <a:pPr indent="0" lvl="0" marL="0" rtl="0" algn="l">
              <a:spcBef>
                <a:spcPts val="120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next sprint preparation meeting</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86" name="Google Shape;186;p29"/>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{E8C43CB2-3865-4FD8-853F-9705B306A36F}</a:tableStyleId>
              </a:tblPr>
              <a:tblGrid>
                <a:gridCol w="647000"/>
                <a:gridCol w="7948350"/>
              </a:tblGrid>
              <a:tr h="548650">
                <a:tc>
                  <a:txBody>
                    <a:bodyPr/>
                    <a:lstStyle/>
                    <a:p>
                      <a:pPr indent="0" lvl="0" marL="0" rtl="0" algn="ctr">
                        <a:spcBef>
                          <a:spcPts val="0"/>
                        </a:spcBef>
                        <a:spcAft>
                          <a:spcPts val="0"/>
                        </a:spcAft>
                        <a:buNone/>
                      </a:pPr>
                      <a:r>
                        <a:rPr b="1" lang="en">
                          <a:solidFill>
                            <a:schemeClr val="lt1"/>
                          </a:solidFill>
                        </a:rPr>
                        <a:t>I</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ndependent</a:t>
                      </a:r>
                      <a:r>
                        <a:rPr lang="en"/>
                        <a:t>: Items should be independent of each other</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egotiable: An item can be questioned and revised</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a:solidFill>
                            <a:schemeClr val="lt1"/>
                          </a:solidFill>
                        </a:rPr>
                        <a:t>V</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aluable</a:t>
                      </a:r>
                      <a:r>
                        <a:rPr lang="en"/>
                        <a:t>: An item should have recognizable business value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stimatable: An item should be sufficiently precise to estimate a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a:solidFill>
                            <a:schemeClr val="lt1"/>
                          </a:solidFill>
                        </a:rPr>
                        <a: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mall: An item should be small enough to fit into one iteration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estable: An item should have testable success criteria</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{E8C43CB2-3865-4FD8-853F-9705B306A36F}</a:tableStyleId>
              </a:tblPr>
              <a:tblGrid>
                <a:gridCol w="2057400"/>
                <a:gridCol w="2057400"/>
              </a:tblGrid>
              <a:tr h="45720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5720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5720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23" name="Google Shape;223;p34"/>
          <p:cNvSpPr txBox="1"/>
          <p:nvPr>
            <p:ph idx="1" type="body"/>
          </p:nvPr>
        </p:nvSpPr>
        <p:spPr>
          <a:xfrm>
            <a:off x="274325" y="914400"/>
            <a:ext cx="85953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24" name="Google Shape;224;p34"/>
          <p:cNvGraphicFramePr/>
          <p:nvPr/>
        </p:nvGraphicFramePr>
        <p:xfrm>
          <a:off x="274320" y="1463040"/>
          <a:ext cx="3000000" cy="3000000"/>
        </p:xfrm>
        <a:graphic>
          <a:graphicData uri="http://schemas.openxmlformats.org/drawingml/2006/table">
            <a:tbl>
              <a:tblPr>
                <a:noFill/>
                <a:tableStyleId>{E8C43CB2-3865-4FD8-853F-9705B306A36F}</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a:t>1</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Registration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visitor, I would like to create an account, to be known to the system</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2</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Login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user, I would like to log-in, so that I can access my account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a:t>3</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Logout</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logged-in user, I would like to log-out, to be anonymous again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Profile update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logged-in user, I would like to update my profile (name, photo, email)</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Value</a:t>
            </a:r>
            <a:endParaRPr/>
          </a:p>
        </p:txBody>
      </p:sp>
      <p:sp>
        <p:nvSpPr>
          <p:cNvPr id="230" name="Google Shape;230;p3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31" name="Google Shape;231;p3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7" name="Google Shape;237;p3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38" name="Google Shape;238;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9" name="Google Shape;239;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50" name="Google Shape;250;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1" name="Google Shape;251;p3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7" name="Google Shape;257;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8" name="Google Shape;258;p3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59" name="Google Shape;259;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5" name="Google Shape;265;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6" name="Google Shape;266;p4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2" name="Google Shape;272;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3" name="Google Shape;273;p4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9" name="Google Shape;279;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80" name="Google Shape;280;p4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Velocity (Development Speed)</a:t>
            </a:r>
            <a:endParaRPr/>
          </a:p>
        </p:txBody>
      </p:sp>
      <p:sp>
        <p:nvSpPr>
          <p:cNvPr id="286" name="Google Shape;286;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7" name="Google Shape;287;p4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88" name="Google Shape;288;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velocity (speed)</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Velocity</a:t>
            </a:r>
            <a:endParaRPr/>
          </a:p>
        </p:txBody>
      </p:sp>
      <p:sp>
        <p:nvSpPr>
          <p:cNvPr id="294" name="Google Shape;294;p4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95" name="Google Shape;295;p4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1" name="Google Shape;301;p4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02" name="Google Shape;302;p4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Who “Owns” the Velocity Calculation and Chart?</a:t>
            </a:r>
            <a:endParaRPr/>
          </a:p>
        </p:txBody>
      </p:sp>
      <p:sp>
        <p:nvSpPr>
          <p:cNvPr id="308" name="Google Shape;308;p4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a:t>
            </a:r>
            <a:endParaRPr/>
          </a:p>
          <a:p>
            <a:pPr indent="-342900" lvl="0" marL="457200" rtl="0" algn="l">
              <a:spcBef>
                <a:spcPts val="1200"/>
              </a:spcBef>
              <a:spcAft>
                <a:spcPts val="0"/>
              </a:spcAft>
              <a:buSzPts val="1800"/>
              <a:buChar char="●"/>
            </a:pPr>
            <a:r>
              <a:rPr lang="en"/>
              <a:t>Needs it to create release plans</a:t>
            </a:r>
            <a:endParaRPr/>
          </a:p>
          <a:p>
            <a:pPr indent="0" lvl="0" marL="0" rtl="0" algn="l">
              <a:spcBef>
                <a:spcPts val="1200"/>
              </a:spcBef>
              <a:spcAft>
                <a:spcPts val="0"/>
              </a:spcAft>
              <a:buNone/>
            </a:pPr>
            <a:r>
              <a:rPr lang="en"/>
              <a:t>Scrum Master</a:t>
            </a:r>
            <a:endParaRPr/>
          </a:p>
          <a:p>
            <a:pPr indent="-342900" lvl="0" marL="457200" rtl="0" algn="l">
              <a:spcBef>
                <a:spcPts val="1200"/>
              </a:spcBef>
              <a:spcAft>
                <a:spcPts val="0"/>
              </a:spcAft>
              <a:buSzPts val="1800"/>
              <a:buChar char="●"/>
            </a:pPr>
            <a:r>
              <a:rPr lang="en"/>
              <a:t>Wants it to track process improvement</a:t>
            </a:r>
            <a:endParaRPr/>
          </a:p>
        </p:txBody>
      </p:sp>
      <p:sp>
        <p:nvSpPr>
          <p:cNvPr id="309" name="Google Shape;309;p4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20" name="Google Shape;320;p4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21" name="Google Shape;321;p48"/>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27" name="Google Shape;327;p4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328" name="Google Shape;328;p49"/>
          <p:cNvGraphicFramePr/>
          <p:nvPr/>
        </p:nvGraphicFramePr>
        <p:xfrm>
          <a:off x="274320" y="914400"/>
          <a:ext cx="3000000" cy="3000000"/>
        </p:xfrm>
        <a:graphic>
          <a:graphicData uri="http://schemas.openxmlformats.org/drawingml/2006/table">
            <a:tbl>
              <a:tblPr>
                <a:noFill/>
                <a:tableStyleId>{9AC5B8E4-4F97-4072-B445-1CA2235EAF62}</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34" name="Google Shape;334;p5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35" name="Google Shape;335;p50"/>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41" name="Google Shape;341;p5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2" name="Google Shape;342;p51"/>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8" name="Google Shape;348;p5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9" name="Google Shape;349;p52"/>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Who “Owns” the Release Plan and Burndown Chart?</a:t>
            </a:r>
            <a:endParaRPr/>
          </a:p>
        </p:txBody>
      </p:sp>
      <p:sp>
        <p:nvSpPr>
          <p:cNvPr id="355" name="Google Shape;355;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a:t>
            </a:r>
            <a:endParaRPr/>
          </a:p>
          <a:p>
            <a:pPr indent="-342900" lvl="0" marL="457200" rtl="0" algn="l">
              <a:spcBef>
                <a:spcPts val="1200"/>
              </a:spcBef>
              <a:spcAft>
                <a:spcPts val="0"/>
              </a:spcAft>
              <a:buSzPts val="1800"/>
              <a:buChar char="●"/>
            </a:pPr>
            <a:r>
              <a:rPr lang="en"/>
              <a:t>Needs it to predict work and prioritize accordingly</a:t>
            </a:r>
            <a:endParaRPr/>
          </a:p>
          <a:p>
            <a:pPr indent="0" lvl="0" marL="0" rtl="0" algn="l">
              <a:spcBef>
                <a:spcPts val="1200"/>
              </a:spcBef>
              <a:spcAft>
                <a:spcPts val="0"/>
              </a:spcAft>
              <a:buNone/>
            </a:pPr>
            <a:r>
              <a:rPr lang="en"/>
              <a:t>Scrum Master</a:t>
            </a:r>
            <a:endParaRPr/>
          </a:p>
          <a:p>
            <a:pPr indent="-342900" lvl="0" marL="457200" rtl="0" algn="l">
              <a:spcBef>
                <a:spcPts val="1200"/>
              </a:spcBef>
              <a:spcAft>
                <a:spcPts val="0"/>
              </a:spcAft>
              <a:buSzPts val="1800"/>
              <a:buChar char="●"/>
            </a:pPr>
            <a:r>
              <a:rPr lang="en"/>
              <a:t>Wants it to track process improvement</a:t>
            </a:r>
            <a:endParaRPr/>
          </a:p>
        </p:txBody>
      </p:sp>
      <p:sp>
        <p:nvSpPr>
          <p:cNvPr id="356" name="Google Shape;356;p5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62" name="Google Shape;362;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63" name="Google Shape;363;p5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74" name="Google Shape;374;p5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75" name="Google Shape;375;p56"/>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81" name="Google Shape;381;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rPr lang="en"/>
              <a:t>DoDs help ensure a consistent quality of the artifact</a:t>
            </a:r>
            <a:endParaRPr/>
          </a:p>
        </p:txBody>
      </p:sp>
      <p:sp>
        <p:nvSpPr>
          <p:cNvPr id="382" name="Google Shape;382;p5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88" name="Google Shape;388;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89" name="Google Shape;389;p5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95" name="Google Shape;395;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96" name="Google Shape;396;p5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402" name="Google Shape;402;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403" name="Google Shape;403;p6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409" name="Google Shape;409;p6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410" name="Google Shape;410;p6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16" name="Google Shape;416;p6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discuss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17" name="Google Shape;417;p6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28" name="Google Shape;428;p6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29" name="Google Shape;429;p6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35" name="Google Shape;435;p6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436" name="Google Shape;436;p65"/>
          <p:cNvGraphicFramePr/>
          <p:nvPr/>
        </p:nvGraphicFramePr>
        <p:xfrm>
          <a:off x="274320" y="914400"/>
          <a:ext cx="3000000" cy="3000000"/>
        </p:xfrm>
        <a:graphic>
          <a:graphicData uri="http://schemas.openxmlformats.org/drawingml/2006/table">
            <a:tbl>
              <a:tblPr>
                <a:noFill/>
                <a:tableStyleId>{E8C43CB2-3865-4FD8-853F-9705B306A36F}</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Time-frame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Content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Certainty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Owner</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ctr">
                        <a:spcBef>
                          <a:spcPts val="0"/>
                        </a:spcBef>
                        <a:spcAft>
                          <a:spcPts val="0"/>
                        </a:spcAft>
                        <a:buNone/>
                      </a:pPr>
                      <a:r>
                        <a:rPr b="1" lang="en">
                          <a:solidFill>
                            <a:schemeClr val="lt1"/>
                          </a:solidFill>
                        </a:rPr>
                        <a:t>Product</a:t>
                      </a:r>
                      <a:br>
                        <a:rPr b="1" lang="en">
                          <a:solidFill>
                            <a:schemeClr val="lt1"/>
                          </a:solidFill>
                        </a:rPr>
                      </a:br>
                      <a:r>
                        <a:rPr b="1" lang="en">
                          <a:solidFill>
                            <a:schemeClr val="lt1"/>
                          </a:solidFill>
                        </a:rPr>
                        <a:t>vision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ctr">
                        <a:spcBef>
                          <a:spcPts val="0"/>
                        </a:spcBef>
                        <a:spcAft>
                          <a:spcPts val="0"/>
                        </a:spcAft>
                        <a:buNone/>
                      </a:pPr>
                      <a:r>
                        <a:rPr b="1" lang="en">
                          <a:solidFill>
                            <a:schemeClr val="lt1"/>
                          </a:solidFill>
                        </a:rPr>
                        <a:t>Product</a:t>
                      </a:r>
                      <a:endParaRPr b="1">
                        <a:solidFill>
                          <a:schemeClr val="lt1"/>
                        </a:solidFill>
                      </a:endParaRPr>
                    </a:p>
                    <a:p>
                      <a:pPr indent="0" lvl="0" marL="0" rtl="0" algn="ctr">
                        <a:spcBef>
                          <a:spcPts val="0"/>
                        </a:spcBef>
                        <a:spcAft>
                          <a:spcPts val="0"/>
                        </a:spcAft>
                        <a:buNone/>
                      </a:pPr>
                      <a:r>
                        <a:rPr b="1" lang="en">
                          <a:solidFill>
                            <a:schemeClr val="lt1"/>
                          </a:solidFill>
                        </a:rPr>
                        <a:t>roadmap</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ctr">
                        <a:spcBef>
                          <a:spcPts val="0"/>
                        </a:spcBef>
                        <a:spcAft>
                          <a:spcPts val="0"/>
                        </a:spcAft>
                        <a:buNone/>
                      </a:pPr>
                      <a:r>
                        <a:rPr b="1" lang="en">
                          <a:solidFill>
                            <a:schemeClr val="lt1"/>
                          </a:solidFill>
                        </a:rPr>
                        <a:t>Product or</a:t>
                      </a:r>
                      <a:br>
                        <a:rPr b="1" lang="en">
                          <a:solidFill>
                            <a:schemeClr val="lt1"/>
                          </a:solidFill>
                        </a:rPr>
                      </a:br>
                      <a:r>
                        <a:rPr b="1" lang="en">
                          <a:solidFill>
                            <a:schemeClr val="lt1"/>
                          </a:solidFill>
                        </a:rPr>
                        <a:t>project release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42" name="Google Shape;442;p6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43" name="Google Shape;443;p66"/>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49" name="Google Shape;449;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50" name="Google Shape;450;p6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56" name="Google Shape;456;p6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62" name="Google Shape;462;p6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463" name="Google Shape;463;p6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discuss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94" name="Google Shape;94;p16"/>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