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f994aa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f994aa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2e4025cc2c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2e4025cc2c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2e4025cc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2e4025cc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e4025cc2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e4025cc2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2e4025cc2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2e4025cc2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2e4025cc2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2e4025cc2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e4025cc2c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e4025cc2c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e4025cc2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e4025cc2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e4025cc2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e4025cc2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4025cc2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4025cc2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2e4025cc2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2e4025cc2c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397894af9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397894af9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397894af9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397894af9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e4025cc2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2e4025cc2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2e4025cc2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2e4025cc2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e4025cc2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2e4025cc2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e4025cc2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e4025cc2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e4025cc2c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e4025cc2c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uni1.de/amo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uni1.de/amo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uni1.de/amo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Coaching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B06</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Kerth’s Prime Directive</a:t>
            </a:r>
            <a:endParaRPr/>
          </a:p>
        </p:txBody>
      </p:sp>
      <p:sp>
        <p:nvSpPr>
          <p:cNvPr id="96" name="Google Shape;96;p17"/>
          <p:cNvSpPr txBox="1"/>
          <p:nvPr>
            <p:ph idx="1" type="body"/>
          </p:nvPr>
        </p:nvSpPr>
        <p:spPr>
          <a:xfrm>
            <a:off x="914400" y="914400"/>
            <a:ext cx="7315200" cy="3657600"/>
          </a:xfrm>
          <a:prstGeom prst="rect">
            <a:avLst/>
          </a:prstGeom>
        </p:spPr>
        <p:txBody>
          <a:bodyPr anchorCtr="0" anchor="ctr" bIns="0" lIns="0" spcFirstLastPara="1" rIns="0" wrap="square" tIns="0">
            <a:noAutofit/>
          </a:bodyPr>
          <a:lstStyle/>
          <a:p>
            <a:pPr indent="0" lvl="0" marL="0" rtl="0" algn="just">
              <a:spcBef>
                <a:spcPts val="0"/>
              </a:spcBef>
              <a:spcAft>
                <a:spcPts val="1200"/>
              </a:spcAft>
              <a:buNone/>
            </a:pPr>
            <a:r>
              <a:rPr lang="en" sz="2400"/>
              <a:t>“</a:t>
            </a:r>
            <a:r>
              <a:rPr lang="en" sz="2400"/>
              <a:t>Regardless of what we discover, we understand and truly believe that everyone did the best job they could, given what was known at the time, their skills and abilities, the resources available, and the situation at hand.” (ibid.)</a:t>
            </a:r>
            <a:endParaRPr sz="2400"/>
          </a:p>
        </p:txBody>
      </p:sp>
      <p:sp>
        <p:nvSpPr>
          <p:cNvPr id="97" name="Google Shape;97;p1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in Scrum</a:t>
            </a:r>
            <a:endParaRPr/>
          </a:p>
        </p:txBody>
      </p:sp>
      <p:sp>
        <p:nvSpPr>
          <p:cNvPr id="103" name="Google Shape;103;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04" name="Google Shape;104;p18"/>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Sprint Retrospectives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Retrospective</a:t>
            </a:r>
            <a:endParaRPr/>
          </a:p>
        </p:txBody>
      </p:sp>
      <p:sp>
        <p:nvSpPr>
          <p:cNvPr id="115" name="Google Shape;115;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sprint retrospective is a retrospective that</a:t>
            </a:r>
            <a:endParaRPr/>
          </a:p>
          <a:p>
            <a:pPr indent="0" lvl="0" marL="0" rtl="0" algn="l">
              <a:spcBef>
                <a:spcPts val="1200"/>
              </a:spcBef>
              <a:spcAft>
                <a:spcPts val="1200"/>
              </a:spcAft>
              <a:buNone/>
            </a:pPr>
            <a:r>
              <a:rPr lang="en"/>
              <a:t>…</a:t>
            </a:r>
            <a:endParaRPr/>
          </a:p>
        </p:txBody>
      </p:sp>
      <p:sp>
        <p:nvSpPr>
          <p:cNvPr id="116" name="Google Shape;116;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Release Retrospectives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Release Retrospective</a:t>
            </a:r>
            <a:endParaRPr/>
          </a:p>
        </p:txBody>
      </p:sp>
      <p:sp>
        <p:nvSpPr>
          <p:cNvPr id="127" name="Google Shape;127;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release retrospective is a retrospective that</a:t>
            </a:r>
            <a:endParaRPr/>
          </a:p>
          <a:p>
            <a:pPr indent="0" lvl="0" marL="0" rtl="0" algn="l">
              <a:spcBef>
                <a:spcPts val="1200"/>
              </a:spcBef>
              <a:spcAft>
                <a:spcPts val="1200"/>
              </a:spcAft>
              <a:buNone/>
            </a:pPr>
            <a:r>
              <a:rPr lang="en"/>
              <a:t>…</a:t>
            </a:r>
            <a:endParaRPr/>
          </a:p>
        </p:txBody>
      </p:sp>
      <p:sp>
        <p:nvSpPr>
          <p:cNvPr id="128" name="Google Shape;128;p2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Project Retrospectives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Retrospective (a.k.a. Post-Mortem)</a:t>
            </a:r>
            <a:endParaRPr/>
          </a:p>
        </p:txBody>
      </p:sp>
      <p:sp>
        <p:nvSpPr>
          <p:cNvPr id="139" name="Google Shape;139;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project retrospective is a retrospective that</a:t>
            </a:r>
            <a:endParaRPr/>
          </a:p>
          <a:p>
            <a:pPr indent="0" lvl="0" marL="0" rtl="0" algn="l">
              <a:spcBef>
                <a:spcPts val="1200"/>
              </a:spcBef>
              <a:spcAft>
                <a:spcPts val="1200"/>
              </a:spcAft>
              <a:buNone/>
            </a:pPr>
            <a:r>
              <a:rPr lang="en"/>
              <a:t>…</a:t>
            </a:r>
            <a:endParaRPr/>
          </a:p>
        </p:txBody>
      </p:sp>
      <p:sp>
        <p:nvSpPr>
          <p:cNvPr id="140" name="Google Shape;140;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Documentation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Documentation</a:t>
            </a:r>
            <a:endParaRPr/>
          </a:p>
        </p:txBody>
      </p:sp>
      <p:sp>
        <p:nvSpPr>
          <p:cNvPr id="151" name="Google Shape;15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an initial documentation and keep it up-to-date</a:t>
            </a:r>
            <a:endParaRPr/>
          </a:p>
        </p:txBody>
      </p:sp>
      <p:sp>
        <p:nvSpPr>
          <p:cNvPr id="152" name="Google Shape;152;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a:t>
            </a:r>
            <a:r>
              <a:rPr lang="en"/>
              <a:t>retrospectives</a:t>
            </a:r>
            <a:endParaRPr sz="1800"/>
          </a:p>
          <a:p>
            <a:pPr indent="-342900" lvl="0" marL="457200" rtl="0" algn="l">
              <a:spcBef>
                <a:spcPts val="0"/>
              </a:spcBef>
              <a:spcAft>
                <a:spcPts val="0"/>
              </a:spcAft>
              <a:buSzPts val="1800"/>
              <a:buAutoNum type="arabicPeriod"/>
            </a:pPr>
            <a:r>
              <a:rPr lang="en"/>
              <a:t>R</a:t>
            </a:r>
            <a:r>
              <a:rPr lang="en" sz="1800"/>
              <a:t>elease retro</a:t>
            </a:r>
            <a:r>
              <a:rPr lang="en"/>
              <a:t>spectives</a:t>
            </a:r>
            <a:endParaRPr sz="1800"/>
          </a:p>
          <a:p>
            <a:pPr indent="-342900" lvl="0" marL="457200" rtl="0" algn="l">
              <a:spcBef>
                <a:spcPts val="0"/>
              </a:spcBef>
              <a:spcAft>
                <a:spcPts val="0"/>
              </a:spcAft>
              <a:buSzPts val="1800"/>
              <a:buAutoNum type="arabicPeriod"/>
            </a:pPr>
            <a:r>
              <a:rPr lang="en" sz="1800"/>
              <a:t>Project retrospectives</a:t>
            </a:r>
            <a:endParaRPr sz="1800"/>
          </a:p>
          <a:p>
            <a:pPr indent="-342900" lvl="0" marL="457200" rtl="0" algn="l">
              <a:spcBef>
                <a:spcPts val="0"/>
              </a:spcBef>
              <a:spcAft>
                <a:spcPts val="0"/>
              </a:spcAft>
              <a:buSzPts val="1800"/>
              <a:buAutoNum type="arabicPeriod"/>
            </a:pPr>
            <a:r>
              <a:rPr lang="en"/>
              <a:t>Documentation</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158" name="Google Shape;15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sz="1800"/>
              <a:t>Agile coaching</a:t>
            </a:r>
            <a:endParaRPr sz="1800"/>
          </a:p>
          <a:p>
            <a:pPr indent="-342900" lvl="0" marL="457200" rtl="0" algn="l">
              <a:spcBef>
                <a:spcPts val="0"/>
              </a:spcBef>
              <a:spcAft>
                <a:spcPts val="0"/>
              </a:spcAft>
              <a:buSzPts val="1800"/>
              <a:buAutoNum type="arabicPeriod"/>
            </a:pPr>
            <a:r>
              <a:rPr lang="en" sz="1800"/>
              <a:t>Process improvement</a:t>
            </a:r>
            <a:endParaRPr/>
          </a:p>
          <a:p>
            <a:pPr indent="-342900" lvl="0" marL="457200" rtl="0" algn="l">
              <a:spcBef>
                <a:spcPts val="0"/>
              </a:spcBef>
              <a:spcAft>
                <a:spcPts val="0"/>
              </a:spcAft>
              <a:buSzPts val="1800"/>
              <a:buAutoNum type="arabicPeriod"/>
            </a:pPr>
            <a:r>
              <a:rPr lang="en" sz="1800"/>
              <a:t>Sprint release retros</a:t>
            </a:r>
            <a:endParaRPr sz="1800"/>
          </a:p>
          <a:p>
            <a:pPr indent="-342900" lvl="0" marL="457200" rtl="0" algn="l">
              <a:spcBef>
                <a:spcPts val="0"/>
              </a:spcBef>
              <a:spcAft>
                <a:spcPts val="0"/>
              </a:spcAft>
              <a:buSzPts val="1800"/>
              <a:buAutoNum type="arabicPeriod"/>
            </a:pPr>
            <a:r>
              <a:rPr lang="en" sz="1800"/>
              <a:t>Project release retros</a:t>
            </a:r>
            <a:endParaRPr sz="1800"/>
          </a:p>
          <a:p>
            <a:pPr indent="-342900" lvl="0" marL="457200" rtl="0" algn="l">
              <a:spcBef>
                <a:spcPts val="0"/>
              </a:spcBef>
              <a:spcAft>
                <a:spcPts val="0"/>
              </a:spcAft>
              <a:buSzPts val="1800"/>
              <a:buAutoNum type="arabicPeriod"/>
            </a:pPr>
            <a:r>
              <a:rPr lang="en" sz="1800"/>
              <a:t>Project retrospective</a:t>
            </a:r>
            <a:endParaRPr sz="1800"/>
          </a:p>
          <a:p>
            <a:pPr indent="-342900" lvl="0" marL="457200" rtl="0" algn="l">
              <a:spcBef>
                <a:spcPts val="0"/>
              </a:spcBef>
              <a:spcAft>
                <a:spcPts val="0"/>
              </a:spcAft>
              <a:buSzPts val="1800"/>
              <a:buAutoNum type="arabicPeriod"/>
            </a:pPr>
            <a:r>
              <a:rPr lang="en"/>
              <a:t>Documentation</a:t>
            </a:r>
            <a:endParaRPr/>
          </a:p>
        </p:txBody>
      </p:sp>
      <p:sp>
        <p:nvSpPr>
          <p:cNvPr id="159" name="Google Shape;159;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165" name="Google Shape;165;p2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171" name="Google Shape;171;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172" name="Google Shape;172;p2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Agile Coaching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a:t>
            </a:r>
            <a:endParaRPr/>
          </a:p>
        </p:txBody>
      </p:sp>
      <p:sp>
        <p:nvSpPr>
          <p:cNvPr id="55" name="Google Shape;55;p1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56" name="Google Shape;56;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coach</a:t>
            </a:r>
            <a:r>
              <a:rPr lang="en"/>
              <a:t> is </a:t>
            </a:r>
            <a:r>
              <a:rPr lang="en"/>
              <a:t>a</a:t>
            </a:r>
            <a:r>
              <a:rPr lang="en"/>
              <a:t> person in relationship to another person or team who</a:t>
            </a:r>
            <a:endParaRPr/>
          </a:p>
          <a:p>
            <a:pPr indent="-342900" lvl="0" marL="457200" rtl="0" algn="l">
              <a:spcBef>
                <a:spcPts val="1200"/>
              </a:spcBef>
              <a:spcAft>
                <a:spcPts val="0"/>
              </a:spcAft>
              <a:buSzPts val="1800"/>
              <a:buChar char="●"/>
            </a:pPr>
            <a:r>
              <a:rPr lang="en"/>
              <a:t>Guides, collaborates, and supports the person or team </a:t>
            </a:r>
            <a:endParaRPr/>
          </a:p>
          <a:p>
            <a:pPr indent="-342900" lvl="0" marL="457200" rtl="0" algn="l">
              <a:spcBef>
                <a:spcPts val="0"/>
              </a:spcBef>
              <a:spcAft>
                <a:spcPts val="0"/>
              </a:spcAft>
              <a:buSzPts val="1800"/>
              <a:buChar char="●"/>
            </a:pPr>
            <a:r>
              <a:rPr lang="en"/>
              <a:t>With respect to achieving their goals</a:t>
            </a:r>
            <a:endParaRPr/>
          </a:p>
          <a:p>
            <a:pPr indent="0" lvl="0" marL="0" rtl="0" algn="l">
              <a:spcBef>
                <a:spcPts val="1200"/>
              </a:spcBef>
              <a:spcAft>
                <a:spcPts val="0"/>
              </a:spcAft>
              <a:buNone/>
            </a:pPr>
            <a:r>
              <a:rPr lang="en"/>
              <a:t>An </a:t>
            </a:r>
            <a:r>
              <a:rPr b="1" lang="en"/>
              <a:t>agile coach</a:t>
            </a:r>
            <a:r>
              <a:rPr lang="en"/>
              <a:t> is a coach for agile teams</a:t>
            </a:r>
            <a:endParaRPr/>
          </a:p>
          <a:p>
            <a:pPr indent="-342900" lvl="0" marL="457200" rtl="0" algn="l">
              <a:spcBef>
                <a:spcPts val="1200"/>
              </a:spcBef>
              <a:spcAft>
                <a:spcPts val="0"/>
              </a:spcAft>
              <a:buSzPts val="1800"/>
              <a:buChar char="●"/>
            </a:pPr>
            <a:r>
              <a:rPr lang="en"/>
              <a:t>Agile coaches don’t make decisions or manage the team (unlike in sports)</a:t>
            </a:r>
            <a:endParaRPr/>
          </a:p>
          <a:p>
            <a:pPr indent="-342900" lvl="0" marL="457200" rtl="0" algn="l">
              <a:spcBef>
                <a:spcPts val="0"/>
              </a:spcBef>
              <a:spcAft>
                <a:spcPts val="0"/>
              </a:spcAft>
              <a:buSzPts val="1800"/>
              <a:buChar char="●"/>
            </a:pPr>
            <a:r>
              <a:rPr lang="en"/>
              <a:t>Which is unfortunate given that Scrum is a sports metaphor</a:t>
            </a:r>
            <a:endParaRPr/>
          </a:p>
          <a:p>
            <a:pPr indent="0" lvl="0" marL="0" rtl="0" algn="l">
              <a:spcBef>
                <a:spcPts val="1200"/>
              </a:spcBef>
              <a:spcAft>
                <a:spcPts val="1200"/>
              </a:spcAft>
              <a:buNone/>
            </a:pPr>
            <a:r>
              <a:rPr lang="en"/>
              <a:t>Agile coaching is what an agile coach does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Agile Coaching vs. Scrum Master</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Scrum Master</a:t>
            </a:r>
            <a:r>
              <a:rPr lang="en"/>
              <a:t> helps a Scrum team</a:t>
            </a:r>
            <a:endParaRPr/>
          </a:p>
          <a:p>
            <a:pPr indent="-342900" lvl="0" marL="457200" rtl="0" algn="l">
              <a:spcBef>
                <a:spcPts val="1200"/>
              </a:spcBef>
              <a:spcAft>
                <a:spcPts val="0"/>
              </a:spcAft>
              <a:buSzPts val="1800"/>
              <a:buChar char="●"/>
            </a:pPr>
            <a:r>
              <a:rPr lang="en"/>
              <a:t>Perform at highest possible levels</a:t>
            </a:r>
            <a:endParaRPr/>
          </a:p>
          <a:p>
            <a:pPr indent="0" lvl="0" marL="0" rtl="0" algn="l">
              <a:spcBef>
                <a:spcPts val="1200"/>
              </a:spcBef>
              <a:spcAft>
                <a:spcPts val="0"/>
              </a:spcAft>
              <a:buNone/>
            </a:pPr>
            <a:r>
              <a:rPr lang="en"/>
              <a:t>An agile coach is a Scrum Master </a:t>
            </a:r>
            <a:endParaRPr/>
          </a:p>
          <a:p>
            <a:pPr indent="-342900" lvl="0" marL="457200" rtl="0" algn="l">
              <a:spcBef>
                <a:spcPts val="1200"/>
              </a:spcBef>
              <a:spcAft>
                <a:spcPts val="0"/>
              </a:spcAft>
              <a:buSzPts val="1800"/>
              <a:buChar char="●"/>
            </a:pPr>
            <a:r>
              <a:rPr lang="en"/>
              <a:t>With a broader outlook than just Scrum</a:t>
            </a:r>
            <a:endParaRPr/>
          </a:p>
          <a:p>
            <a:pPr indent="0" lvl="0" marL="0" rtl="0" algn="l">
              <a:spcBef>
                <a:spcPts val="1200"/>
              </a:spcBef>
              <a:spcAft>
                <a:spcPts val="1200"/>
              </a:spcAft>
              <a:buNone/>
            </a:pPr>
            <a:r>
              <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The AMOS Coach</a:t>
            </a:r>
            <a:endParaRPr/>
          </a:p>
        </p:txBody>
      </p:sp>
      <p:sp>
        <p:nvSpPr>
          <p:cNvPr id="69" name="Google Shape;69;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AMOS coach</a:t>
            </a:r>
            <a:r>
              <a:rPr lang="en"/>
              <a:t> is a Scrum Master</a:t>
            </a:r>
            <a:endParaRPr/>
          </a:p>
          <a:p>
            <a:pPr indent="-342900" lvl="0" marL="457200" rtl="0" algn="l">
              <a:spcBef>
                <a:spcPts val="1200"/>
              </a:spcBef>
              <a:spcAft>
                <a:spcPts val="0"/>
              </a:spcAft>
              <a:buSzPts val="1800"/>
              <a:buChar char="●"/>
            </a:pPr>
            <a:r>
              <a:rPr lang="en"/>
              <a:t>For the purposes of the development project </a:t>
            </a:r>
            <a:endParaRPr/>
          </a:p>
          <a:p>
            <a:pPr indent="0" lvl="0" marL="0" rtl="0" algn="l">
              <a:spcBef>
                <a:spcPts val="1200"/>
              </a:spcBef>
              <a:spcAft>
                <a:spcPts val="0"/>
              </a:spcAft>
              <a:buNone/>
            </a:pPr>
            <a:r>
              <a:rPr lang="en"/>
              <a:t>The </a:t>
            </a:r>
            <a:r>
              <a:rPr b="1" lang="en"/>
              <a:t>AMOS coach</a:t>
            </a:r>
            <a:r>
              <a:rPr lang="en"/>
              <a:t> goes beyond being a Scrum Master by </a:t>
            </a:r>
            <a:endParaRPr/>
          </a:p>
          <a:p>
            <a:pPr indent="-342900" lvl="0" marL="457200" rtl="0" algn="l">
              <a:spcBef>
                <a:spcPts val="1200"/>
              </a:spcBef>
              <a:spcAft>
                <a:spcPts val="0"/>
              </a:spcAft>
              <a:buSzPts val="1800"/>
              <a:buChar char="●"/>
            </a:pPr>
            <a:r>
              <a:rPr lang="en"/>
              <a:t>Conceiving and performing a team workshop</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Process Improvement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Process Improvement</a:t>
            </a:r>
            <a:endParaRPr/>
          </a:p>
        </p:txBody>
      </p:sp>
      <p:sp>
        <p:nvSpPr>
          <p:cNvPr id="81" name="Google Shape;81;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Process improvement</a:t>
            </a:r>
            <a:r>
              <a:rPr lang="en"/>
              <a:t> is the practice of</a:t>
            </a:r>
            <a:endParaRPr/>
          </a:p>
          <a:p>
            <a:pPr indent="-342900" lvl="0" marL="457200" rtl="0" algn="l">
              <a:spcBef>
                <a:spcPts val="1200"/>
              </a:spcBef>
              <a:spcAft>
                <a:spcPts val="0"/>
              </a:spcAft>
              <a:buSzPts val="1800"/>
              <a:buChar char="●"/>
            </a:pPr>
            <a:r>
              <a:rPr lang="en"/>
              <a:t>Continuously improving a team’s performance by</a:t>
            </a:r>
            <a:endParaRPr/>
          </a:p>
          <a:p>
            <a:pPr indent="-317500" lvl="1" marL="914400" rtl="0" algn="l">
              <a:spcBef>
                <a:spcPts val="0"/>
              </a:spcBef>
              <a:spcAft>
                <a:spcPts val="0"/>
              </a:spcAft>
              <a:buSzPts val="1400"/>
              <a:buChar char="○"/>
            </a:pPr>
            <a:r>
              <a:rPr lang="en"/>
              <a:t>Observing, </a:t>
            </a:r>
            <a:r>
              <a:rPr lang="en"/>
              <a:t>reflecting</a:t>
            </a:r>
            <a:r>
              <a:rPr lang="en"/>
              <a:t> on, and adapting the team’s behavior</a:t>
            </a:r>
            <a:endParaRPr/>
          </a:p>
          <a:p>
            <a:pPr indent="0" lvl="0" marL="0" rtl="0" algn="l">
              <a:spcBef>
                <a:spcPts val="1200"/>
              </a:spcBef>
              <a:spcAft>
                <a:spcPts val="1200"/>
              </a:spcAft>
              <a:buNone/>
            </a:pPr>
            <a:r>
              <a:t/>
            </a:r>
            <a:endParaRPr/>
          </a:p>
        </p:txBody>
      </p:sp>
      <p:sp>
        <p:nvSpPr>
          <p:cNvPr id="82" name="Google Shape;82;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Retrospectives [1]</a:t>
            </a:r>
            <a:endParaRPr/>
          </a:p>
        </p:txBody>
      </p:sp>
      <p:sp>
        <p:nvSpPr>
          <p:cNvPr id="88" name="Google Shape;88;p1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1"/>
              </a:buClr>
              <a:buSzPts val="1100"/>
              <a:buFont typeface="Arial"/>
              <a:buNone/>
            </a:pPr>
            <a:r>
              <a:rPr lang="en"/>
              <a:t>In Scrum, process improvement is triggered through retrospectives</a:t>
            </a:r>
            <a:endParaRPr/>
          </a:p>
          <a:p>
            <a:pPr indent="0" lvl="0" marL="0" rtl="0" algn="l">
              <a:spcBef>
                <a:spcPts val="1200"/>
              </a:spcBef>
              <a:spcAft>
                <a:spcPts val="1200"/>
              </a:spcAft>
              <a:buClr>
                <a:schemeClr val="dk1"/>
              </a:buClr>
              <a:buSzPts val="1100"/>
              <a:buFont typeface="Arial"/>
              <a:buNone/>
            </a:pPr>
            <a:r>
              <a:rPr lang="en"/>
              <a:t>A </a:t>
            </a:r>
            <a:r>
              <a:rPr b="1" lang="en"/>
              <a:t>retrospective</a:t>
            </a:r>
            <a:r>
              <a:rPr lang="en"/>
              <a:t> is …</a:t>
            </a:r>
            <a:endParaRPr/>
          </a:p>
        </p:txBody>
      </p:sp>
      <p:sp>
        <p:nvSpPr>
          <p:cNvPr id="89" name="Google Shape;89;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90" name="Google Shape;90;p16"/>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a:t>
            </a:r>
            <a:r>
              <a:rPr lang="en"/>
              <a:t>Kerth, N. (2001). Project Retrospectives. Addison-Wesley.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