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429471C-040D-467B-BCBC-9C002CF9ED56}">
  <a:tblStyle styleId="{4429471C-040D-467B-BCBC-9C002CF9ED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c6355d619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c6355d619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c6355d61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c6355d61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c6355d61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c6355d61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7a91423c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7a91423c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c6355d61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c6355d61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c6355d61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2c6355d61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c6355d61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c6355d61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c6355d61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c6355d61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c6355d61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c6355d61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c6355d61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c6355d61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c6355d61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c6355d61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c6355d61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c6355d61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c6355d61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c6355d61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c6355d619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2c6355d61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c6355d61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c6355d61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c6355d61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c6355d61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c6355d61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c6355d61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2c6355d619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2c6355d619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c6355d619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2c6355d619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c6355d61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2c6355d61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e56beb4b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e56beb4b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c6355d61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2c6355d61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2c6355d61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2c6355d61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52a3f74d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52a3f74d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c6355d619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2c6355d619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52a3f74d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52a3f74d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2c6355d6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2c6355d6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3a7f92019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3a7f92019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2a3f74d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2a3f74d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2d186861d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2d186861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397cb0cd5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397cb0cd5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52a3f74d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52a3f74d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397cb0cd5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397cb0cd5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2c6355d61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2c6355d61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c6355d61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c6355d61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c6355d61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c6355d61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c6355d61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c6355d61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c6355d6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c6355d6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amos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uni1.de/amo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amo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hyperlink" Target="http://uni1.de/amo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uni1.de/amo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uni1.de/amo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amo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ni1.de/amo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amo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mailto:stefan.buchner@fau.d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uni1.de/amo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uni1.de/amo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uni1.de/amo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uni1.de/amo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uni1.de/amo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s://docs.google.com/spreadsheets/d/1103O1WLW8HLqIrjXs-KdT1fYf0e-IdrHH1hk2uRjTCA/edit#gid=936316890" TargetMode="External"/><Relationship Id="rId5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uni1.de/amo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uni1.de/amo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uni1.de/amos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uni1.de/amo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uni1.de/amos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uni1.de/amo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uni1.de/amos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uni1.de/amo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uni1.de/amos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uni1.de/amos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uni1.de/amos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ni1.de/amo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amo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uni1.de/amo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and AMOS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Structure of a Scrum Sprint</a:t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Team Meeting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1a. Meeting Preparation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Performs backlog grooming </a:t>
            </a:r>
            <a:r>
              <a:rPr lang="en"/>
              <a:t>in a </a:t>
            </a:r>
            <a:r>
              <a:rPr b="1" lang="en"/>
              <a:t>next sprint preparation</a:t>
            </a:r>
            <a:r>
              <a:rPr lang="en"/>
              <a:t>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Should include at least one developer (may want to plan this out)</a:t>
            </a:r>
            <a:endParaRPr sz="14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that the product backlog is ready for sprint planning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enough high-quality entries at least for the upcoming sprint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High-quality = meets INVEST criteria, explained later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Product backlog entries may be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New features, bug fixes, and refactorings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1b. Meeting Preparation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that a working demo system will be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Tags release candidate with </a:t>
            </a:r>
            <a:r>
              <a:rPr b="1" lang="en"/>
              <a:t>sprint-xx-release-candidate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Where xx is your sprint number (see deliverables through project schedule)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325" y="1280160"/>
            <a:ext cx="3657601" cy="308051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Tagging Release Candidates and Releases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274325" y="914400"/>
            <a:ext cx="4114800" cy="365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Release candidate</a:t>
            </a:r>
            <a:endParaRPr b="1"/>
          </a:p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4846325" y="914400"/>
            <a:ext cx="41148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Release [1]</a:t>
            </a:r>
            <a:endParaRPr b="1"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1280160"/>
            <a:ext cx="3657600" cy="308051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0" y="423355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[1] Do not rename release candidate</a:t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4754880" y="1783080"/>
            <a:ext cx="850500" cy="274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182880" y="1783080"/>
            <a:ext cx="1097400" cy="274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5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2a. Sprint Review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Checks-out fresh code base using release candidate tag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Compiles, builds, and runs tests for release candidate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Deploys release candidate to test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release manager does not run the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2b. Sprint Review</a:t>
            </a:r>
            <a:endParaRPr/>
          </a:p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Walks through “Awaiting review” column item by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Asks developer to demo item under review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Insists that developer shows, not just tells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fulfillment of acceptance criteria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fulfillment of definition of done, if required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other criteria incl. logging output for problems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successfully implemented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Moves item to feature archive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Asks developers about real size, add it to the item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not successfully implemented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Moves item back to product backlog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2c. Sprint Review</a:t>
            </a:r>
            <a:endParaRPr/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(individually)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called upon by product owner for backlog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Demos backlog item as requested by product owner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Answers questions about item design and 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real size as determined after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Only talking, not showing, is not acceptable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product manager needs to insist on showing not just talking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developer only talks, product owner and developer failed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3a. Sprint Release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Decides whether release candidate should be released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in case of significant regression should you not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Later in the course you will use a definition of done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Specifics depend on type of release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Consults with software developers if necessary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3b. Sprint Release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release candidate is to be released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Tags release with </a:t>
            </a:r>
            <a:r>
              <a:rPr b="1" lang="en"/>
              <a:t>sprint-xx-release</a:t>
            </a:r>
            <a:r>
              <a:rPr lang="en"/>
              <a:t> where xx is your sprint number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Deploys sprint release to operations environment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 is a change log  (optional)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Updates change log with release information</a:t>
            </a:r>
            <a:endParaRPr/>
          </a:p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 on Commits to Repository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Don’t forget to sign-off and</a:t>
            </a:r>
            <a:r>
              <a:rPr lang="en"/>
              <a:t> </a:t>
            </a:r>
            <a:r>
              <a:rPr lang="en"/>
              <a:t>declare your co-authors, if any [1]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45" name="Google Shape;45;p9"/>
          <p:cNvSpPr txBox="1"/>
          <p:nvPr/>
        </p:nvSpPr>
        <p:spPr>
          <a:xfrm>
            <a:off x="274320" y="1371600"/>
            <a:ext cx="8595300" cy="1371600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dirk@host$ git commit -a -m "Fixed problem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Co-authored-by: Stefan Buchner &lt;</a:t>
            </a: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stefan.buchner@fau.de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&gt;”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--signoff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" name="Google Shape;46;p9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For more details, please see the slide deck AMOS B01 on Team and Tools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4a. Sprint Retrospective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Reviews this sprint’s impediments and improvements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Reports on progress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Reviews remaining problems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Performs roll call, asks everyone individually: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has gone well?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hasn’t gone well?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can we do better?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Puts new impediments and improvements into imp-squared backlog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4b. Sprint Retrospective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Everyone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Answers to happiness index</a:t>
            </a:r>
            <a:endParaRPr/>
          </a:p>
        </p:txBody>
      </p:sp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5a. Sprint Planning</a:t>
            </a:r>
            <a:endParaRPr/>
          </a:p>
        </p:txBody>
      </p:sp>
      <p:sp>
        <p:nvSpPr>
          <p:cNvPr id="187" name="Google Shape;187;p2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Reprioritizes product backlog items, if necessary, on-the-fly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through top-prioritized backlog items one-by-one until finished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each product backlog item, explains it, asks developers to estimate and commit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are finished, if the team does not want to take on more backlog items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5b. Sprint Planning</a:t>
            </a:r>
            <a:endParaRPr/>
          </a:p>
        </p:txBody>
      </p:sp>
      <p:sp>
        <p:nvSpPr>
          <p:cNvPr id="194" name="Google Shape;194;p3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Software developers (as team)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Estimate size of each backlog item using planning poker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planning, commit to backlog items in sprint backlog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Points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Story points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an arbitrary numeric measure of size of a given backlog item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Properties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a measure of size, not of effort or duration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Measured in non-linear increments, forcing choice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socially agreed upon, depends on team estimation history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independent of a particular person (and their skills)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mapped to time using the team's velocity (development speed)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203" name="Google Shape;203;p31"/>
          <p:cNvGraphicFramePr/>
          <p:nvPr/>
        </p:nvGraphicFramePr>
        <p:xfrm>
          <a:off x="466344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{4429471C-040D-467B-BCBC-9C002CF9ED56}</a:tableStyleId>
              </a:tblPr>
              <a:tblGrid>
                <a:gridCol w="2057400"/>
                <a:gridCol w="2057400"/>
              </a:tblGrid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Points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Meaning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Trivial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Small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Large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large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Too large (size)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Planning with Planning Poker [1]</a:t>
            </a:r>
            <a:endParaRPr/>
          </a:p>
        </p:txBody>
      </p:sp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10" name="Google Shape;210;p3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 </a:t>
            </a:r>
            <a:r>
              <a:rPr lang="en" u="sng">
                <a:solidFill>
                  <a:schemeClr val="hlink"/>
                </a:solidFill>
                <a:hlinkClick r:id="rId4"/>
              </a:rPr>
              <a:t>simple planning poker cards replacement</a:t>
            </a:r>
            <a:r>
              <a:rPr lang="en"/>
              <a:t> can be found in your planning document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8595359" cy="3514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6a. Meeting After-work</a:t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Updates planning document to consistent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Cleans up product and sprint backlog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Ensures feature archive is current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6b. Meeting After-work</a:t>
            </a:r>
            <a:endParaRPr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(as team)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 programming tasks (1 feature = 1+ tasks)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Agree on which developer(s) work(s) on which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pair programming, ensure you document the pair</a:t>
            </a:r>
            <a:endParaRPr/>
          </a:p>
        </p:txBody>
      </p:sp>
      <p:sp>
        <p:nvSpPr>
          <p:cNvPr id="225" name="Google Shape;225;p3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6c. Meeting After-work</a:t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on impediments and improvements during sprint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Documents resolutions in imp-squared backlog</a:t>
            </a:r>
            <a:endParaRPr/>
          </a:p>
        </p:txBody>
      </p:sp>
      <p:sp>
        <p:nvSpPr>
          <p:cNvPr id="232" name="Google Shape;232;p3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Efficient Team Meeting Takes 90 Min. (or Less)</a:t>
            </a:r>
            <a:endParaRPr/>
          </a:p>
        </p:txBody>
      </p:sp>
      <p:sp>
        <p:nvSpPr>
          <p:cNvPr id="238" name="Google Shape;238;p3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239" name="Google Shape;239;p36"/>
          <p:cNvGraphicFramePr/>
          <p:nvPr/>
        </p:nvGraphicFramePr>
        <p:xfrm>
          <a:off x="274320" y="868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{4429471C-040D-467B-BCBC-9C002CF9ED56}</a:tableStyleId>
              </a:tblPr>
              <a:tblGrid>
                <a:gridCol w="638675"/>
                <a:gridCol w="2290400"/>
                <a:gridCol w="5666300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#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Section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Duration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Meeting preparation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Sprint review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~35%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Sprint release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~5%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Sprint retrospective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~20%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Sprint planning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~40%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Meeting after-work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team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Meeting preparation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retrospective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planning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Bill of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architecture</a:t>
            </a:r>
            <a:endParaRPr/>
          </a:p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Bill of Materials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 of Materials [1]</a:t>
            </a:r>
            <a:endParaRPr/>
          </a:p>
        </p:txBody>
      </p:sp>
      <p:sp>
        <p:nvSpPr>
          <p:cNvPr id="250" name="Google Shape;250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bill of materials</a:t>
            </a:r>
            <a:r>
              <a:rPr lang="en"/>
              <a:t> (of some artifact)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linear list of materials (the parts) constituting the artifact (the whole)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bill of materials can contain any kind of material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just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purely software, the bill of materials is also called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bill of materials (SBOM)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52" name="Google Shape;252;p38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German: Stückliste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Bill of Materials (SBOM)</a:t>
            </a:r>
            <a:endParaRPr/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each dependency, provide this (recommended, not required) information</a:t>
            </a:r>
            <a:endParaRPr/>
          </a:p>
        </p:txBody>
      </p:sp>
      <p:sp>
        <p:nvSpPr>
          <p:cNvPr id="259" name="Google Shape;259;p3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260" name="Google Shape;260;p39"/>
          <p:cNvGraphicFramePr/>
          <p:nvPr/>
        </p:nvGraphicFramePr>
        <p:xfrm>
          <a:off x="27432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{4429471C-040D-467B-BCBC-9C002CF9ED56}</a:tableStyleId>
              </a:tblPr>
              <a:tblGrid>
                <a:gridCol w="1280725"/>
                <a:gridCol w="3657325"/>
                <a:gridCol w="36573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Field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Name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Example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com.google.code.gson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gson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Version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2.3.1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License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Apache-2.0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Comment (optional)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Pulled from Maven Central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Software Bill of Materials</a:t>
            </a:r>
            <a:endParaRPr/>
          </a:p>
        </p:txBody>
      </p:sp>
      <p:sp>
        <p:nvSpPr>
          <p:cNvPr id="266" name="Google Shape;266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software bill of materials and keep it up-to-date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limit this to your first-level dependencies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use a tool, e.g. a build tool plugin to generate the SBOM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update every time you change your dependencies </a:t>
            </a:r>
            <a:endParaRPr/>
          </a:p>
        </p:txBody>
      </p:sp>
      <p:sp>
        <p:nvSpPr>
          <p:cNvPr id="267" name="Google Shape;267;p4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Software Architecture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Architecture?!</a:t>
            </a:r>
            <a:endParaRPr/>
          </a:p>
        </p:txBody>
      </p:sp>
      <p:sp>
        <p:nvSpPr>
          <p:cNvPr id="278" name="Google Shape;278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methods eschew detailed planning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proof of the software is in the feedback of the customer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Software architecture is the overall design of a system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Including static (structural) and dynamic aspects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Covering everything of wide impact to the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Ignoring everything with limited (localized) impact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Agile software architecture is software architecture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Emerges from risk-adjusted planning / visibility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Delays architectural investment to the last minute</a:t>
            </a:r>
            <a:endParaRPr/>
          </a:p>
        </p:txBody>
      </p:sp>
      <p:sp>
        <p:nvSpPr>
          <p:cNvPr id="279" name="Google Shape;279;p4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Objects / Tiers vs. Code / Layered Architecture</a:t>
            </a:r>
            <a:endParaRPr/>
          </a:p>
        </p:txBody>
      </p:sp>
      <p:sp>
        <p:nvSpPr>
          <p:cNvPr id="285" name="Google Shape;285;p4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286" name="Google Shape;28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Architecture Description</a:t>
            </a:r>
            <a:endParaRPr/>
          </a:p>
        </p:txBody>
      </p:sp>
      <p:sp>
        <p:nvSpPr>
          <p:cNvPr id="292" name="Google Shape;292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a description of the initial planned architecture including (at a minimum)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runtime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code (static)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tech stack you are building 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Feel free at the end of the project to review planning with reality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99" name="Google Shape;299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team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Meeting preparation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retrospective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planning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Bill of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architecture</a:t>
            </a:r>
            <a:endParaRPr/>
          </a:p>
        </p:txBody>
      </p:sp>
      <p:sp>
        <p:nvSpPr>
          <p:cNvPr id="300" name="Google Shape;300;p4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06" name="Google Shape;306;p46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The AMOS Process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12" name="Google Shape;312;p4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13" name="Google Shape;313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 Student Projects</a:t>
            </a:r>
            <a:endParaRPr/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Widely differing abilities and experiences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100% on project, but in multiple courses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Transient rather than persistent teams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available at same place, not at same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extrinsically motivated (grades)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Context-aware instantiation of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Supporting teaching team, coaching</a:t>
            </a:r>
            <a:endParaRPr/>
          </a:p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AMOS Project Timeline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Time-boxed Sequence of Releases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release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named identifiable, consistent, and useful snapshot of the product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sprint release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release used to gather feedback from the industry partner to steer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project release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release that is deployed to production where it is supposed to perform its job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the AMOS Project there are two releases (mid-project and final release)</a:t>
            </a:r>
            <a:endParaRPr/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see the</a:t>
            </a:r>
            <a:r>
              <a:rPr b="1" lang="en"/>
              <a:t> Schedule</a:t>
            </a:r>
            <a:r>
              <a:rPr lang="en"/>
              <a:t> tab of the</a:t>
            </a:r>
            <a:r>
              <a:rPr b="1" lang="en"/>
              <a:t> Course Organization</a:t>
            </a:r>
            <a:r>
              <a:rPr lang="en"/>
              <a:t> doc</a:t>
            </a:r>
            <a:endParaRPr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The Team Meeting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