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B01F4A8-58C5-47AB-9D19-F5B7D9B664FB}">
  <a:tblStyle styleId="{1B01F4A8-58C5-47AB-9D19-F5B7D9B664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cd8ae1f9a7_3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2cd8ae1f9a7_3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f9ff53f0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f9ff53f0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6320e9147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6320e914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f23d62f9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5f23d62f9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ed5e07c0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ed5e07c0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744fcb16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744fcb16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3985d0d2d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3985d0d2d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5b0a64b8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5b0a64b8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ffc1785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ffc1785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5b0a64b87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5b0a64b87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60d82e81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60d82e81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26320e91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26320e91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a04622ea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a04622ea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5f23d62f9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5f23d62f9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cc858d6e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cc858d6e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3985d0d2d4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3985d0d2d4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26320e9147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26320e9147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26320e9147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26320e914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26320e9147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26320e9147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26320e9147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26320e9147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3985d0d2d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3985d0d2d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3985d0d2d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3985d0d2d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26320e914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126320e914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26320e914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126320e914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26320e914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26320e914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6320e914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26320e914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2c3c6eb3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2c3c6eb3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3985d0d2d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3985d0d2d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6320e914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6320e914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://uni1.de/amos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1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uni1.de/amo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oss.cs.fau.de/teaching/course-resources/grading-schemes-and-scales/" TargetMode="External"/><Relationship Id="rId4" Type="http://schemas.openxmlformats.org/officeDocument/2006/relationships/hyperlink" Target="http://uni1.de/amos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uni1.de/amo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uni1.de/amos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uni1.de/amo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myc.uni1.de" TargetMode="External"/><Relationship Id="rId4" Type="http://schemas.openxmlformats.org/officeDocument/2006/relationships/hyperlink" Target="http://uni1.de/amos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ocs.google.com/spreadsheets/d/1ywwRYi-hR8zlmhw5JgHwO6tEWYiIA5teDnMdMka0WM4/edit?usp=drive_link" TargetMode="External"/><Relationship Id="rId4" Type="http://schemas.openxmlformats.org/officeDocument/2006/relationships/hyperlink" Target="https://docs.google.com/document/d/15UE9_KpxWkXxJbOkW2SX-o07DSQ0UipXpjyIBkyYnC0/edit?usp=drive_link" TargetMode="External"/><Relationship Id="rId5" Type="http://schemas.openxmlformats.org/officeDocument/2006/relationships/hyperlink" Target="http://uni1.de/amos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uni1.de/amos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uni1.de/amo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uni1.de/amo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uni1.de/amos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uni1.de/amos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join.slack.com/t/amosproj/signup" TargetMode="External"/><Relationship Id="rId4" Type="http://schemas.openxmlformats.org/officeDocument/2006/relationships/hyperlink" Target="http://uni1.de/amos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uni1.de/amos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hyperlink" Target="http://uni1.de/amos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oss.cs.fau.de/2012/03/10/english-or-german-deutsch-oder-englisch/" TargetMode="External"/><Relationship Id="rId4" Type="http://schemas.openxmlformats.org/officeDocument/2006/relationships/hyperlink" Target="http://uni1.de/amos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amos.uni1.de" TargetMode="External"/><Relationship Id="rId4" Type="http://schemas.openxmlformats.org/officeDocument/2006/relationships/hyperlink" Target="http://uni1.de/amos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uni1.de/amos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uni1.de/amos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uni1.de/amos" TargetMode="External"/><Relationship Id="rId4" Type="http://schemas.openxmlformats.org/officeDocument/2006/relationships/hyperlink" Target="http://creativecommons.org/licenses/by/4.0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uni1.de/amo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uni1.de/amo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uni1.de/amos" TargetMode="External"/><Relationship Id="rId4" Type="http://schemas.openxmlformats.org/officeDocument/2006/relationships/hyperlink" Target="https://amos.uni1.de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uni1.de/amo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Project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AMOS A01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Availability of Modules</a:t>
            </a:r>
            <a:endParaRPr/>
          </a:p>
        </p:txBody>
      </p:sp>
      <p:graphicFrame>
        <p:nvGraphicFramePr>
          <p:cNvPr id="100" name="Google Shape;100;p17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{1B01F4A8-58C5-47AB-9D19-F5B7D9B664FB}</a:tableStyleId>
              </a:tblPr>
              <a:tblGrid>
                <a:gridCol w="1432550"/>
                <a:gridCol w="1432550"/>
                <a:gridCol w="1432550"/>
                <a:gridCol w="1432550"/>
                <a:gridCol w="1432550"/>
                <a:gridCol w="1432550"/>
              </a:tblGrid>
              <a:tr h="609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University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  <a:tc hMerge="1"/>
              </a:tr>
              <a:tr h="609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FAU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FUB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TUB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609600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Modules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AMOS-PO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–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AMOS-SD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AMOS-SM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–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–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COACH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–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–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102" name="Google Shape;102;p17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= available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– = not available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Grading [1] by Role (Module)</a:t>
            </a:r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Owner (AMOS-PO)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Theory (lectures) = 20% of grade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 SWS in 5 ECTS = 20%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 measured by class quizzes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Grading scale is [0..10] points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Practice (project) = 80% of grade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Contribution to teamwork = 50%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 measured in team meetings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Grading scale is [0|1|2|3]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Independent work = 50%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 measured by artifacts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Grading scale is [0|1|2|3]</a:t>
            </a:r>
            <a:endParaRPr/>
          </a:p>
        </p:txBody>
      </p:sp>
      <p:sp>
        <p:nvSpPr>
          <p:cNvPr id="109" name="Google Shape;109;p18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Developer (AMOS-SD)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Theory (lectures) = 10% of grade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 SWS in 10 ECTS = 10%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 measured by class quizzes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Grading scale is [0..10] points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Practice (project) = 90% of grade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Contribution to teamwork = 50%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 measured in team meetings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Grading scale is [0|1|2|3]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Independent work = 50%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 measured by artifacts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Grading scale is [0|1|2|3]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 txBox="1"/>
          <p:nvPr/>
        </p:nvSpPr>
        <p:spPr>
          <a:xfrm>
            <a:off x="0" y="423365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Also 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http://oss.cs.fau.de/teaching/course-resources/grading-schemes-and-scales/</a:t>
            </a:r>
            <a:r>
              <a:rPr lang="en"/>
              <a:t> </a:t>
            </a:r>
            <a:endParaRPr/>
          </a:p>
        </p:txBody>
      </p:sp>
      <p:sp>
        <p:nvSpPr>
          <p:cNvPr id="111" name="Google Shape;111;p1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Master (AMOS-SM)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Grading is handled in separate 5-ECTS course COACH / AMOS-SM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Scrum Master leads process improvement / questions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Scrum Master does not represent the teaching team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do not handle student performance questions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Master (COACH / AMOS-SM)</a:t>
            </a:r>
            <a:endParaRPr/>
          </a:p>
        </p:txBody>
      </p:sp>
      <p:sp>
        <p:nvSpPr>
          <p:cNvPr id="118" name="Google Shape;118;p1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Rules</a:t>
            </a:r>
            <a:endParaRPr/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Consistent steady work is more important than crunch time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Three sprints with no work leads to 4,00 (or fail)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Four or more sprints with no work leads to fail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Still, extra work to catch-up will be rewarded</a:t>
            </a:r>
            <a:endParaRPr/>
          </a:p>
        </p:txBody>
      </p:sp>
      <p:sp>
        <p:nvSpPr>
          <p:cNvPr id="125" name="Google Shape;125;p2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Participation</a:t>
            </a:r>
            <a:endParaRPr/>
          </a:p>
        </p:txBody>
      </p:sp>
      <p:sp>
        <p:nvSpPr>
          <p:cNvPr id="131" name="Google Shape;131;p2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</a:t>
            </a:r>
            <a:r>
              <a:rPr lang="en"/>
              <a:t>rticipation is mandatory for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day of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 process review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Mid-project review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COACH workshop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AMOS demo day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all other class days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 &gt;&gt; Slides &gt;&gt; Videos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Quizzes</a:t>
            </a:r>
            <a:endParaRPr/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Each class session starts with a class quiz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quiz will test your understanding of last session’s topic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quiz typically has 5 questions and will last 10 minutes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overall quiz is graded using [0..10] scheme (10 points in total)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class quiz will open precisely when class starts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quiz is administered automatically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your job to have reliable Internet access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no way to make up for a missed quiz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Please sign up on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https://myc.uni1.de</a:t>
            </a:r>
            <a:r>
              <a:rPr lang="en"/>
              <a:t> for the quizzes [1]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9" name="Google Shape;139;p2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140" name="Google Shape;140;p22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GMail, YMail, Proton work, FAU.de works sometimes, GMX.de does not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Work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grade by deliverables, see homework document, including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Regular deliverables (product backlog, code contributions, …) every sprint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Irregular (one-time) deliverables as they happen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also grade anyone’s individual teamwork contribution when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 present in the team meetings (see schedule document)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Our expectations are explained in class and documented as the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Capabilities timeline</a:t>
            </a:r>
            <a:r>
              <a:rPr lang="en"/>
              <a:t> and the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Capabilities timeline explanation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All work is due by the next team meeting, unless stated otherwise</a:t>
            </a:r>
            <a:endParaRPr/>
          </a:p>
        </p:txBody>
      </p:sp>
      <p:sp>
        <p:nvSpPr>
          <p:cNvPr id="147" name="Google Shape;147;p2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5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Collaboration and Grading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(have to) grade you individually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you collaborate, for example,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pair programming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pair designing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you agree to be graded jointly</a:t>
            </a:r>
            <a:endParaRPr/>
          </a:p>
        </p:txBody>
      </p:sp>
      <p:sp>
        <p:nvSpPr>
          <p:cNvPr id="154" name="Google Shape;154;p2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Milestones</a:t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Build process review (quality gate)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You are </a:t>
            </a:r>
            <a:r>
              <a:rPr lang="en"/>
              <a:t>expected to demo a well working build process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Everyone in the team should be able to do this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Mid-project review (quality gate)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You are expected to demonstrate your 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If you fail, you may lose your industry partner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200"/>
              </a:spcAft>
              <a:buSzPts val="1800"/>
              <a:buAutoNum type="arabicPeriod"/>
            </a:pPr>
            <a:r>
              <a:rPr lang="en"/>
              <a:t>Final project release and demo day</a:t>
            </a:r>
            <a:endParaRPr/>
          </a:p>
        </p:txBody>
      </p:sp>
      <p:sp>
        <p:nvSpPr>
          <p:cNvPr id="161" name="Google Shape;161;p2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Issues</a:t>
            </a:r>
            <a:endParaRPr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grade your individual performance, not the team performance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great team motivates everyone, increases productivity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Encourage slackers to improve and don’t cover for them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Scrum master is responsible for resolving process impediments</a:t>
            </a:r>
            <a:endParaRPr/>
          </a:p>
        </p:txBody>
      </p:sp>
      <p:sp>
        <p:nvSpPr>
          <p:cNvPr id="168" name="Google Shape;168;p2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Goals 1 / 2 [1] [2] [3] [4]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8595300" cy="3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31520" marR="73152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200">
                <a:solidFill>
                  <a:srgbClr val="212121"/>
                </a:solidFill>
              </a:rPr>
              <a:t>Create useful </a:t>
            </a:r>
            <a:r>
              <a:rPr b="1" lang="en" sz="3200">
                <a:solidFill>
                  <a:schemeClr val="accent3"/>
                </a:solidFill>
              </a:rPr>
              <a:t>open-source software</a:t>
            </a:r>
            <a:r>
              <a:rPr b="1" lang="en" sz="3200">
                <a:solidFill>
                  <a:srgbClr val="212121"/>
                </a:solidFill>
              </a:rPr>
              <a:t> </a:t>
            </a:r>
            <a:r>
              <a:rPr b="1" lang="en" sz="3200">
                <a:solidFill>
                  <a:srgbClr val="212121"/>
                </a:solidFill>
              </a:rPr>
              <a:t>and</a:t>
            </a:r>
            <a:r>
              <a:rPr b="1" lang="en" sz="3200">
                <a:solidFill>
                  <a:srgbClr val="212121"/>
                </a:solidFill>
              </a:rPr>
              <a:t> learn </a:t>
            </a:r>
            <a:r>
              <a:rPr b="1" lang="en" sz="3200">
                <a:solidFill>
                  <a:schemeClr val="accent3"/>
                </a:solidFill>
              </a:rPr>
              <a:t>agile methods</a:t>
            </a:r>
            <a:br>
              <a:rPr b="1" lang="en" sz="3200">
                <a:solidFill>
                  <a:srgbClr val="212121"/>
                </a:solidFill>
              </a:rPr>
            </a:br>
            <a:r>
              <a:rPr b="1" lang="en" sz="3200">
                <a:solidFill>
                  <a:srgbClr val="212121"/>
                </a:solidFill>
              </a:rPr>
              <a:t>in</a:t>
            </a:r>
            <a:r>
              <a:rPr b="1" lang="en" sz="3200">
                <a:solidFill>
                  <a:srgbClr val="212121"/>
                </a:solidFill>
              </a:rPr>
              <a:t> </a:t>
            </a:r>
            <a:r>
              <a:rPr b="1" lang="en" sz="3200">
                <a:solidFill>
                  <a:srgbClr val="212121"/>
                </a:solidFill>
              </a:rPr>
              <a:t>a </a:t>
            </a:r>
            <a:r>
              <a:rPr b="1" lang="en" sz="3200">
                <a:solidFill>
                  <a:schemeClr val="accent3"/>
                </a:solidFill>
              </a:rPr>
              <a:t>Scrum team</a:t>
            </a:r>
            <a:endParaRPr b="1" sz="3200">
              <a:solidFill>
                <a:schemeClr val="accent3"/>
              </a:solidFill>
            </a:endParaRPr>
          </a:p>
        </p:txBody>
      </p:sp>
      <p:sp>
        <p:nvSpPr>
          <p:cNvPr id="44" name="Google Shape;44;p9"/>
          <p:cNvSpPr txBox="1"/>
          <p:nvPr/>
        </p:nvSpPr>
        <p:spPr>
          <a:xfrm>
            <a:off x="-25" y="3776450"/>
            <a:ext cx="9144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Professional = ambition + collaboration with external partner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 Agile methods = our focus here, specifically Scrum + XP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[3] We teach both overall processes as well as best practices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[4] Useful software is software that has value to someone!</a:t>
            </a:r>
            <a:endParaRPr/>
          </a:p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Management</a:t>
            </a:r>
            <a:endParaRPr/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spend some time thinking about potential risks of your project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Predictable risks are delays through </a:t>
            </a:r>
            <a:r>
              <a:rPr lang="en"/>
              <a:t>unavailability</a:t>
            </a:r>
            <a:r>
              <a:rPr lang="en"/>
              <a:t> of resources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 risk: Need for computing power to train ML models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 your expected needs, ask your industry partner early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 on alternative solutions, e.g. use university resources [1]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7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176" name="Google Shape;176;p27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Almost all universities have a high-performance computer (HPC) center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ask questions using the AMOS course channel on Slack [1] at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https://join.slack.com/t/amosproj/signup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There is no downside to asking questions (no malus)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Quality answers will afford a bonus to the answering student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Consultancy</a:t>
            </a:r>
            <a:endParaRPr/>
          </a:p>
        </p:txBody>
      </p:sp>
      <p:sp>
        <p:nvSpPr>
          <p:cNvPr id="183" name="Google Shape;183;p2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184" name="Google Shape;184;p28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We expect to move to an open source solution but aren’t there yet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vs. Exam Registration</a:t>
            </a:r>
            <a:r>
              <a:rPr lang="en"/>
              <a:t> [1]</a:t>
            </a:r>
            <a:endParaRPr/>
          </a:p>
        </p:txBody>
      </p:sp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Course registration and exam registration are two separate things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 you want to receive a grade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212121"/>
              </a:buClr>
              <a:buSzPts val="1800"/>
              <a:buChar char="●"/>
            </a:pPr>
            <a:r>
              <a:rPr lang="en">
                <a:solidFill>
                  <a:srgbClr val="212121"/>
                </a:solidFill>
              </a:rPr>
              <a:t>You must register through your university’s exam registration system</a:t>
            </a:r>
            <a:endParaRPr>
              <a:solidFill>
                <a:srgbClr val="21212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Your degree program may have split the course into two (VL + UE)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Please check asap that the course is available in your degree program!</a:t>
            </a:r>
            <a:endParaRPr>
              <a:solidFill>
                <a:srgbClr val="21212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Otherwise: No grade</a:t>
            </a:r>
            <a:endParaRPr/>
          </a:p>
        </p:txBody>
      </p:sp>
      <p:sp>
        <p:nvSpPr>
          <p:cNvPr id="191" name="Google Shape;191;p2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192" name="Google Shape;192;p29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German: Prüfungsanmeldung</a:t>
            </a:r>
            <a:endParaRPr/>
          </a:p>
        </p:txBody>
      </p:sp>
      <p:graphicFrame>
        <p:nvGraphicFramePr>
          <p:cNvPr id="193" name="Google Shape;193;p29"/>
          <p:cNvGraphicFramePr/>
          <p:nvPr/>
        </p:nvGraphicFramePr>
        <p:xfrm>
          <a:off x="274320" y="320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{1B01F4A8-58C5-47AB-9D19-F5B7D9B664FB}</a:tableStyleId>
              </a:tblPr>
              <a:tblGrid>
                <a:gridCol w="2148850"/>
                <a:gridCol w="2148850"/>
                <a:gridCol w="2148850"/>
                <a:gridCol w="2148850"/>
              </a:tblGrid>
              <a:tr h="36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FAU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FUB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TUB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Course registration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StudOn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Whiteboard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ISIS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Exam registration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Campo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CampusManagement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MOSES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Oral or Written Exam [1] [2]</a:t>
            </a:r>
            <a:endParaRPr/>
          </a:p>
        </p:txBody>
      </p:sp>
      <p:pic>
        <p:nvPicPr>
          <p:cNvPr id="199" name="Google Shape;19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914400"/>
            <a:ext cx="3657601" cy="3649471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0"/>
          <p:cNvSpPr txBox="1"/>
          <p:nvPr/>
        </p:nvSpPr>
        <p:spPr>
          <a:xfrm>
            <a:off x="0" y="4233672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If both you and we don’t want 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 You still have to register for the course</a:t>
            </a:r>
            <a:endParaRPr/>
          </a:p>
        </p:txBody>
      </p:sp>
      <p:sp>
        <p:nvSpPr>
          <p:cNvPr id="201" name="Google Shape;201;p3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Language [1]</a:t>
            </a:r>
            <a:endParaRPr/>
          </a:p>
        </p:txBody>
      </p:sp>
      <p:sp>
        <p:nvSpPr>
          <p:cNvPr id="207" name="Google Shape;207;p31"/>
          <p:cNvSpPr txBox="1"/>
          <p:nvPr/>
        </p:nvSpPr>
        <p:spPr>
          <a:xfrm>
            <a:off x="0" y="422910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https://oss.cs.fau.de/2012/03/10/english-or-german-deutsch-oder-englisch/</a:t>
            </a:r>
            <a:r>
              <a:rPr lang="en"/>
              <a:t> </a:t>
            </a:r>
            <a:endParaRPr/>
          </a:p>
        </p:txBody>
      </p:sp>
      <p:sp>
        <p:nvSpPr>
          <p:cNvPr id="208" name="Google Shape;208;p3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Class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Lecturer: English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Student: Choice of German or English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Project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Instructor: English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Team: Choice of German or English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Organization</a:t>
            </a:r>
            <a:endParaRPr/>
          </a:p>
        </p:txBody>
      </p:sp>
      <p:sp>
        <p:nvSpPr>
          <p:cNvPr id="215" name="Google Shape;215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Course organization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https://amos.uni1.de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Course schedule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Schedule tab on Course Organization doc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Project descriptions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Project Descriptions on Course Organization doc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Project teams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Project Teams tab on Course Organization doc</a:t>
            </a:r>
            <a:endParaRPr/>
          </a:p>
        </p:txBody>
      </p:sp>
      <p:sp>
        <p:nvSpPr>
          <p:cNvPr id="216" name="Google Shape;216;p3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Rhythm</a:t>
            </a:r>
            <a:endParaRPr/>
          </a:p>
        </p:txBody>
      </p:sp>
      <p:sp>
        <p:nvSpPr>
          <p:cNvPr id="222" name="Google Shape;222;p3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Lectures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 day (90min.)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Team meetings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Next slot after lecture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Project work (self-organized)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Deliverables due according to schedule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Communication</a:t>
            </a:r>
            <a:endParaRPr/>
          </a:p>
        </p:txBody>
      </p:sp>
      <p:sp>
        <p:nvSpPr>
          <p:cNvPr id="229" name="Google Shape;229;p3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Announcements are sent by email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 email aliases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 course management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Administrative questions to teaching team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Please ask your question in the course forum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private questions, use the teaching team email alias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236" name="Google Shape;236;p35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242" name="Google Shape;242;p3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/>
              <a:t> </a:t>
            </a:r>
            <a:endParaRPr b="0" sz="900"/>
          </a:p>
        </p:txBody>
      </p:sp>
      <p:sp>
        <p:nvSpPr>
          <p:cNvPr id="243" name="Google Shape;243;p3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2009, 2024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Goals 2 / 2</a:t>
            </a:r>
            <a:endParaRPr/>
          </a:p>
        </p:txBody>
      </p:sp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Learning objectives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Gain conceptual understanding and practical skills of using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agile software development methods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software project management tools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software development tools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 how to 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 an external stakeholder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a (student) project team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Project objectives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 useful open-source software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 a great demo on demo-day!</a:t>
            </a:r>
            <a:endParaRPr/>
          </a:p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Industry Partners</a:t>
            </a:r>
            <a:endParaRPr/>
          </a:p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59" name="Google Shape;59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1" cy="354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/>
          <p:nvPr>
            <p:ph idx="4294967295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Skills Required for Course</a:t>
            </a:r>
            <a:endParaRPr/>
          </a:p>
        </p:txBody>
      </p:sp>
      <p:sp>
        <p:nvSpPr>
          <p:cNvPr id="71" name="Google Shape;71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General skills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Willingness and ability to work in a team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acquire skills during the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Role-specific skills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Product owner (PO) role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Strong conceptual thinking, ability to communicate well, affinity to technology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developer (SD) role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Technology (specific to project), development tools like git, test-driven development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Scrum Master (SM) role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Past successful experience as an AMOS product owner or software developer</a:t>
            </a:r>
            <a:endParaRPr/>
          </a:p>
        </p:txBody>
      </p:sp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and Content of Course</a:t>
            </a:r>
            <a:endParaRPr/>
          </a:p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See course organization at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https://amos.uni1.de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Position in Curriculum</a:t>
            </a:r>
            <a:endParaRPr/>
          </a:p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59" cy="3629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Courses and Modules</a:t>
            </a:r>
            <a:endParaRPr/>
          </a:p>
        </p:txBody>
      </p:sp>
      <p:graphicFrame>
        <p:nvGraphicFramePr>
          <p:cNvPr id="92" name="Google Shape;92;p16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{1B01F4A8-58C5-47AB-9D19-F5B7D9B664FB}</a:tableStyleId>
              </a:tblPr>
              <a:tblGrid>
                <a:gridCol w="1432550"/>
                <a:gridCol w="1432550"/>
                <a:gridCol w="1432550"/>
                <a:gridCol w="1432550"/>
                <a:gridCol w="1432550"/>
                <a:gridCol w="1432550"/>
              </a:tblGrid>
              <a:tr h="609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Courses (Lehrveranstaltungen)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  <a:tc hMerge="1"/>
              </a:tr>
              <a:tr h="609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Lecture (AMOS)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Exercise (team meeting)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Lecture (COACH)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Total ECTS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609600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Modules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AMOS-PO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–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6 / </a:t>
                      </a:r>
                      <a:r>
                        <a:rPr b="1" lang="en"/>
                        <a:t>5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AMOS-SD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–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9 / 10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AMOS-SM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-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r>
                        <a:rPr b="1" lang="en"/>
                        <a:t>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3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COACH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-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5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94" name="Google Shape;94;p16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= applies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– = does not apply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MOS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