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274600-64A6-4B55-B427-73DCBFC03AB0}">
  <a:tblStyle styleId="{A0274600-64A6-4B55-B427-73DCBFC03A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fcfcbb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fcfcbb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f0d554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f0d554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7a91423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7a91423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f0d554a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f0d554a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56beb4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e56beb4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390bb5a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390bb5a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390bb5a5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1390bb5a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390bb5a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1390bb5a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397cb0cd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397cb0cd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397cb0cd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397cb0cd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mailto:stefan.buchner@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docs.google.com/spreadsheets/d/1103O1WLW8HLqIrjXs-KdT1fYf0e-IdrHH1hk2uRjTCA/edit#gid=936316890" TargetMode="External"/><Relationship Id="rId5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amo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amo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amo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Structure of a Scrum Sprint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Feature Board (Recap)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1a. Meeting Preparation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#1 [1]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Refines backlog [2] </a:t>
            </a:r>
            <a:r>
              <a:rPr lang="en"/>
              <a:t>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Should include at least one developer (may want to plan this out)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the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enough high-quality entries at least for the upcoming sprint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High-quality = meets INVEST criteria, explained later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backlog entries may be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features, bug fixes, and refactorings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20" name="Google Shape;120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Product owner #1 will run the sprint planning in the upcoming team meeting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Backlog refinement is also known as backlog grooming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1b. Meeting Preparation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xx is your sprint number (see deliverables through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74325" y="914400"/>
            <a:ext cx="4114800" cy="36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846325" y="914400"/>
            <a:ext cx="41148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candidates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Backlog Items Move During Sprint Review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 [1]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Insists that developer shows, not just tells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Product owner #2 was responsible for the last sprint planning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talking, not showing, is not acceptable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product manager needs to insist on showing not just talking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developer only talks, product owner and developer failed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on Commits to Repository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forget to sign-off and</a:t>
            </a:r>
            <a:r>
              <a:rPr lang="en"/>
              <a:t> </a:t>
            </a:r>
            <a:r>
              <a:rPr lang="en"/>
              <a:t>declare your co-authors, if any [1]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45" name="Google Shape;45;p9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stefan.buchner@fau.de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&gt;”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--signoff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more details, please see the slide deck AMOS B01 on Team and Tools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operations environment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 everyone individually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 #1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explains it,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to estimate and commit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24" name="Google Shape;224;p33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{A0274600-64A6-4B55-B427-73DCBFC03AB0}</a:tableStyleId>
              </a:tblPr>
              <a:tblGrid>
                <a:gridCol w="2057400"/>
                <a:gridCol w="2057400"/>
              </a:tblGrid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 [1]</a:t>
            </a:r>
            <a:endParaRPr/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31" name="Google Shape;231;p3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 </a:t>
            </a:r>
            <a:r>
              <a:rPr lang="en" u="sng">
                <a:solidFill>
                  <a:schemeClr val="hlink"/>
                </a:solidFill>
                <a:hlinkClick r:id="rId4"/>
              </a:rPr>
              <a:t>simple planning poker cards replacement</a:t>
            </a:r>
            <a:r>
              <a:rPr lang="en"/>
              <a:t> can be found in your planning document</a:t>
            </a:r>
            <a:endParaRPr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50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47" name="Google Shape;247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 (or Less)</a:t>
            </a:r>
            <a:endParaRPr/>
          </a:p>
        </p:txBody>
      </p:sp>
      <p:sp>
        <p:nvSpPr>
          <p:cNvPr id="260" name="Google Shape;260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61" name="Google Shape;261;p38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{A0274600-64A6-4B55-B427-73DCBFC03AB0}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#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Meeting preparation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review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~35%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release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~5%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retrospective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~20%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planning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~40%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Meeting after-work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Bill of Materials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bill of materials</a:t>
            </a:r>
            <a:r>
              <a:rPr lang="en"/>
              <a:t>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74" name="Google Shape;274;p4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this (recommended, not required) information</a:t>
            </a:r>
            <a:endParaRPr/>
          </a:p>
        </p:txBody>
      </p:sp>
      <p:sp>
        <p:nvSpPr>
          <p:cNvPr id="281" name="Google Shape;281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82" name="Google Shape;282;p41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{A0274600-64A6-4B55-B427-73DCBFC03AB0}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Pulled from Maven Central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limit this to your first-level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289" name="Google Shape;289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301" name="Google Shape;301;p4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Architecture</a:t>
            </a:r>
            <a:endParaRPr/>
          </a:p>
        </p:txBody>
      </p:sp>
      <p:sp>
        <p:nvSpPr>
          <p:cNvPr id="307" name="Google Shape;307;p4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at Runtime</a:t>
            </a:r>
            <a:endParaRPr/>
          </a:p>
        </p:txBody>
      </p:sp>
      <p:sp>
        <p:nvSpPr>
          <p:cNvPr id="314" name="Google Shape;314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15" name="Google Shape;31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Organization</a:t>
            </a:r>
            <a:endParaRPr/>
          </a:p>
        </p:txBody>
      </p:sp>
      <p:sp>
        <p:nvSpPr>
          <p:cNvPr id="321" name="Google Shape;321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22" name="Google Shape;32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328" name="Google Shape;328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(static) code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35" name="Google Shape;335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336" name="Google Shape;336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42" name="Google Shape;342;p50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48" name="Google Shape;348;p5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49" name="Google Shape;349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the</a:t>
            </a:r>
            <a:r>
              <a:rPr b="1" lang="en"/>
              <a:t> Schedule</a:t>
            </a:r>
            <a:r>
              <a:rPr lang="en"/>
              <a:t> tab of the</a:t>
            </a:r>
            <a:r>
              <a:rPr b="1" lang="en"/>
              <a:t>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Course Organization</a:t>
            </a:r>
            <a:r>
              <a:rPr lang="en"/>
              <a:t> doc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