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D43221-98BD-41B1-B8BD-493E43BA7D8A}">
  <a:tblStyle styleId="{87D43221-98BD-41B1-B8BD-493E43BA7D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3EBA1027-9DA7-4C02-BA84-A18D9EF3BC8C}"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23" Type="http://schemas.openxmlformats.org/officeDocument/2006/relationships/slide" Target="slides/slide17.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 name="Shape 32"/>
        <p:cNvGrpSpPr/>
        <p:nvPr/>
      </p:nvGrpSpPr>
      <p:grpSpPr>
        <a:xfrm>
          <a:off x="0" y="0"/>
          <a:ext cx="0" cy="0"/>
          <a:chOff x="0" y="0"/>
          <a:chExt cx="0" cy="0"/>
        </a:xfrm>
      </p:grpSpPr>
      <p:sp>
        <p:nvSpPr>
          <p:cNvPr id="33" name="Google Shape;33;g2cd8abd02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 name="Google Shape;34;g2cd8abd02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 name="Google Shape;40;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 name="Google Shape;47;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8" name="Google Shape;418;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uni1.de/amos"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sp>
        <p:nvSpPr>
          <p:cNvPr id="12" name="Google Shape;12;p2"/>
          <p:cNvSpPr/>
          <p:nvPr/>
        </p:nvSpPr>
        <p:spPr>
          <a:xfrm>
            <a:off x="0" y="2388810"/>
            <a:ext cx="91440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p:nvPr/>
        </p:nvSpPr>
        <p:spPr>
          <a:xfrm>
            <a:off x="0" y="2386584"/>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0" name="Google Shape;20;p4"/>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5"/>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6" name="Google Shape;26;p5"/>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9" name="Google Shape;29;p6"/>
          <p:cNvSpPr/>
          <p:nvPr/>
        </p:nvSpPr>
        <p:spPr>
          <a:xfrm>
            <a:off x="0" y="685800"/>
            <a:ext cx="91440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6"/>
          <p:cNvSpPr txBox="1"/>
          <p:nvPr>
            <p:ph idx="12" type="sldNum"/>
          </p:nvPr>
        </p:nvSpPr>
        <p:spPr>
          <a:xfrm>
            <a:off x="7315202" y="4229100"/>
            <a:ext cx="1828800" cy="914400"/>
          </a:xfrm>
          <a:prstGeom prst="rect">
            <a:avLst/>
          </a:prstGeom>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2"/>
              </a:rPr>
              <a:t>uni1.de/amos</a:t>
            </a:r>
            <a:r>
              <a:rPr b="0" lang="en" sz="1000"/>
              <a:t> </a:t>
            </a:r>
            <a:endParaRPr b="0" sz="10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31" name="Shape 31"/>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uni1.de/amos"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229100"/>
            <a:ext cx="1828800" cy="914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1"/>
              </a:rPr>
              <a:t>uni1.de/amos</a:t>
            </a:r>
            <a:r>
              <a:rPr b="0" lang="en" sz="1000"/>
              <a:t> </a:t>
            </a:r>
            <a:endParaRPr b="0" sz="10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uni1.de/amos"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uni1.de/amos"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uni1.de/amo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uni1.de/amo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uni1.de/amos"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uni1.de/amo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uni1.de/amos" TargetMode="Externa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uni1.de/amo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uni1.de/amo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uni1.de/amos"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uni1.de/amos" TargetMode="Externa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uni1.de/amos" TargetMode="Externa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uni1.de/amos"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uni1.de/amo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uni1.de/amos"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hyperlink" Target="http://uni1.de/amos"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uni1.de/amos"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uni1.de/amos" TargetMode="Externa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 Id="rId3" Type="http://schemas.openxmlformats.org/officeDocument/2006/relationships/hyperlink" Target="http://uni1.de/amo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uni1.de/amos"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uni1.de/amos"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uni1.de/amos" TargetMode="Externa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uni1.de/amos"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uni1.de/amos"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uni1.de/amos"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uni1.de/amos"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hyperlink" Target="http://uni1.de/amos" TargetMode="External"/><Relationship Id="rId4"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hyperlink" Target="http://uni1.de/amos" TargetMode="Externa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 Id="rId3" Type="http://schemas.openxmlformats.org/officeDocument/2006/relationships/hyperlink" Target="http://uni1.de/amos" TargetMode="Externa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uni1.de/amos"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uni1.de/amos" TargetMode="External"/><Relationship Id="rId4" Type="http://schemas.openxmlformats.org/officeDocument/2006/relationships/image" Target="../media/image9.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uni1.de/amos" TargetMode="External"/><Relationship Id="rId4" Type="http://schemas.openxmlformats.org/officeDocument/2006/relationships/image" Target="../media/image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uni1.de/amos" TargetMode="External"/><Relationship Id="rId4" Type="http://schemas.openxmlformats.org/officeDocument/2006/relationships/image" Target="../media/image10.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uni1.de/amos"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 Id="rId3" Type="http://schemas.openxmlformats.org/officeDocument/2006/relationships/hyperlink" Target="http://uni1.de/amos" TargetMode="External"/><Relationship Id="rId4" Type="http://schemas.openxmlformats.org/officeDocument/2006/relationships/image" Target="../media/image15.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uni1.de/amos" TargetMode="Externa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uni1.de/amos"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uni1.de/amos"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uni1.de/amos"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uni1.de/amos"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uni1.de/amos"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uni1.de/amos"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5.xml"/><Relationship Id="rId3" Type="http://schemas.openxmlformats.org/officeDocument/2006/relationships/hyperlink" Target="http://uni1.de/amos" TargetMode="External"/><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6.xml"/><Relationship Id="rId3" Type="http://schemas.openxmlformats.org/officeDocument/2006/relationships/hyperlink" Target="http://uni1.de/amos"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uni1.de/amos" TargetMode="External"/><Relationship Id="rId4" Type="http://schemas.openxmlformats.org/officeDocument/2006/relationships/image" Target="../media/image1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 Id="rId3" Type="http://schemas.openxmlformats.org/officeDocument/2006/relationships/hyperlink" Target="http://uni1.de/amos"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uni1.de/amos"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uni1.de/amos"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uni1.de/amos"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uni1.de/amo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uni1.de/amos"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 name="Shape 35"/>
        <p:cNvGrpSpPr/>
        <p:nvPr/>
      </p:nvGrpSpPr>
      <p:grpSpPr>
        <a:xfrm>
          <a:off x="0" y="0"/>
          <a:ext cx="0" cy="0"/>
          <a:chOff x="0" y="0"/>
          <a:chExt cx="0" cy="0"/>
        </a:xfrm>
      </p:grpSpPr>
      <p:sp>
        <p:nvSpPr>
          <p:cNvPr id="36" name="Google Shape;36;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37" name="Google Shape;37;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Univ.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05" name="Google Shape;105;p1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06" name="Google Shape;106;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Domain Glossary</a:t>
            </a:r>
            <a:endParaRPr/>
          </a:p>
        </p:txBody>
      </p:sp>
      <p:sp>
        <p:nvSpPr>
          <p:cNvPr id="112" name="Google Shape;112;p1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13" name="Google Shape;113;p19"/>
          <p:cNvGraphicFramePr/>
          <p:nvPr/>
        </p:nvGraphicFramePr>
        <p:xfrm>
          <a:off x="274320" y="914400"/>
          <a:ext cx="3000000" cy="3000000"/>
        </p:xfrm>
        <a:graphic>
          <a:graphicData uri="http://schemas.openxmlformats.org/drawingml/2006/table">
            <a:tbl>
              <a:tblPr>
                <a:noFill/>
                <a:tableStyleId>{87D43221-98BD-41B1-B8BD-493E43BA7D8A}</a:tableStyleId>
              </a:tblPr>
              <a:tblGrid>
                <a:gridCol w="2466575"/>
                <a:gridCol w="6128775"/>
              </a:tblGrid>
              <a:tr h="640050">
                <a:tc>
                  <a:txBody>
                    <a:bodyPr/>
                    <a:lstStyle/>
                    <a:p>
                      <a:pPr indent="0" lvl="0" marL="0" rtl="0" algn="ctr">
                        <a:spcBef>
                          <a:spcPts val="0"/>
                        </a:spcBef>
                        <a:spcAft>
                          <a:spcPts val="0"/>
                        </a:spcAft>
                        <a:buNone/>
                      </a:pPr>
                      <a:r>
                        <a:rPr b="1" lang="en" sz="1800">
                          <a:solidFill>
                            <a:schemeClr val="lt1"/>
                          </a:solidFill>
                        </a:rPr>
                        <a:t>Term</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Definition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4005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4005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4005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4005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19" name="Google Shape;119;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a:t>
            </a:r>
            <a:endParaRPr/>
          </a:p>
        </p:txBody>
      </p:sp>
      <p:sp>
        <p:nvSpPr>
          <p:cNvPr id="120" name="Google Shape;120;p2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26" name="Google Shape;126;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27" name="Google Shape;127;p2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38" name="Google Shape;138;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39" name="Google Shape;139;p2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40" name="Google Shape;140;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46" name="Google Shape;146;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47" name="Google Shape;147;p2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53" name="Google Shape;153;p2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54" name="Google Shape;154;p25"/>
          <p:cNvSpPr/>
          <p:nvPr/>
        </p:nvSpPr>
        <p:spPr>
          <a:xfrm>
            <a:off x="1661275" y="2132525"/>
            <a:ext cx="6750300" cy="90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pic>
        <p:nvPicPr>
          <p:cNvPr id="156" name="Google Shape;156;p2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2" name="Google Shape;162;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63" name="Google Shape;163;p2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 name="Shape 41"/>
        <p:cNvGrpSpPr/>
        <p:nvPr/>
      </p:nvGrpSpPr>
      <p:grpSpPr>
        <a:xfrm>
          <a:off x="0" y="0"/>
          <a:ext cx="0" cy="0"/>
          <a:chOff x="0" y="0"/>
          <a:chExt cx="0" cy="0"/>
        </a:xfrm>
      </p:grpSpPr>
      <p:sp>
        <p:nvSpPr>
          <p:cNvPr id="42" name="Google Shape;42;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43" name="Google Shape;43;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sprint preparation meeting</a:t>
            </a:r>
            <a:endParaRPr/>
          </a:p>
        </p:txBody>
      </p:sp>
      <p:sp>
        <p:nvSpPr>
          <p:cNvPr id="44" name="Google Shape;44;p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69" name="Google Shape;169;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70" name="Google Shape;170;p2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76" name="Google Shape;176;p2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177" name="Google Shape;177;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78" name="Google Shape;178;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79" name="Google Shape;179;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185" name="Google Shape;185;p2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186" name="Google Shape;186;p29"/>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192" name="Google Shape;192;p3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193" name="Google Shape;193;p30"/>
          <p:cNvGraphicFramePr/>
          <p:nvPr/>
        </p:nvGraphicFramePr>
        <p:xfrm>
          <a:off x="274320" y="914400"/>
          <a:ext cx="3000000" cy="3000000"/>
        </p:xfrm>
        <a:graphic>
          <a:graphicData uri="http://schemas.openxmlformats.org/drawingml/2006/table">
            <a:tbl>
              <a:tblPr>
                <a:noFill/>
                <a:tableStyleId>{87D43221-98BD-41B1-B8BD-493E43BA7D8A}</a:tableStyleId>
              </a:tblPr>
              <a:tblGrid>
                <a:gridCol w="647000"/>
                <a:gridCol w="7948350"/>
              </a:tblGrid>
              <a:tr h="548650">
                <a:tc>
                  <a:txBody>
                    <a:bodyPr/>
                    <a:lstStyle/>
                    <a:p>
                      <a:pPr indent="0" lvl="0" marL="0" rtl="0" algn="ctr">
                        <a:spcBef>
                          <a:spcPts val="0"/>
                        </a:spcBef>
                        <a:spcAft>
                          <a:spcPts val="0"/>
                        </a:spcAft>
                        <a:buNone/>
                      </a:pPr>
                      <a:r>
                        <a:rPr b="1" lang="en" sz="1800">
                          <a:solidFill>
                            <a:schemeClr val="lt1"/>
                          </a:solidFill>
                        </a:rPr>
                        <a:t>I</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ndependent</a:t>
                      </a:r>
                      <a:r>
                        <a:rPr lang="en" sz="1800"/>
                        <a:t>: Items should be independent of each other</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egotiable: An item can be questioned and revised</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V</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aluable</a:t>
                      </a:r>
                      <a:r>
                        <a:rPr lang="en" sz="1800"/>
                        <a:t>: An item should have recognizable business value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stimatable: An item should be sufficiently precise to estimate a size</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sz="1800">
                          <a:solidFill>
                            <a:schemeClr val="lt1"/>
                          </a:solidFill>
                        </a:rPr>
                        <a:t>S</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mall: An item should be small enough to fit into one iteration</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sz="1800">
                          <a:solidFill>
                            <a:schemeClr val="lt1"/>
                          </a:solidFill>
                        </a:rPr>
                        <a:t>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sz="1800"/>
                        <a:t>estable: An item should have testable success criteria</a:t>
                      </a:r>
                      <a:endParaRPr sz="1800"/>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199" name="Google Shape;199;p3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00" name="Google Shape;200;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06" name="Google Shape;206;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07" name="Google Shape;207;p3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208" name="Google Shape;208;p32"/>
          <p:cNvGraphicFramePr/>
          <p:nvPr/>
        </p:nvGraphicFramePr>
        <p:xfrm>
          <a:off x="4663440" y="914400"/>
          <a:ext cx="3000000" cy="3000000"/>
        </p:xfrm>
        <a:graphic>
          <a:graphicData uri="http://schemas.openxmlformats.org/drawingml/2006/table">
            <a:tbl>
              <a:tblPr>
                <a:noFill/>
                <a:tableStyleId>{87D43221-98BD-41B1-B8BD-493E43BA7D8A}</a:tableStyleId>
              </a:tblPr>
              <a:tblGrid>
                <a:gridCol w="2057400"/>
                <a:gridCol w="2057400"/>
              </a:tblGrid>
              <a:tr h="47835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7835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7835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7835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7835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Size vs. Effort</a:t>
            </a:r>
            <a:endParaRPr/>
          </a:p>
        </p:txBody>
      </p:sp>
      <p:sp>
        <p:nvSpPr>
          <p:cNvPr id="214" name="Google Shape;214;p33"/>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15" name="Google Shape;215;p33"/>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16" name="Google Shape;216;p3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22" name="Google Shape;222;p3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23" name="Google Shape;223;p34"/>
          <p:cNvSpPr txBox="1"/>
          <p:nvPr>
            <p:ph idx="1" type="body"/>
          </p:nvPr>
        </p:nvSpPr>
        <p:spPr>
          <a:xfrm>
            <a:off x="274325" y="914400"/>
            <a:ext cx="8595300" cy="54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Backlog items must </a:t>
            </a:r>
            <a:r>
              <a:rPr lang="en"/>
              <a:t>precede</a:t>
            </a:r>
            <a:r>
              <a:rPr lang="en"/>
              <a:t> their dependent backlog items</a:t>
            </a:r>
            <a:endParaRPr/>
          </a:p>
          <a:p>
            <a:pPr indent="0" lvl="0" marL="0" rtl="0" algn="l">
              <a:spcBef>
                <a:spcPts val="1200"/>
              </a:spcBef>
              <a:spcAft>
                <a:spcPts val="1200"/>
              </a:spcAft>
              <a:buNone/>
            </a:pPr>
            <a:r>
              <a:t/>
            </a:r>
            <a:endParaRPr/>
          </a:p>
        </p:txBody>
      </p:sp>
      <p:graphicFrame>
        <p:nvGraphicFramePr>
          <p:cNvPr id="224" name="Google Shape;224;p34"/>
          <p:cNvGraphicFramePr/>
          <p:nvPr/>
        </p:nvGraphicFramePr>
        <p:xfrm>
          <a:off x="274320" y="1463040"/>
          <a:ext cx="3000000" cy="3000000"/>
        </p:xfrm>
        <a:graphic>
          <a:graphicData uri="http://schemas.openxmlformats.org/drawingml/2006/table">
            <a:tbl>
              <a:tblPr>
                <a:noFill/>
                <a:tableStyleId>{87D43221-98BD-41B1-B8BD-493E43BA7D8A}</a:tableStyleId>
              </a:tblPr>
              <a:tblGrid>
                <a:gridCol w="637250"/>
                <a:gridCol w="1383075"/>
                <a:gridCol w="6575050"/>
              </a:tblGrid>
              <a:tr h="457200">
                <a:tc>
                  <a:txBody>
                    <a:bodyPr/>
                    <a:lstStyle/>
                    <a:p>
                      <a:pPr indent="0" lvl="0" marL="0" rtl="0" algn="ctr">
                        <a:spcBef>
                          <a:spcPts val="0"/>
                        </a:spcBef>
                        <a:spcAft>
                          <a:spcPts val="0"/>
                        </a:spcAft>
                        <a:buNone/>
                      </a:pPr>
                      <a:r>
                        <a:rPr b="1" lang="en">
                          <a:solidFill>
                            <a:schemeClr val="lt1"/>
                          </a:solidFill>
                        </a:rPr>
                        <a: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User story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lang="en"/>
                        <a:t>1</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Registration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visitor, I would like to create an account, to be known to the system</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2</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Login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user, I would like to log-in, so that I can access my account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lang="en"/>
                        <a:t>3</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Logout</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logged-in user, I would like to log-out, to be anonymous again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Profile update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logged-in user, I would like to update my profile (name, photo, email)</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Reward</a:t>
            </a:r>
            <a:endParaRPr/>
          </a:p>
        </p:txBody>
      </p:sp>
      <p:sp>
        <p:nvSpPr>
          <p:cNvPr id="230" name="Google Shape;230;p3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31" name="Google Shape;231;p3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Backlog Items vs. Tasks</a:t>
            </a:r>
            <a:endParaRPr/>
          </a:p>
        </p:txBody>
      </p:sp>
      <p:sp>
        <p:nvSpPr>
          <p:cNvPr id="237" name="Google Shape;237;p3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38" name="Google Shape;238;p36"/>
          <p:cNvSpPr txBox="1"/>
          <p:nvPr>
            <p:ph idx="1" type="body"/>
          </p:nvPr>
        </p:nvSpPr>
        <p:spPr>
          <a:xfrm>
            <a:off x="274328" y="914400"/>
            <a:ext cx="6588300" cy="4114800"/>
          </a:xfrm>
          <a:prstGeom prst="rect">
            <a:avLst/>
          </a:prstGeom>
        </p:spPr>
        <p:txBody>
          <a:bodyPr anchorCtr="0" anchor="t" bIns="91425" lIns="0" spcFirstLastPara="1" rIns="91425"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39" name="Google Shape;239;p36"/>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50" name="Google Shape;50;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51" name="Google Shape;51;p1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50" name="Google Shape;250;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51" name="Google Shape;251;p3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57" name="Google Shape;257;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58" name="Google Shape;258;p3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59" name="Google Shape;259;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65" name="Google Shape;265;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66" name="Google Shape;266;p4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72" name="Google Shape;272;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73" name="Google Shape;273;p4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79" name="Google Shape;279;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80" name="Google Shape;280;p4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Velocity (Development Speed)</a:t>
            </a:r>
            <a:endParaRPr/>
          </a:p>
        </p:txBody>
      </p:sp>
      <p:sp>
        <p:nvSpPr>
          <p:cNvPr id="286" name="Google Shape;286;p43"/>
          <p:cNvSpPr txBox="1"/>
          <p:nvPr>
            <p:ph idx="1" type="body"/>
          </p:nvPr>
        </p:nvSpPr>
        <p:spPr>
          <a:xfrm>
            <a:off x="274320" y="914400"/>
            <a:ext cx="8595300" cy="36576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2"/>
                </a:solidFill>
              </a:rPr>
              <a:t>v = s / t</a:t>
            </a:r>
            <a:endParaRPr b="1" sz="4800">
              <a:solidFill>
                <a:schemeClr val="accent2"/>
              </a:solidFill>
            </a:endParaRPr>
          </a:p>
          <a:p>
            <a:pPr indent="0" lvl="0" marL="0" rtl="0" algn="ctr">
              <a:spcBef>
                <a:spcPts val="1200"/>
              </a:spcBef>
              <a:spcAft>
                <a:spcPts val="1200"/>
              </a:spcAft>
              <a:buNone/>
            </a:pPr>
            <a:r>
              <a:rPr lang="en"/>
              <a:t>(Story points per sprint)</a:t>
            </a:r>
            <a:endParaRPr/>
          </a:p>
        </p:txBody>
      </p:sp>
      <p:sp>
        <p:nvSpPr>
          <p:cNvPr id="287" name="Google Shape;287;p4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288" name="Google Shape;288;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velocity (speed)</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Charting Velocity</a:t>
            </a:r>
            <a:endParaRPr/>
          </a:p>
        </p:txBody>
      </p:sp>
      <p:sp>
        <p:nvSpPr>
          <p:cNvPr id="294" name="Google Shape;294;p4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295" name="Google Shape;295;p44"/>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Measuring Average Speed for Sprint Planning</a:t>
            </a:r>
            <a:endParaRPr/>
          </a:p>
        </p:txBody>
      </p:sp>
      <p:sp>
        <p:nvSpPr>
          <p:cNvPr id="301" name="Google Shape;301;p4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02" name="Google Shape;302;p4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6"/>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7"/>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13" name="Google Shape;313;p4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14" name="Google Shape;314;p47"/>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20" name="Google Shape;320;p4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321" name="Google Shape;321;p48"/>
          <p:cNvGraphicFramePr/>
          <p:nvPr/>
        </p:nvGraphicFramePr>
        <p:xfrm>
          <a:off x="274320" y="914400"/>
          <a:ext cx="3000000" cy="3000000"/>
        </p:xfrm>
        <a:graphic>
          <a:graphicData uri="http://schemas.openxmlformats.org/drawingml/2006/table">
            <a:tbl>
              <a:tblPr>
                <a:noFill/>
                <a:tableStyleId>{3EBA1027-9DA7-4C02-BA84-A18D9EF3BC8C}</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27" name="Google Shape;327;p4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28" name="Google Shape;328;p49"/>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34" name="Google Shape;334;p5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35" name="Google Shape;335;p50"/>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41" name="Google Shape;341;p51"/>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42" name="Google Shape;342;p51"/>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48" name="Google Shape;348;p5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49" name="Google Shape;349;p5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60" name="Google Shape;360;p5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361" name="Google Shape;361;p54"/>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67" name="Google Shape;367;p5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rPr lang="en"/>
              <a:t>DoDs help ensure a consistent quality of the artifact</a:t>
            </a:r>
            <a:endParaRPr/>
          </a:p>
        </p:txBody>
      </p:sp>
      <p:sp>
        <p:nvSpPr>
          <p:cNvPr id="368" name="Google Shape;368;p5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374" name="Google Shape;374;p5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375" name="Google Shape;375;p5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62" name="Google Shape;62;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63" name="Google Shape;63;p1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64" name="Google Shape;64;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381" name="Google Shape;381;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382" name="Google Shape;382;p5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388" name="Google Shape;388;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389" name="Google Shape;389;p58"/>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395" name="Google Shape;395;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396" name="Google Shape;396;p59"/>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02" name="Google Shape;402;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03" name="Google Shape;403;p60"/>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6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6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14" name="Google Shape;414;p62"/>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15" name="Google Shape;415;p62"/>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3"/>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21" name="Google Shape;421;p6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graphicFrame>
        <p:nvGraphicFramePr>
          <p:cNvPr id="422" name="Google Shape;422;p63"/>
          <p:cNvGraphicFramePr/>
          <p:nvPr/>
        </p:nvGraphicFramePr>
        <p:xfrm>
          <a:off x="274320" y="914400"/>
          <a:ext cx="3000000" cy="3000000"/>
        </p:xfrm>
        <a:graphic>
          <a:graphicData uri="http://schemas.openxmlformats.org/drawingml/2006/table">
            <a:tbl>
              <a:tblPr>
                <a:noFill/>
                <a:tableStyleId>{87D43221-98BD-41B1-B8BD-493E43BA7D8A}</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sz="1800">
                          <a:solidFill>
                            <a:schemeClr val="lt1"/>
                          </a:solidFill>
                        </a:rPr>
                        <a:t>Time-frame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Content</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Certainty</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1800">
                          <a:solidFill>
                            <a:schemeClr val="lt1"/>
                          </a:solidFill>
                        </a:rPr>
                        <a:t>Owner</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l">
                        <a:spcBef>
                          <a:spcPts val="0"/>
                        </a:spcBef>
                        <a:spcAft>
                          <a:spcPts val="0"/>
                        </a:spcAft>
                        <a:buNone/>
                      </a:pPr>
                      <a:r>
                        <a:rPr b="1" lang="en" sz="1800">
                          <a:solidFill>
                            <a:schemeClr val="lt1"/>
                          </a:solidFill>
                        </a:rPr>
                        <a:t>Product</a:t>
                      </a:r>
                      <a:br>
                        <a:rPr b="1" lang="en" sz="1800">
                          <a:solidFill>
                            <a:schemeClr val="lt1"/>
                          </a:solidFill>
                        </a:rPr>
                      </a:br>
                      <a:r>
                        <a:rPr b="1" lang="en" sz="1800">
                          <a:solidFill>
                            <a:schemeClr val="lt1"/>
                          </a:solidFill>
                        </a:rPr>
                        <a:t>vision</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l">
                        <a:spcBef>
                          <a:spcPts val="0"/>
                        </a:spcBef>
                        <a:spcAft>
                          <a:spcPts val="0"/>
                        </a:spcAft>
                        <a:buNone/>
                      </a:pPr>
                      <a:r>
                        <a:rPr b="1" lang="en" sz="1800">
                          <a:solidFill>
                            <a:schemeClr val="lt1"/>
                          </a:solidFill>
                        </a:rPr>
                        <a:t>Product roadmap</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l">
                        <a:spcBef>
                          <a:spcPts val="0"/>
                        </a:spcBef>
                        <a:spcAft>
                          <a:spcPts val="0"/>
                        </a:spcAft>
                        <a:buNone/>
                      </a:pPr>
                      <a:r>
                        <a:rPr b="1" lang="en" sz="1800">
                          <a:solidFill>
                            <a:schemeClr val="lt1"/>
                          </a:solidFill>
                        </a:rPr>
                        <a:t>Product release</a:t>
                      </a:r>
                      <a:endParaRPr b="1" sz="1800">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28" name="Google Shape;428;p6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429" name="Google Shape;429;p64"/>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6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35" name="Google Shape;435;p6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36" name="Google Shape;436;p6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66"/>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42" name="Google Shape;442;p66"/>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70" name="Google Shape;70;p13"/>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71" name="Google Shape;71;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72" name="Google Shape;72;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48" name="Google Shape;448;p67"/>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3"/>
              </a:rPr>
              <a:t>uni1.de/amos</a:t>
            </a:r>
            <a:r>
              <a:rPr b="0" lang="en" sz="900"/>
              <a:t> </a:t>
            </a:r>
            <a:endParaRPr b="0" sz="900"/>
          </a:p>
        </p:txBody>
      </p:sp>
      <p:sp>
        <p:nvSpPr>
          <p:cNvPr id="449" name="Google Shape;449;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 2024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78" name="Google Shape;78;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79" name="Google Shape;79;p14"/>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
        <p:nvSpPr>
          <p:cNvPr id="80" name="Google Shape;80;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86" name="Google Shape;86;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define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87" name="Google Shape;87;p15"/>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93" name="Google Shape;93;p16"/>
          <p:cNvSpPr txBox="1"/>
          <p:nvPr>
            <p:ph idx="12" type="sldNum"/>
          </p:nvPr>
        </p:nvSpPr>
        <p:spPr>
          <a:xfrm>
            <a:off x="7315202" y="4229100"/>
            <a:ext cx="1828800" cy="914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1000" u="sng">
                <a:solidFill>
                  <a:schemeClr val="hlink"/>
                </a:solidFill>
                <a:hlinkClick r:id="rId3"/>
              </a:rPr>
              <a:t>uni1.de/amos</a:t>
            </a:r>
            <a:r>
              <a:rPr b="0" lang="en" sz="1000"/>
              <a:t> </a:t>
            </a:r>
            <a:endParaRPr b="0" sz="1000"/>
          </a:p>
        </p:txBody>
      </p:sp>
      <p:pic>
        <p:nvPicPr>
          <p:cNvPr id="94" name="Google Shape;94;p16"/>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MOS Slides Template">
  <a:themeElements>
    <a:clrScheme name="Simple Light">
      <a:dk1>
        <a:srgbClr val="000000"/>
      </a:dk1>
      <a:lt1>
        <a:srgbClr val="FFFFFF"/>
      </a:lt1>
      <a:dk2>
        <a:srgbClr val="404040"/>
      </a:dk2>
      <a:lt2>
        <a:srgbClr val="808080"/>
      </a:lt2>
      <a:accent1>
        <a:srgbClr val="D0D0D0"/>
      </a:accent1>
      <a:accent2>
        <a:srgbClr val="4169E1"/>
      </a:accent2>
      <a:accent3>
        <a:srgbClr val="D50D01"/>
      </a:accent3>
      <a:accent4>
        <a:srgbClr val="FEB612"/>
      </a:accent4>
      <a:accent5>
        <a:srgbClr val="4CAF50"/>
      </a:accent5>
      <a:accent6>
        <a:srgbClr val="8E44AD"/>
      </a:accent6>
      <a:hlink>
        <a:srgbClr val="34A3C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