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F64ACD7-5F4C-4F97-ACED-7D38AF8AA32A}">
  <a:tblStyle styleId="{AF64ACD7-5F4C-4F97-ACED-7D38AF8AA32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A8476B74-0072-4FD0-ABB4-C808092CD5C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profriehle.com"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0" name="Google Shape;20;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26" name="Google Shape;26;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https://profriehle.com</a:t>
            </a:r>
            <a:r>
              <a:rPr b="0" lang="en" sz="900">
                <a:solidFill>
                  <a:schemeClr val="dk2"/>
                </a:solidFill>
              </a:rPr>
              <a:t> </a:t>
            </a:r>
            <a:endParaRPr/>
          </a:p>
        </p:txBody>
      </p:sp>
      <p:sp>
        <p:nvSpPr>
          <p:cNvPr id="30" name="Google Shape;30;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profriehle.com"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https://profriehle.com</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profriehle.com"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profriehle.com"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profriehle.com"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profriehle.com"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profriehle.com"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profrieh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s://profriehle.com" TargetMode="Externa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profriehle.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profriehle.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profriehle.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profriehle.com" TargetMode="Externa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profriehle.com" TargetMode="External"/><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profriehle.com"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profriehle.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profriehle.com"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s://profriehle.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profriehle.com"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profriehle.com" TargetMode="Externa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s://profriehle.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profriehle.com"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profriehle.com"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profriehle.com" TargetMode="Externa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profriehle.com"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profriehle.com"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profriehle.com"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profriehle.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s://profriehle.com" TargetMode="Externa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s://profriehle.com" TargetMode="External"/><Relationship Id="rId4" Type="http://schemas.openxmlformats.org/officeDocument/2006/relationships/image" Target="../media/image1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s://profriehle.com" TargetMode="Externa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profriehle.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s://profriehle.com" TargetMode="External"/><Relationship Id="rId4" Type="http://schemas.openxmlformats.org/officeDocument/2006/relationships/image" Target="../media/image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s://profriehle.com" TargetMode="External"/><Relationship Id="rId4"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s://profriehle.com" TargetMode="External"/><Relationship Id="rId4"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profriehle.com"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s://profriehle.com" TargetMode="Externa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profriehle.com"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profriehle.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profriehle.com"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profriehle.com"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profriehle.com"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profriehle.co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profriehle.com"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s://profriehle.com" TargetMode="Externa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hyperlink" Target="https://profriehle.co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s://profriehle.com" TargetMode="External"/><Relationship Id="rId4" Type="http://schemas.openxmlformats.org/officeDocument/2006/relationships/image" Target="../media/image13.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s://profriehle.com"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profriehle.com"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profriehle.com"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profriehle.co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profriehle.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profriehle.com"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05" name="Google Shape;105;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12" name="Google Shape;112;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13" name="Google Shape;113;p19"/>
          <p:cNvGraphicFramePr/>
          <p:nvPr/>
        </p:nvGraphicFramePr>
        <p:xfrm>
          <a:off x="274320" y="914400"/>
          <a:ext cx="3000000" cy="3000000"/>
        </p:xfrm>
        <a:graphic>
          <a:graphicData uri="http://schemas.openxmlformats.org/drawingml/2006/table">
            <a:tbl>
              <a:tblPr>
                <a:noFill/>
                <a:tableStyleId>{AF64ACD7-5F4C-4F97-ACED-7D38AF8AA32A}</a:tableStyleId>
              </a:tblPr>
              <a:tblGrid>
                <a:gridCol w="2466575"/>
                <a:gridCol w="6128775"/>
              </a:tblGrid>
              <a:tr h="640050">
                <a:tc>
                  <a:txBody>
                    <a:bodyPr/>
                    <a:lstStyle/>
                    <a:p>
                      <a:pPr indent="0" lvl="0" marL="0" rtl="0" algn="ctr">
                        <a:spcBef>
                          <a:spcPts val="0"/>
                        </a:spcBef>
                        <a:spcAft>
                          <a:spcPts val="0"/>
                        </a:spcAft>
                        <a:buNone/>
                      </a:pPr>
                      <a:r>
                        <a:rPr b="1" lang="en">
                          <a:solidFill>
                            <a:schemeClr val="lt1"/>
                          </a:solidFill>
                        </a:rPr>
                        <a:t>Term</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Definition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a:t>
            </a:r>
            <a:endParaRPr/>
          </a:p>
        </p:txBody>
      </p:sp>
      <p:sp>
        <p:nvSpPr>
          <p:cNvPr id="120" name="Google Shape;120;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7" name="Google Shape;127;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9" name="Google Shape;139;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40" name="Google Shape;140;p2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7" name="Google Shape;147;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53" name="Google Shape;153;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54" name="Google Shape;154;p25"/>
          <p:cNvPicPr preferRelativeResize="0"/>
          <p:nvPr/>
        </p:nvPicPr>
        <p:blipFill>
          <a:blip r:embed="rId4">
            <a:alphaModFix/>
          </a:blip>
          <a:stretch>
            <a:fillRect/>
          </a:stretch>
        </p:blipFill>
        <p:spPr>
          <a:xfrm>
            <a:off x="274320" y="914400"/>
            <a:ext cx="8595360" cy="3502840"/>
          </a:xfrm>
          <a:prstGeom prst="rect">
            <a:avLst/>
          </a:prstGeom>
          <a:noFill/>
          <a:ln>
            <a:noFill/>
          </a:ln>
        </p:spPr>
      </p:pic>
      <p:sp>
        <p:nvSpPr>
          <p:cNvPr id="155" name="Google Shape;155;p25"/>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63" name="Google Shape;163;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sprint preparation meeting</a:t>
            </a:r>
            <a:endParaRPr/>
          </a:p>
        </p:txBody>
      </p:sp>
      <p:sp>
        <p:nvSpPr>
          <p:cNvPr id="44" name="Google Shape;44;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70" name="Google Shape;170;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76" name="Google Shape;176;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8" name="Google Shape;178;p28"/>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9" name="Google Shape;179;p28"/>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85" name="Google Shape;185;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186" name="Google Shape;186;p2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92" name="Google Shape;192;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193" name="Google Shape;193;p30"/>
          <p:cNvGraphicFramePr/>
          <p:nvPr/>
        </p:nvGraphicFramePr>
        <p:xfrm>
          <a:off x="274320" y="914400"/>
          <a:ext cx="3000000" cy="3000000"/>
        </p:xfrm>
        <a:graphic>
          <a:graphicData uri="http://schemas.openxmlformats.org/drawingml/2006/table">
            <a:tbl>
              <a:tblPr>
                <a:noFill/>
                <a:tableStyleId>{AF64ACD7-5F4C-4F97-ACED-7D38AF8AA32A}</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9" name="Google Shape;199;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00" name="Google Shape;200;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06" name="Google Shape;206;p32"/>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07" name="Google Shape;207;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208" name="Google Shape;208;p32"/>
          <p:cNvGraphicFramePr/>
          <p:nvPr/>
        </p:nvGraphicFramePr>
        <p:xfrm>
          <a:off x="4663440" y="914400"/>
          <a:ext cx="3000000" cy="3000000"/>
        </p:xfrm>
        <a:graphic>
          <a:graphicData uri="http://schemas.openxmlformats.org/drawingml/2006/table">
            <a:tbl>
              <a:tblPr>
                <a:noFill/>
                <a:tableStyleId>{AF64ACD7-5F4C-4F97-ACED-7D38AF8AA32A}</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14" name="Google Shape;214;p33"/>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15" name="Google Shape;215;p33"/>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16" name="Google Shape;216;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22" name="Google Shape;222;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23" name="Google Shape;223;p3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A backlog items </a:t>
            </a:r>
            <a:r>
              <a:rPr lang="en"/>
              <a:t>precedes</a:t>
            </a:r>
            <a:r>
              <a:rPr lang="en"/>
              <a:t> their dependent backlog items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29" name="Google Shape;229;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30" name="Google Shape;230;p3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36" name="Google Shape;236;p3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37" name="Google Shape;237;p36"/>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8" name="Google Shape;238;p3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1" name="Google Shape;51;p1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49" name="Google Shape;249;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50" name="Google Shape;250;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56" name="Google Shape;256;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57" name="Google Shape;257;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58" name="Google Shape;258;p39"/>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64" name="Google Shape;264;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65" name="Google Shape;265;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71" name="Google Shape;271;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72" name="Google Shape;272;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8" name="Google Shape;278;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79" name="Google Shape;279;p4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Development Speed (Velocity)</a:t>
            </a:r>
            <a:endParaRPr/>
          </a:p>
        </p:txBody>
      </p:sp>
      <p:sp>
        <p:nvSpPr>
          <p:cNvPr id="285" name="Google Shape;285;p43"/>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86" name="Google Shape;286;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287" name="Google Shape;287;p4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speed (velocity)</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Development Speed</a:t>
            </a:r>
            <a:endParaRPr/>
          </a:p>
        </p:txBody>
      </p:sp>
      <p:sp>
        <p:nvSpPr>
          <p:cNvPr id="293" name="Google Shape;293;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294" name="Google Shape;294;p4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300" name="Google Shape;300;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01" name="Google Shape;301;p45"/>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12" name="Google Shape;312;p4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13" name="Google Shape;313;p47"/>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19" name="Google Shape;319;p4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320" name="Google Shape;320;p48"/>
          <p:cNvGraphicFramePr/>
          <p:nvPr/>
        </p:nvGraphicFramePr>
        <p:xfrm>
          <a:off x="274320" y="914400"/>
          <a:ext cx="3000000" cy="3000000"/>
        </p:xfrm>
        <a:graphic>
          <a:graphicData uri="http://schemas.openxmlformats.org/drawingml/2006/table">
            <a:tbl>
              <a:tblPr>
                <a:noFill/>
                <a:tableStyleId>{A8476B74-0072-4FD0-ABB4-C808092CD5C4}</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26" name="Google Shape;326;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27" name="Google Shape;327;p49"/>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33" name="Google Shape;333;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34" name="Google Shape;334;p50"/>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40" name="Google Shape;340;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41" name="Google Shape;341;p51"/>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47" name="Google Shape;347;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48" name="Google Shape;348;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59" name="Google Shape;359;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360" name="Google Shape;360;p54"/>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66" name="Google Shape;366;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t/>
            </a:r>
            <a:endParaRPr/>
          </a:p>
        </p:txBody>
      </p:sp>
      <p:sp>
        <p:nvSpPr>
          <p:cNvPr id="367" name="Google Shape;367;p5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73" name="Google Shape;373;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74" name="Google Shape;374;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63" name="Google Shape;63;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64" name="Google Shape;64;p1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80" name="Google Shape;380;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81" name="Google Shape;381;p5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87" name="Google Shape;387;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388" name="Google Shape;388;p5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94" name="Google Shape;394;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395" name="Google Shape;395;p5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01" name="Google Shape;401;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02" name="Google Shape;402;p6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6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13" name="Google Shape;413;p6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414" name="Google Shape;414;p62"/>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20" name="Google Shape;420;p6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graphicFrame>
        <p:nvGraphicFramePr>
          <p:cNvPr id="421" name="Google Shape;421;p63"/>
          <p:cNvGraphicFramePr/>
          <p:nvPr/>
        </p:nvGraphicFramePr>
        <p:xfrm>
          <a:off x="274320" y="914400"/>
          <a:ext cx="3000000" cy="3000000"/>
        </p:xfrm>
        <a:graphic>
          <a:graphicData uri="http://schemas.openxmlformats.org/drawingml/2006/table">
            <a:tbl>
              <a:tblPr>
                <a:noFill/>
                <a:tableStyleId>{AF64ACD7-5F4C-4F97-ACED-7D38AF8AA32A}</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Time-frame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Content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Certainty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Owner</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l">
                        <a:spcBef>
                          <a:spcPts val="0"/>
                        </a:spcBef>
                        <a:spcAft>
                          <a:spcPts val="0"/>
                        </a:spcAft>
                        <a:buNone/>
                      </a:pPr>
                      <a:r>
                        <a:rPr b="1" lang="en">
                          <a:solidFill>
                            <a:schemeClr val="lt1"/>
                          </a:solidFill>
                        </a:rPr>
                        <a:t>Product</a:t>
                      </a:r>
                      <a:br>
                        <a:rPr b="1" lang="en">
                          <a:solidFill>
                            <a:schemeClr val="lt1"/>
                          </a:solidFill>
                        </a:rPr>
                      </a:br>
                      <a:r>
                        <a:rPr b="1" lang="en">
                          <a:solidFill>
                            <a:schemeClr val="lt1"/>
                          </a:solidFill>
                        </a:rPr>
                        <a:t>vision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a:solidFill>
                            <a:schemeClr val="lt1"/>
                          </a:solidFill>
                        </a:rPr>
                        <a:t>Product roadmap</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l">
                        <a:spcBef>
                          <a:spcPts val="0"/>
                        </a:spcBef>
                        <a:spcAft>
                          <a:spcPts val="0"/>
                        </a:spcAft>
                        <a:buNone/>
                      </a:pPr>
                      <a:r>
                        <a:rPr b="1" lang="en">
                          <a:solidFill>
                            <a:schemeClr val="lt1"/>
                          </a:solidFill>
                        </a:rPr>
                        <a:t>Product release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27" name="Google Shape;427;p6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428" name="Google Shape;428;p64"/>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34" name="Google Shape;434;p6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35" name="Google Shape;435;p6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41" name="Google Shape;441;p6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70" name="Google Shape;70;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72" name="Google Shape;72;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47" name="Google Shape;447;p6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t> </a:t>
            </a:r>
            <a:endParaRPr b="0" sz="900"/>
          </a:p>
        </p:txBody>
      </p:sp>
      <p:sp>
        <p:nvSpPr>
          <p:cNvPr id="448" name="Google Shape;448;p6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2023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
        <p:nvSpPr>
          <p:cNvPr id="80" name="Google Shape;80;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7" name="Google Shape;87;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93" name="Google Shape;93;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https://profriehle.com</a:t>
            </a:r>
            <a:r>
              <a:rPr b="0" lang="en" sz="900">
                <a:solidFill>
                  <a:schemeClr val="dk2"/>
                </a:solidFill>
              </a:rPr>
              <a:t> </a:t>
            </a:r>
            <a:endParaRPr/>
          </a:p>
        </p:txBody>
      </p:sp>
      <p:pic>
        <p:nvPicPr>
          <p:cNvPr id="94" name="Google Shape;94;p16"/>
          <p:cNvPicPr preferRelativeResize="0"/>
          <p:nvPr/>
        </p:nvPicPr>
        <p:blipFill>
          <a:blip r:embed="rId4">
            <a:alphaModFix/>
          </a:blip>
          <a:stretch>
            <a:fillRect/>
          </a:stretch>
        </p:blipFill>
        <p:spPr>
          <a:xfrm>
            <a:off x="274320" y="914400"/>
            <a:ext cx="8595360" cy="350284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