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DC20613-1D71-4DC7-88E0-2804AA9A1247}">
  <a:tblStyle styleId="{0DC20613-1D71-4DC7-88E0-2804AA9A1247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12D40E3-055F-4A91-A154-98A86834434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a0f6d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a0f6d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3a52a54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3a52a54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3a52a54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3a52a54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2c3a52a549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2c3a52a549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2c3a52a54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2c3a52a54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152a3f74d0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152a3f74d0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3a52a549_0_2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3a52a549_0_2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2a3f74d0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52a3f74d0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2c56dd9f6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2c56dd9f6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2c3a52a549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2c3a52a549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2c3a52a54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22c3a52a54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2c3a52a54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22c3a52a54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2c3a52a549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2c3a52a549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3a52a54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3a52a54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3a52a549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3a52a549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3a52a549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3a52a549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2c3a52a54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2c3a52a54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2c56dd9f6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2c56dd9f6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c3a52a54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c3a52a54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ea7bceba6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ea7bceba6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2c3a52a54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22c3a52a54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c3a52a549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2c3a52a549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2c3a52a549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2c3a52a549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c3a52a549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c3a52a549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3a52a549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3a52a549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3a52a549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3a52a549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3a52a549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3a52a549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2c3a52a549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2c3a52a549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152a3f74d0d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152a3f74d0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c3a52a549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22c3a52a549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2c3a52a54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22c3a52a54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c3a52a54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c3a52a54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2c3a52a54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2c3a52a54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22c3a52a549_0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22c3a52a549_0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ad5dfb5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ad5dfb5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2c3a52a54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2c3a52a54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c3a52a549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22c3a52a549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c3a52a549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2c3a52a549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2c3a52a549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2c3a52a549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2c3a52a549_0_2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2c3a52a549_0_2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2c3a52a549_0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22c3a52a549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2c44da240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2c44da240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2c56dd9f6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2c56dd9f6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c3a52a549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2c3a52a549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152a3f74d0d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2" name="Google Shape;382;g152a3f74d0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c56dd9f66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22c56dd9f66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2c3a52a54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2c3a52a54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152a3f74d0d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152a3f74d0d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2c56dd9f6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2c56dd9f6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2c56dd9f6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22c56dd9f6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239869f5ab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239869f5ab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239869f5ab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239869f5ab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3a52a549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3a52a549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3a52a549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3a52a549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3a52a54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3a52a54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e2e277565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e2e277565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0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docs.google.com/spreadsheets/d/14rCQE3ahWKZlQ2dmAIrCrCbzXuVyEOgyWH38PYNCLvo/edit?usp=sharing" TargetMode="External"/><Relationship Id="rId4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://uni1.de/amos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://uni1.de/amos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://uni1.de/amo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://uni1.de/amos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://uni1.de/amos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://uni1.de/amos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://uni1.de/amos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://uni1.de/amos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docs.github.com/en/pull-requests/committing-changes-to-your-project/creating-and-editing-commits/creating-a-commit-with-multiple-authors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hyperlink" Target="mailto:stefan.buchner@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hyperlink" Target="http://uni1.de/amos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pensource.org/licenses/MIT" TargetMode="External"/><Relationship Id="rId4" Type="http://schemas.openxmlformats.org/officeDocument/2006/relationships/hyperlink" Target="https://creativecommons.org/licenses/by/4.0/" TargetMode="External"/><Relationship Id="rId5" Type="http://schemas.openxmlformats.org/officeDocument/2006/relationships/hyperlink" Target="http://uni1.de/amos" TargetMode="Externa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s://reuse.software/" TargetMode="Externa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://uni1.de/amos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hyperlink" Target="http://uni1.de/amos" TargetMode="Externa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://uni1.de/amos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hyperlink" Target="http://uni1.de/amos" TargetMode="Externa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Relationship Id="rId5" Type="http://schemas.openxmlformats.org/officeDocument/2006/relationships/image" Target="../media/image11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9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hyperlink" Target="https://happy-amos.appspot.com/" TargetMode="External"/><Relationship Id="rId4" Type="http://schemas.openxmlformats.org/officeDocument/2006/relationships/hyperlink" Target="http://uni1.de/amos" TargetMode="Externa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hyperlink" Target="http://uni1.de/amos" TargetMode="Externa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and Tools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Team Contract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contract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 between team members on how to conduct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Its main components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Goals and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Norms and sanctions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Contract</a:t>
            </a:r>
            <a:endParaRPr/>
          </a:p>
        </p:txBody>
      </p:sp>
      <p:sp>
        <p:nvSpPr>
          <p:cNvPr id="105" name="Google Shape;105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and Rewards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Goals are what the team hopes to achieve;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Learning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ensure that all team members understand the course material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Interpersonal relationship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foster an atmosphere of mutual respect and learning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Functional objectives,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 have efficient team meetings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Rewards are how you celebrate </a:t>
            </a:r>
            <a:r>
              <a:rPr lang="en"/>
              <a:t>intermediate</a:t>
            </a:r>
            <a:r>
              <a:rPr lang="en"/>
              <a:t> or final achievements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have cake!</a:t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and Sanctions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Norms are rules for expected behavior; there are several categories: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Meeting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Is being late to a team meeting acceptable?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Working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will we make decisions?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Who keeps meetings on track?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Communication norms,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to communicate outside of team meetings?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Sanctions are what to do if norms are violated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Sing a song to the team or do ten push-ups</a:t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Contract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discuss and agree on a team contract (in planning document)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Try to finish this during the first team meeting</a:t>
            </a:r>
            <a:endParaRPr/>
          </a:p>
        </p:txBody>
      </p:sp>
      <p:sp>
        <p:nvSpPr>
          <p:cNvPr id="126" name="Google Shape;126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Team Logo and T-shirt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</a:t>
            </a:r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team logo is just that, a logo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Represents your team and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logo will be used in different places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 your team T-shirt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the GitHub documentation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your final demo and report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Wherever you see fit</a:t>
            </a:r>
            <a:endParaRPr/>
          </a:p>
        </p:txBody>
      </p:sp>
      <p:sp>
        <p:nvSpPr>
          <p:cNvPr id="138" name="Google Shape;138;p2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25" y="914400"/>
            <a:ext cx="36576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Logo Design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started with collaboratively designing the team logo during the team meeting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Continue on your self-chosen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 execution (graphics) may be delegated to one person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T-shirt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Create a team T-shirt design using your logo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add your logo and one text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</a:t>
            </a:r>
            <a:r>
              <a:rPr lang="en"/>
              <a:t>ubmit your team T-shirt preferences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Color, size, form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154" name="Google Shape;154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2017" y="914400"/>
            <a:ext cx="3657599" cy="40242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Team Logo / Team T-Shirt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the team logo and T-shirt design and submit your preferences</a:t>
            </a:r>
            <a:endParaRPr/>
          </a:p>
        </p:txBody>
      </p:sp>
      <p:sp>
        <p:nvSpPr>
          <p:cNvPr id="161" name="Google Shape;161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</a:t>
            </a:r>
            <a:r>
              <a:rPr lang="en"/>
              <a:t>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</a:t>
            </a:r>
            <a:r>
              <a:rPr lang="en"/>
              <a:t>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3" name="Google Shape;43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Planning Document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</a:t>
            </a:r>
            <a:endParaRPr/>
          </a:p>
        </p:txBody>
      </p:sp>
      <p:sp>
        <p:nvSpPr>
          <p:cNvPr id="172" name="Google Shape;172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planning document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 basic project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Collect all materials that don’t go easily into the repository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Coordinate work on this less frequent information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See also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Flowers example planning document</a:t>
            </a:r>
            <a:endParaRPr/>
          </a:p>
        </p:txBody>
      </p:sp>
      <p:sp>
        <p:nvSpPr>
          <p:cNvPr id="173" name="Google Shape;173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80" name="Google Shape;180;p29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{0DC20613-1D71-4DC7-88E0-2804AA9A1247}</a:tableStyleId>
              </a:tblPr>
              <a:tblGrid>
                <a:gridCol w="524750"/>
                <a:gridCol w="2979050"/>
                <a:gridCol w="5091575"/>
              </a:tblGrid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#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name (tab in spreadsheet)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lt1"/>
                          </a:solidFill>
                        </a:rPr>
                        <a:t>Artifact purpose</a:t>
                      </a:r>
                      <a:endParaRPr b="1" sz="1000">
                        <a:solidFill>
                          <a:schemeClr val="lt1"/>
                        </a:solidFill>
                      </a:endParaRPr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basic project data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Project team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project team 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Role assignments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role assignment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Shows team contract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goal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product vision and project mission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glossary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domain terminology of project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7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Sprint goals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goals of respective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Mid-project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Tracks mid-project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Final project release tracking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Plans and tracks final project release sprints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Definition of done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decision criteria for “done”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Documentation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 links to documentation of product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Bill of materials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Lists all third-party components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293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Provides simple tool for planning poker</a:t>
                      </a:r>
                      <a:endParaRPr sz="1000"/>
                    </a:p>
                  </a:txBody>
                  <a:tcPr marT="0" marB="0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</a:t>
            </a:r>
            <a:r>
              <a:rPr lang="en"/>
              <a:t> Project Data</a:t>
            </a:r>
            <a:endParaRPr/>
          </a:p>
        </p:txBody>
      </p:sp>
      <p:sp>
        <p:nvSpPr>
          <p:cNvPr id="186" name="Google Shape;186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data as needed and as you see fit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do not protect the online team meeting</a:t>
            </a:r>
            <a:endParaRPr/>
          </a:p>
        </p:txBody>
      </p:sp>
      <p:sp>
        <p:nvSpPr>
          <p:cNvPr id="187" name="Google Shape;187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</a:t>
            </a:r>
            <a:r>
              <a:rPr lang="en"/>
              <a:t> Project Team</a:t>
            </a:r>
            <a:endParaRPr/>
          </a:p>
        </p:txBody>
      </p:sp>
      <p:sp>
        <p:nvSpPr>
          <p:cNvPr id="193" name="Google Shape;19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your name and GitHub id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</a:t>
            </a:r>
            <a:r>
              <a:rPr b="1" lang="en"/>
              <a:t>use only one GitHub id</a:t>
            </a:r>
            <a:r>
              <a:rPr lang="en"/>
              <a:t> during the semester </a:t>
            </a:r>
            <a:endParaRPr/>
          </a:p>
        </p:txBody>
      </p:sp>
      <p:sp>
        <p:nvSpPr>
          <p:cNvPr id="194" name="Google Shape;194;p3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lang="en"/>
              <a:t> Role Assignments</a:t>
            </a:r>
            <a:endParaRPr/>
          </a:p>
        </p:txBody>
      </p:sp>
      <p:sp>
        <p:nvSpPr>
          <p:cNvPr id="200" name="Google Shape;200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fill in the roles people play in a given week (sprint)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finish this during the first team meeting</a:t>
            </a:r>
            <a:endParaRPr/>
          </a:p>
        </p:txBody>
      </p:sp>
      <p:sp>
        <p:nvSpPr>
          <p:cNvPr id="201" name="Google Shape;201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GitHub IDs</a:t>
            </a:r>
            <a:endParaRPr/>
          </a:p>
        </p:txBody>
      </p:sp>
      <p:sp>
        <p:nvSpPr>
          <p:cNvPr id="207" name="Google Shape;20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Almost all work takes place in the project’s GitHub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create and provide your GitHub id as soon as possible </a:t>
            </a:r>
            <a:endParaRPr/>
          </a:p>
        </p:txBody>
      </p:sp>
      <p:sp>
        <p:nvSpPr>
          <p:cNvPr id="208" name="Google Shape;208;p3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Deliverables</a:t>
            </a:r>
            <a:endParaRPr/>
          </a:p>
        </p:txBody>
      </p:sp>
      <p:sp>
        <p:nvSpPr>
          <p:cNvPr id="214" name="Google Shape;21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provide all deliverables (homework) in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Deliverables</a:t>
            </a:r>
            <a:r>
              <a:rPr lang="en"/>
              <a:t> folder of the project’s GitHub code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Details can be found in the homework instructions</a:t>
            </a:r>
            <a:endParaRPr/>
          </a:p>
        </p:txBody>
      </p:sp>
      <p:sp>
        <p:nvSpPr>
          <p:cNvPr id="215" name="Google Shape;215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Planning Document</a:t>
            </a:r>
            <a:endParaRPr/>
          </a:p>
        </p:txBody>
      </p:sp>
      <p:sp>
        <p:nvSpPr>
          <p:cNvPr id="221" name="Google Shape;22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initialize your planning document and keep it up-to-date</a:t>
            </a:r>
            <a:endParaRPr/>
          </a:p>
        </p:txBody>
      </p:sp>
      <p:sp>
        <p:nvSpPr>
          <p:cNvPr id="222" name="Google Shape;222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Terms (The GitHub Terminology Mess)</a:t>
            </a:r>
            <a:endParaRPr/>
          </a:p>
        </p:txBody>
      </p:sp>
      <p:sp>
        <p:nvSpPr>
          <p:cNvPr id="228" name="Google Shape;228;p3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229" name="Google Shape;229;p36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{612D40E3-055F-4A91-A154-98A86834434A}</a:tableStyleId>
              </a:tblPr>
              <a:tblGrid>
                <a:gridCol w="2148850"/>
                <a:gridCol w="2148850"/>
                <a:gridCol w="2148850"/>
                <a:gridCol w="2148850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Agile / </a:t>
                      </a:r>
                      <a:r>
                        <a:rPr b="1" lang="en">
                          <a:solidFill>
                            <a:schemeClr val="lt1"/>
                          </a:solidFill>
                        </a:rPr>
                        <a:t>Scrum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AMOS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GitHub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Other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Project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Repository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Backlogs [1]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Backlogs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Columns in p</a:t>
                      </a:r>
                      <a:r>
                        <a:rPr lang="en"/>
                        <a:t>roject [2]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Kanban board [3]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Feature board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Project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Backlog item [4]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Backlog item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Item, also issue [5]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Work item, ticket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 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Code repository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Code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–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36"/>
          <p:cNvSpPr txBox="1"/>
          <p:nvPr/>
        </p:nvSpPr>
        <p:spPr>
          <a:xfrm>
            <a:off x="0" y="3771900"/>
            <a:ext cx="91440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Backlogs can be of different types: Product backlog, sprint backlog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The columns of a GitHub project represent the different backlogs + states of work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[3] Scrum proper does not know kanban boards, but agile in general acknowledges them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[4] Backlog items can be of different types: Feature [6], refactoring, bug fix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[5] Terms vary throughout the GitHub user interface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[6] Features should be presented using the user story format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Documents and Work Artifacts</a:t>
            </a:r>
            <a:endParaRPr/>
          </a:p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51" name="Google Shape;51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We recommend you “add to drive” and star the folder, not just the planning document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Feature Board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Board (GitHub Project)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feature board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backlog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slots (work process states, represented by columns)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backlog (needs doing)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Sprint backlog (ready to be done)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progress (being worked 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Awaiting review (needs sign-off)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Feature archive (finished and archived)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do not change the feature board’s setup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Feature Board and Backlog Items</a:t>
            </a:r>
            <a:endParaRPr/>
          </a:p>
        </p:txBody>
      </p:sp>
      <p:sp>
        <p:nvSpPr>
          <p:cNvPr id="248" name="Google Shape;248;p3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49" name="Google Shape;249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4" name="Google Shape;25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" y="0"/>
            <a:ext cx="9144003" cy="5268629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40"/>
          <p:cNvSpPr txBox="1"/>
          <p:nvPr/>
        </p:nvSpPr>
        <p:spPr>
          <a:xfrm>
            <a:off x="2286000" y="1428750"/>
            <a:ext cx="4572000" cy="2286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The illustrations show labels for estimated and real sizes. Instead of using </a:t>
            </a:r>
            <a:r>
              <a:rPr lang="en" sz="1800">
                <a:solidFill>
                  <a:schemeClr val="dk1"/>
                </a:solidFill>
              </a:rPr>
              <a:t>labels, please use custom fields (see board settings). Please create the two custom fields “Estimated size” and “Real size” of type number.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backlog item is an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Ideally semantically closed </a:t>
            </a:r>
            <a:r>
              <a:rPr b="1" lang="en"/>
              <a:t>task that needs doing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Types of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Features</a:t>
            </a:r>
            <a:r>
              <a:rPr lang="en"/>
              <a:t> (functional and non-functional user requirements)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Refactorings</a:t>
            </a:r>
            <a:r>
              <a:rPr lang="en"/>
              <a:t> (behavior-preserving code improvements)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Bugs fixes</a:t>
            </a:r>
            <a:r>
              <a:rPr lang="en"/>
              <a:t> (fixes to malfunctioning code)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 use GitHub issues to represent backlog items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by directly entering them into the GitHub project (the feature board)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 by entering them as an issue, also assigning them to the feature board</a:t>
            </a:r>
            <a:endParaRPr/>
          </a:p>
        </p:txBody>
      </p:sp>
      <p:sp>
        <p:nvSpPr>
          <p:cNvPr id="261" name="Google Shape;261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Backlog Items (Also: Issue, Work Item, Ticket)</a:t>
            </a:r>
            <a:endParaRPr/>
          </a:p>
        </p:txBody>
      </p:sp>
      <p:sp>
        <p:nvSpPr>
          <p:cNvPr id="262" name="Google Shape;262;p4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Issue Using User Story Format</a:t>
            </a:r>
            <a:endParaRPr/>
          </a:p>
        </p:txBody>
      </p:sp>
      <p:sp>
        <p:nvSpPr>
          <p:cNvPr id="268" name="Google Shape;268;p4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69" name="Google Shape;269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68791" y="914400"/>
            <a:ext cx="5606417" cy="4114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 Templates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6" y="914400"/>
            <a:ext cx="50292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template for feature requests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template should contain fields for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name (already preset as title field)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Short description (using user story)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Acceptance criteria (to test for fulfillment)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Definition of done (from sprint 5 on)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custom fields for features sizes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Estimated size = X </a:t>
            </a:r>
            <a:r>
              <a:rPr lang="en"/>
              <a:t> for estimated sizes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/>
              <a:t>Real size = Y </a:t>
            </a:r>
            <a:r>
              <a:rPr lang="en"/>
              <a:t> for actual size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Set during 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escalating colors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to add other templates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77" name="Google Shape;2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41452" y="914400"/>
            <a:ext cx="3528178" cy="34747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601"/>
            <a:ext cx="9144000" cy="5138284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44"/>
          <p:cNvSpPr/>
          <p:nvPr/>
        </p:nvSpPr>
        <p:spPr>
          <a:xfrm>
            <a:off x="6477900" y="3394200"/>
            <a:ext cx="1188600" cy="813900"/>
          </a:xfrm>
          <a:prstGeom prst="rect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Feature Board</a:t>
            </a:r>
            <a:endParaRPr/>
          </a:p>
        </p:txBody>
      </p:sp>
      <p:sp>
        <p:nvSpPr>
          <p:cNvPr id="289" name="Google Shape;28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feature board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initial content, meet with your industry partner asap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feature board</a:t>
            </a:r>
            <a:endParaRPr/>
          </a:p>
        </p:txBody>
      </p:sp>
      <p:sp>
        <p:nvSpPr>
          <p:cNvPr id="290" name="Google Shape;290;p4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Code Repository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Student Roles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User Setup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only one account and </a:t>
            </a:r>
            <a:r>
              <a:rPr b="1" lang="en"/>
              <a:t>one email address and stick to it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configure your name and email address for your local repository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make sure this is the same information as on github.com</a:t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03" name="Google Shape;303;p47"/>
          <p:cNvSpPr txBox="1"/>
          <p:nvPr/>
        </p:nvSpPr>
        <p:spPr>
          <a:xfrm>
            <a:off x="274320" y="22860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 user.name "Dirk Riehle"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config 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--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local user.email "dirk@riehle.org"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Commit Sign-off</a:t>
            </a:r>
            <a:endParaRPr/>
          </a:p>
        </p:txBody>
      </p:sp>
      <p:sp>
        <p:nvSpPr>
          <p:cNvPr id="309" name="Google Shape;309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sign-off on your commits as your work using –signoff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will add your name and email address to the commit message</a:t>
            </a:r>
            <a:endParaRPr/>
          </a:p>
        </p:txBody>
      </p:sp>
      <p:sp>
        <p:nvSpPr>
          <p:cNvPr id="310" name="Google Shape;310;p4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1" name="Google Shape;311;p48"/>
          <p:cNvSpPr txBox="1"/>
          <p:nvPr/>
        </p:nvSpPr>
        <p:spPr>
          <a:xfrm>
            <a:off x="274320" y="18288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-m "Fixed issue #123" --signoff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Pair Programming / Co-Authoring</a:t>
            </a:r>
            <a:endParaRPr/>
          </a:p>
        </p:txBody>
      </p:sp>
      <p:sp>
        <p:nvSpPr>
          <p:cNvPr id="317" name="Google Shape;317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If you are pair programming, please make sure you document this in your commits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“Co-authored-by:” to commit message using </a:t>
            </a:r>
            <a:r>
              <a:rPr b="1" lang="en"/>
              <a:t>the correct email address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</a:t>
            </a:r>
            <a:r>
              <a:rPr lang="en"/>
              <a:t>ouble-check the syntax (otherwise co-authorship will not be recognized)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Each co-authored-by needs to be on its own line to be recognized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Declaring collaboration in the feature board is not enough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find </a:t>
            </a:r>
            <a:r>
              <a:rPr lang="en" u="sng">
                <a:solidFill>
                  <a:schemeClr val="hlink"/>
                </a:solidFill>
                <a:hlinkClick r:id="rId3"/>
              </a:rPr>
              <a:t>more detailed information on GitHub</a:t>
            </a:r>
            <a:endParaRPr/>
          </a:p>
        </p:txBody>
      </p:sp>
      <p:sp>
        <p:nvSpPr>
          <p:cNvPr id="318" name="Google Shape;318;p4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19" name="Google Shape;319;p49"/>
          <p:cNvSpPr txBox="1"/>
          <p:nvPr/>
        </p:nvSpPr>
        <p:spPr>
          <a:xfrm>
            <a:off x="274325" y="2148840"/>
            <a:ext cx="8595300" cy="12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stefan.buchner@fau.de</a:t>
            </a: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Making Your Work Count</a:t>
            </a:r>
            <a:endParaRPr/>
          </a:p>
        </p:txBody>
      </p:sp>
      <p:sp>
        <p:nvSpPr>
          <p:cNvPr id="325" name="Google Shape;325;p5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use git, not GitHub [1], to look at your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your work to count,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squash your commits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delete branches with relevant work</a:t>
            </a:r>
            <a:endParaRPr/>
          </a:p>
        </p:txBody>
      </p:sp>
      <p:sp>
        <p:nvSpPr>
          <p:cNvPr id="326" name="Google Shape;326;p5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27" name="Google Shape;327;p50"/>
          <p:cNvSpPr txBox="1"/>
          <p:nvPr/>
        </p:nvSpPr>
        <p:spPr>
          <a:xfrm>
            <a:off x="0" y="4206240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The GitHub interface / GitHub insights does not display your data correctly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Project Licenses</a:t>
            </a:r>
            <a:endParaRPr/>
          </a:p>
        </p:txBody>
      </p:sp>
      <p:sp>
        <p:nvSpPr>
          <p:cNvPr id="333" name="Google Shape;333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source code, we use the MIT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https://opensource.org/licenses/MIT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other data, we use the CC BY 4.0 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https://creativecommons.org/licenses/by/4.0/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5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5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5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 and Copyright Declaration in Files</a:t>
            </a:r>
            <a:endParaRPr/>
          </a:p>
        </p:txBody>
      </p:sp>
      <p:sp>
        <p:nvSpPr>
          <p:cNvPr id="340" name="Google Shape;340;p5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the REUSE SOFTWARE [1] format to declare license and copyright</a:t>
            </a:r>
            <a:br>
              <a:rPr lang="en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br>
              <a:rPr lang="en" sz="1700"/>
            </a:b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Alternatively, just track license and contributors in MIT license file</a:t>
            </a:r>
            <a:endParaRPr/>
          </a:p>
        </p:txBody>
      </p:sp>
      <p:sp>
        <p:nvSpPr>
          <p:cNvPr id="341" name="Google Shape;341;p5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342" name="Google Shape;342;p52"/>
          <p:cNvSpPr txBox="1"/>
          <p:nvPr/>
        </p:nvSpPr>
        <p:spPr>
          <a:xfrm>
            <a:off x="0" y="4416552"/>
            <a:ext cx="73152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See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https://reuse.software/</a:t>
            </a:r>
            <a:r>
              <a:rPr lang="en"/>
              <a:t> </a:t>
            </a:r>
            <a:endParaRPr/>
          </a:p>
        </p:txBody>
      </p:sp>
      <p:sp>
        <p:nvSpPr>
          <p:cNvPr id="343" name="Google Shape;343;p52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SPDX-License-Identifier: MIT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2010-2021 Dirk Riehle &lt;dirk@riehle.org&gt;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Courier New"/>
                <a:ea typeface="Courier New"/>
                <a:cs typeface="Courier New"/>
                <a:sym typeface="Courier New"/>
              </a:rPr>
              <a:t>// SPDX-FileCopyrightText: 2019 Georg Schwarz &lt;georg.schwarz@fau.de&gt;</a:t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5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Open Source Governance</a:t>
            </a:r>
            <a:endParaRPr/>
          </a:p>
        </p:txBody>
      </p:sp>
      <p:sp>
        <p:nvSpPr>
          <p:cNvPr id="349" name="Google Shape;349;p5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not add copyleft-licensed libraries to your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Follow these rules of thumb on license choice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OK: Permissive licenses (MIT, BSD, Apache)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 be OK: Weakly protective (a.k.a. “weak 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Usually not OK: Strongly protective (a.k.a. “reciprocal” or “copyleft”)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OK: Non-software licenses, no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Professionals (i.e. companies) use code scanners to check</a:t>
            </a:r>
            <a:endParaRPr/>
          </a:p>
        </p:txBody>
      </p:sp>
      <p:sp>
        <p:nvSpPr>
          <p:cNvPr id="350" name="Google Shape;350;p5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5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7. Imp-Squared Backlog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Impediments and Improvements (</a:t>
            </a:r>
            <a:r>
              <a:rPr lang="en"/>
              <a:t>Imp-Squared</a:t>
            </a:r>
            <a:r>
              <a:rPr lang="en"/>
              <a:t>) Backlog</a:t>
            </a:r>
            <a:endParaRPr/>
          </a:p>
        </p:txBody>
      </p:sp>
      <p:sp>
        <p:nvSpPr>
          <p:cNvPr id="361" name="Google Shape;361;p5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imp-squared backlog is a slotting system used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Manage the processing state of project impediments and improvements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Impediments are non-technical problems that are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Holding the team and project back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Improvements are non-technical desires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Improve team performance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5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7" name="Google Shape;367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206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Scrum Team [1]</a:t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64" name="Google Shape;64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</a:t>
            </a:r>
            <a:r>
              <a:rPr lang="en"/>
              <a:t>] Scrum guide: One Scrum Master, one product owner, software developers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Imp-Squared Backlog</a:t>
            </a:r>
            <a:endParaRPr/>
          </a:p>
        </p:txBody>
      </p:sp>
      <p:sp>
        <p:nvSpPr>
          <p:cNvPr id="373" name="Google Shape;373;p5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imp-squared backlog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Commit a screenshot of your imp-squared backlog</a:t>
            </a:r>
            <a:endParaRPr/>
          </a:p>
        </p:txBody>
      </p:sp>
      <p:sp>
        <p:nvSpPr>
          <p:cNvPr id="374" name="Google Shape;374;p5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8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r>
              <a:rPr lang="en"/>
              <a:t>. Stand-up Emails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</a:t>
            </a:r>
            <a:endParaRPr/>
          </a:p>
        </p:txBody>
      </p:sp>
      <p:sp>
        <p:nvSpPr>
          <p:cNvPr id="385" name="Google Shape;385;p5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Stand-up emails are a communication mechanism that serves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 regular updates about each other’s work state / progress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When writing a stand-up email, please consider these three topics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did </a:t>
            </a:r>
            <a:r>
              <a:rPr lang="en"/>
              <a:t>you</a:t>
            </a:r>
            <a:r>
              <a:rPr lang="en"/>
              <a:t> get done since you last sent a stand-up email?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are your next steps / plans of work to do?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What challenges are you facing?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Separate from the stand-up emails, feel free to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your own communication channels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5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</a:t>
            </a:r>
            <a:r>
              <a:rPr lang="en"/>
              <a:t>Stand-up Emails</a:t>
            </a:r>
            <a:endParaRPr/>
          </a:p>
        </p:txBody>
      </p:sp>
      <p:sp>
        <p:nvSpPr>
          <p:cNvPr id="392" name="Google Shape;392;p6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</a:t>
            </a:r>
            <a:r>
              <a:rPr lang="en"/>
              <a:t>end stand-up emails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twice in total, on different days of the week</a:t>
            </a:r>
            <a:endParaRPr/>
          </a:p>
        </p:txBody>
      </p:sp>
      <p:sp>
        <p:nvSpPr>
          <p:cNvPr id="393" name="Google Shape;393;p6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394" name="Google Shape;394;p6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5" y="1871100"/>
            <a:ext cx="8229599" cy="315810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9. Happiness Index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Happiness Index [1]</a:t>
            </a:r>
            <a:endParaRPr/>
          </a:p>
        </p:txBody>
      </p:sp>
      <p:sp>
        <p:nvSpPr>
          <p:cNvPr id="405" name="Google Shape;405;p6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 happiness index tracks general satisfaction to indicate potential problems </a:t>
            </a:r>
            <a:endParaRPr/>
          </a:p>
        </p:txBody>
      </p:sp>
      <p:sp>
        <p:nvSpPr>
          <p:cNvPr id="406" name="Google Shape;406;p6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407" name="Google Shape;407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372518"/>
            <a:ext cx="8229602" cy="297088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408" name="Google Shape;408;p6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Originally: Emotions Seismograph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6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Happiness Index</a:t>
            </a:r>
            <a:endParaRPr/>
          </a:p>
        </p:txBody>
      </p:sp>
      <p:sp>
        <p:nvSpPr>
          <p:cNvPr id="414" name="Google Shape;414;p6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Please indicate your happiness using the tool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https://happy-amos.appspot.com/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team meeting, including the first and last one, until end of day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Your contributions (your happiness) remains anonymous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6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4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formation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Student roles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contract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Team logo and T-shirt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Project tools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Planning document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Feature board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Code repository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Imp-squared backlog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Team coordination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Stand-up emails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Happiness index</a:t>
            </a:r>
            <a:endParaRPr/>
          </a:p>
        </p:txBody>
      </p:sp>
      <p:sp>
        <p:nvSpPr>
          <p:cNvPr id="421" name="Google Shape;421;p6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422" name="Google Shape;422;p6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5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428" name="Google Shape;428;p65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434" name="Google Shape;434;p6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435" name="Google Shape;435;p6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the software is valuable (to customers)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Software developer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design and implementation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for continuous process improvement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Roles</a:t>
            </a:r>
            <a:endParaRPr/>
          </a:p>
        </p:txBody>
      </p:sp>
      <p:sp>
        <p:nvSpPr>
          <p:cNvPr id="72" name="Google Shape;72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Roles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Holds overall responsibility that a demo is ready for review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is no Scrum Project Manager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teams are self-organizing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 Industry Partner Meeting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should have a first meeting with your industry partner as soon as possible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Team members in general participate to learn about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Product owners participate to gather requirements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developers participate to ask technical questions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the first team meeting you should still try to regularly meet the industry partner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As many team members should participate as is sensible and possible</a:t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