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A5C42B2-62FC-432E-A5B2-011FD6E8263F}">
  <a:tblStyle styleId="{5A5C42B2-62FC-432E-A5B2-011FD6E826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slide" Target="slides/slide40.xml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schemas.openxmlformats.org/officeDocument/2006/relationships/slide" Target="slides/slide42.xml"/><Relationship Id="rId25" Type="http://schemas.openxmlformats.org/officeDocument/2006/relationships/slide" Target="slides/slide19.xml"/><Relationship Id="rId47" Type="http://schemas.openxmlformats.org/officeDocument/2006/relationships/slide" Target="slides/slide41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cd8fcfcbb8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2cd8fcfcbb8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2c6355d619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2c6355d619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c6355d61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c6355d61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f0d554a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cf0d554a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2c6355d619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2c6355d61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67a91423c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67a91423c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2c6355d619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2c6355d61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c6355d619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2c6355d619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cf0d554a2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cf0d554a2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2c6355d619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2c6355d619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2c6355d619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2c6355d619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f17014c6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f17014c6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2c6355d619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2c6355d619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2c6355d619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2c6355d619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2c6355d619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2c6355d619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2c6355d619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2c6355d619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2c6355d619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2c6355d619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2c6355d619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2c6355d619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2c6355d61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2c6355d61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2c6355d619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2c6355d619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2c6355d619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2c6355d619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2c6355d619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2c6355d619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e56beb4b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1e56beb4b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2c6355d619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2c6355d619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2c6355d619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2c6355d619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2c6355d61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2c6355d61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2c6355d619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2c6355d619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52a3f74d0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52a3f74d0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2c6355d619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2c6355d619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52a3f74d0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52a3f74d0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2c6355d6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2c6355d6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3a7f92019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3a7f92019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52a3f74d0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52a3f74d0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52a3f74d0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52a3f74d0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2d186861d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2d186861d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397cb0cd5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397cb0cd5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397cb0cd5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397cb0cd5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2c6355d61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2c6355d61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2c6355d61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2c6355d61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2c6355d61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2c6355d61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2c6355d61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2c6355d61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2c6355d61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2c6355d61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://uni1.de/amos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1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uni1.de/amo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hyperlink" Target="http://uni1.de/amos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uni1.de/amo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uni1.de/amo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uni1.de/amos" TargetMode="External"/><Relationship Id="rId4" Type="http://schemas.openxmlformats.org/officeDocument/2006/relationships/hyperlink" Target="mailto:stefan.buchner@fau.de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uni1.de/amos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uni1.de/amos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uni1.de/amos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uni1.de/amos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uni1.de/amos" TargetMode="External"/><Relationship Id="rId4" Type="http://schemas.openxmlformats.org/officeDocument/2006/relationships/hyperlink" Target="https://docs.google.com/spreadsheets/d/1103O1WLW8HLqIrjXs-KdT1fYf0e-IdrHH1hk2uRjTCA/edit#gid=936316890" TargetMode="External"/><Relationship Id="rId5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uni1.de/amo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uni1.de/amos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uni1.de/amos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uni1.de/amos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uni1.de/amos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uni1.de/amos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uni1.de/amos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://uni1.de/amos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://uni1.de/amo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://uni1.de/amos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://uni1.de/amos" TargetMode="External"/><Relationship Id="rId4" Type="http://schemas.openxmlformats.org/officeDocument/2006/relationships/hyperlink" Target="http://creativecommons.org/licenses/by/4.0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uni1.de/amo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uni1.de/amo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amos.uni1.de" TargetMode="External"/><Relationship Id="rId4" Type="http://schemas.openxmlformats.org/officeDocument/2006/relationships/hyperlink" Target="http://uni1.de/amo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and AMOS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AMOS B02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Structure of a Scrum Sprint</a:t>
            </a:r>
            <a:endParaRPr/>
          </a:p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Team Meeting</a:t>
            </a:r>
            <a:endParaRPr/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Feature Board (Recap)</a:t>
            </a:r>
            <a:endParaRPr/>
          </a:p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5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1a. Meeting Preparation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owner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Refines backlog [1] </a:t>
            </a:r>
            <a:r>
              <a:rPr lang="en"/>
              <a:t>in a </a:t>
            </a:r>
            <a:r>
              <a:rPr b="1" lang="en"/>
              <a:t>next sprint preparation</a:t>
            </a:r>
            <a:r>
              <a:rPr lang="en"/>
              <a:t> meeting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Should include at least one developer (may want to plan this out)</a:t>
            </a:r>
            <a:endParaRPr sz="14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Ensures that the product backlog is ready for sprint planning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are enough high-quality entries at least for the upcoming sprint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High-quality = meets INVEST criteria, explained later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Product backlog entries may be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New features, bug fixes, and refactorings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120" name="Google Shape;120;p20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Backlog refinement is also known as backlog grooming</a:t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0838" y="914388"/>
            <a:ext cx="18288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1b. Meeting Preparation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Release manager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Ensures that a working demo system will be available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Tags release candidate with </a:t>
            </a:r>
            <a:r>
              <a:rPr b="1" lang="en"/>
              <a:t>sprint-xx-release-candidate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Where xx is your sprint number (see deliverables through project schedule)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6325" y="1280160"/>
            <a:ext cx="3657601" cy="3080512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Tagging Release Candidates and Releases</a:t>
            </a:r>
            <a:endParaRPr/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274325" y="914400"/>
            <a:ext cx="4114800" cy="365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Release candidate</a:t>
            </a:r>
            <a:endParaRPr b="1"/>
          </a:p>
        </p:txBody>
      </p:sp>
      <p:sp>
        <p:nvSpPr>
          <p:cNvPr id="136" name="Google Shape;136;p22"/>
          <p:cNvSpPr txBox="1"/>
          <p:nvPr>
            <p:ph idx="2" type="body"/>
          </p:nvPr>
        </p:nvSpPr>
        <p:spPr>
          <a:xfrm>
            <a:off x="4846325" y="914400"/>
            <a:ext cx="4114800" cy="3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Release [1]</a:t>
            </a:r>
            <a:endParaRPr b="1"/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5" y="1280160"/>
            <a:ext cx="3657600" cy="3080512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 txBox="1"/>
          <p:nvPr/>
        </p:nvSpPr>
        <p:spPr>
          <a:xfrm>
            <a:off x="0" y="423355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[1] Do not rename release candidates</a:t>
            </a: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4754880" y="1783080"/>
            <a:ext cx="850500" cy="274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182880" y="1783080"/>
            <a:ext cx="1097400" cy="274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5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2a. Sprint Review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Release manager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Checks-out fresh code base using release candidate tag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Compiles, builds, and runs tests for release candidate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Deploys release candidate to test environment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release manager does not run the review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0838" y="914388"/>
            <a:ext cx="18288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Backlog Items Move During Sprint Review</a:t>
            </a:r>
            <a:endParaRPr/>
          </a:p>
        </p:txBody>
      </p:sp>
      <p:sp>
        <p:nvSpPr>
          <p:cNvPr id="155" name="Google Shape;155;p2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3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2b. Sprint Review</a:t>
            </a:r>
            <a:endParaRPr/>
          </a:p>
        </p:txBody>
      </p:sp>
      <p:sp>
        <p:nvSpPr>
          <p:cNvPr id="162" name="Google Shape;162;p2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owner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Walks through “Awaiting review” column item by item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Asks developer to demo item under review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Insists that developer shows, not just tells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Checks fulfillment of acceptance criteria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Checks fulfillment of definition of done, if required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Checks other criteria incl. logging output for problems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successfully implemented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Moves item to feature archive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Asks developers about real size, add it to the item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not successfully implemented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Moves item back to product backlog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2c. Sprint Review</a:t>
            </a:r>
            <a:endParaRPr/>
          </a:p>
        </p:txBody>
      </p:sp>
      <p:sp>
        <p:nvSpPr>
          <p:cNvPr id="169" name="Google Shape;169;p2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Software developer (individually)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called upon by product owner for backlog item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Demos backlog item as requested by product owner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Answers questions about item design and implementation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Provides real size as determined after implementation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Only talking, not showing, is not acceptable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product manager needs to insist on showing not just talking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 developer only talks, product owner and developer failed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Reminder on Commits to Repository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Don’t forget to sign-off and</a:t>
            </a:r>
            <a:r>
              <a:rPr lang="en"/>
              <a:t> </a:t>
            </a:r>
            <a:r>
              <a:rPr lang="en"/>
              <a:t>declare your co-authors, if any [1]</a:t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45" name="Google Shape;45;p9"/>
          <p:cNvSpPr txBox="1"/>
          <p:nvPr/>
        </p:nvSpPr>
        <p:spPr>
          <a:xfrm>
            <a:off x="274320" y="1371600"/>
            <a:ext cx="8595300" cy="1371600"/>
          </a:xfrm>
          <a:prstGeom prst="rect">
            <a:avLst/>
          </a:prstGeom>
          <a:solidFill>
            <a:srgbClr val="D0D0D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dirk@host$ git commit -a -m "Fixed problem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Co-authored-by: Stefan Buchner &lt;</a:t>
            </a:r>
            <a:r>
              <a:rPr lang="en" sz="15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stefan.buchner@fau.de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&gt;”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--signoff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" name="Google Shape;46;p9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For more details, please see the slide deck AMOS B01 on Team and Tools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3a. Sprint Release</a:t>
            </a:r>
            <a:endParaRPr/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owner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Decides whether release candidate should be released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Only in case of significant regression should you not release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Later in the course you will use a definition of done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Specifics depend on type of release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Consults with software developers if necessary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7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178" name="Google Shape;17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0838" y="914388"/>
            <a:ext cx="18288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3b. Sprint Release</a:t>
            </a:r>
            <a:endParaRPr/>
          </a:p>
        </p:txBody>
      </p:sp>
      <p:sp>
        <p:nvSpPr>
          <p:cNvPr id="184" name="Google Shape;184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Release manager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release candidate is to be released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Tags release with </a:t>
            </a:r>
            <a:r>
              <a:rPr b="1" lang="en"/>
              <a:t>sprint-xx-release</a:t>
            </a:r>
            <a:r>
              <a:rPr lang="en"/>
              <a:t> where xx is your sprint number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Deploys sprint release to operations environment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there is a change log (optional)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Updates change log with release information</a:t>
            </a:r>
            <a:endParaRPr/>
          </a:p>
        </p:txBody>
      </p:sp>
      <p:sp>
        <p:nvSpPr>
          <p:cNvPr id="185" name="Google Shape;185;p2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4a. Sprint Retrospective</a:t>
            </a:r>
            <a:endParaRPr/>
          </a:p>
        </p:txBody>
      </p:sp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Scrum Master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Reviews this sprint’s impediments and improvements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Reports on progress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Reviews remaining problems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Performs roll call, asks everyone individually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has gone well?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hasn’t gone well?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can we do better?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Puts new impediments and improvements into imp-squared backlog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193" name="Google Shape;19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0838" y="914388"/>
            <a:ext cx="18288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4b. Sprint Retrospective</a:t>
            </a:r>
            <a:endParaRPr/>
          </a:p>
        </p:txBody>
      </p:sp>
      <p:sp>
        <p:nvSpPr>
          <p:cNvPr id="199" name="Google Shape;199;p3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Everyone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Answers to happiness index</a:t>
            </a:r>
            <a:endParaRPr/>
          </a:p>
        </p:txBody>
      </p:sp>
      <p:sp>
        <p:nvSpPr>
          <p:cNvPr id="200" name="Google Shape;200;p3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5a. Sprint Planning</a:t>
            </a:r>
            <a:endParaRPr/>
          </a:p>
        </p:txBody>
      </p:sp>
      <p:sp>
        <p:nvSpPr>
          <p:cNvPr id="206" name="Google Shape;206;p3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207" name="Google Shape;207;p3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Product owner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Reprioritizes product backlog items, if necessary, on-the-fly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 through top-prioritized backlog items one-by-one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each product backlog item,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explains it,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asks developers to estimate and commit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are finished, if the team does not want to take on more backlog items</a:t>
            </a:r>
            <a:endParaRPr/>
          </a:p>
        </p:txBody>
      </p:sp>
      <p:pic>
        <p:nvPicPr>
          <p:cNvPr id="208" name="Google Shape;20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0838" y="914388"/>
            <a:ext cx="18288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5b. Sprint Planning</a:t>
            </a:r>
            <a:endParaRPr/>
          </a:p>
        </p:txBody>
      </p:sp>
      <p:sp>
        <p:nvSpPr>
          <p:cNvPr id="214" name="Google Shape;214;p3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215" name="Google Shape;215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Software developers (as team)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Estimate size of each backlog item using planning poker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planning, commit to backlog items in sprint backlog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 Points</a:t>
            </a:r>
            <a:endParaRPr/>
          </a:p>
        </p:txBody>
      </p:sp>
      <p:sp>
        <p:nvSpPr>
          <p:cNvPr id="221" name="Google Shape;221;p33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Story points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 an arbitrary numeric measure of size of a given backlog item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Properties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 a measure of size, not of effort or duration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Measured in non-linear increments, forcing choice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 socially agreed upon, depends on team estimation history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 independent of a particular person (and their skills)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 mapped to time using the team's velocity (development speed)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graphicFrame>
        <p:nvGraphicFramePr>
          <p:cNvPr id="223" name="Google Shape;223;p33"/>
          <p:cNvGraphicFramePr/>
          <p:nvPr/>
        </p:nvGraphicFramePr>
        <p:xfrm>
          <a:off x="466344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{5A5C42B2-62FC-432E-A5B2-011FD6E8263F}</a:tableStyleId>
              </a:tblPr>
              <a:tblGrid>
                <a:gridCol w="2057400"/>
                <a:gridCol w="2057400"/>
              </a:tblGrid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Points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Meaning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Trivial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Small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3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Medium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5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Large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8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Very large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13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Too large (size)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Planning with Planning Poker [1]</a:t>
            </a:r>
            <a:endParaRPr/>
          </a:p>
        </p:txBody>
      </p:sp>
      <p:sp>
        <p:nvSpPr>
          <p:cNvPr id="229" name="Google Shape;229;p3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230" name="Google Shape;230;p34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A </a:t>
            </a:r>
            <a:r>
              <a:rPr lang="en" u="sng">
                <a:solidFill>
                  <a:schemeClr val="hlink"/>
                </a:solidFill>
                <a:hlinkClick r:id="rId4"/>
              </a:rPr>
              <a:t>simple planning poker cards replacement</a:t>
            </a:r>
            <a:r>
              <a:rPr lang="en"/>
              <a:t> can be found in your planning document</a:t>
            </a:r>
            <a:endParaRPr/>
          </a:p>
        </p:txBody>
      </p:sp>
      <p:pic>
        <p:nvPicPr>
          <p:cNvPr id="231" name="Google Shape;231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320" y="914400"/>
            <a:ext cx="8595359" cy="3514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6a. Meeting After-work</a:t>
            </a:r>
            <a:endParaRPr/>
          </a:p>
        </p:txBody>
      </p:sp>
      <p:sp>
        <p:nvSpPr>
          <p:cNvPr id="237" name="Google Shape;237;p3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owner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Updates planning document to consistent state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Cleans up product and sprint backlog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Ensures feature archive is current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239" name="Google Shape;23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0838" y="914388"/>
            <a:ext cx="18288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6b. Meeting After-work</a:t>
            </a:r>
            <a:endParaRPr/>
          </a:p>
        </p:txBody>
      </p:sp>
      <p:sp>
        <p:nvSpPr>
          <p:cNvPr id="245" name="Google Shape;245;p3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Software developer (as team)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Plan programming tasks (1 feature = 1+ tasks)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Agree on which developer(s) work(s) on which tasks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pair programming, ensure you document the pair</a:t>
            </a:r>
            <a:endParaRPr/>
          </a:p>
        </p:txBody>
      </p:sp>
      <p:sp>
        <p:nvSpPr>
          <p:cNvPr id="246" name="Google Shape;246;p3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AMOS 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team meeting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Meeting preparation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release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retrospective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planning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Bill of materials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Software architecture</a:t>
            </a:r>
            <a:endParaRPr/>
          </a:p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6c. Meeting After-work</a:t>
            </a:r>
            <a:endParaRPr/>
          </a:p>
        </p:txBody>
      </p:sp>
      <p:sp>
        <p:nvSpPr>
          <p:cNvPr id="252" name="Google Shape;252;p3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Scrum Master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 on impediments and improvements during sprint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Documents resolutions in imp-squared backlog</a:t>
            </a:r>
            <a:endParaRPr/>
          </a:p>
        </p:txBody>
      </p:sp>
      <p:sp>
        <p:nvSpPr>
          <p:cNvPr id="253" name="Google Shape;253;p37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Efficient Team Meeting Takes 90 Min. (or Less)</a:t>
            </a:r>
            <a:endParaRPr/>
          </a:p>
        </p:txBody>
      </p:sp>
      <p:sp>
        <p:nvSpPr>
          <p:cNvPr id="259" name="Google Shape;259;p3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graphicFrame>
        <p:nvGraphicFramePr>
          <p:cNvPr id="260" name="Google Shape;260;p38"/>
          <p:cNvGraphicFramePr/>
          <p:nvPr/>
        </p:nvGraphicFramePr>
        <p:xfrm>
          <a:off x="274320" y="8686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{5A5C42B2-62FC-432E-A5B2-011FD6E8263F}</a:tableStyleId>
              </a:tblPr>
              <a:tblGrid>
                <a:gridCol w="638675"/>
                <a:gridCol w="2290400"/>
                <a:gridCol w="5666300"/>
              </a:tblGrid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#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Section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Duration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Meeting preparation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Sprint review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~35%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Sprint release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~5%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Sprint retrospective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~20%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Sprint planning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~40%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Meeting after-work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9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 Bill of Materials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 of Materials [1]</a:t>
            </a:r>
            <a:endParaRPr/>
          </a:p>
        </p:txBody>
      </p:sp>
      <p:sp>
        <p:nvSpPr>
          <p:cNvPr id="271" name="Google Shape;271;p4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bill of materials</a:t>
            </a:r>
            <a:r>
              <a:rPr lang="en"/>
              <a:t> (of some artifact)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linear list of materials (the parts) constituting the artifact (the whole)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bill of materials can contain any kind of material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just software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purely software, the bill of materials is also called the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bill of materials (SBOM)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4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273" name="Google Shape;273;p40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German: Stückliste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Bill of Materials (SBOM)</a:t>
            </a:r>
            <a:endParaRPr/>
          </a:p>
        </p:txBody>
      </p:sp>
      <p:sp>
        <p:nvSpPr>
          <p:cNvPr id="279" name="Google Shape;279;p4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For each dependency, provide this (recommended, not required) information</a:t>
            </a:r>
            <a:endParaRPr/>
          </a:p>
        </p:txBody>
      </p:sp>
      <p:sp>
        <p:nvSpPr>
          <p:cNvPr id="280" name="Google Shape;280;p4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graphicFrame>
        <p:nvGraphicFramePr>
          <p:cNvPr id="281" name="Google Shape;281;p41"/>
          <p:cNvGraphicFramePr/>
          <p:nvPr/>
        </p:nvGraphicFramePr>
        <p:xfrm>
          <a:off x="274320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{5A5C42B2-62FC-432E-A5B2-011FD6E8263F}</a:tableStyleId>
              </a:tblPr>
              <a:tblGrid>
                <a:gridCol w="1280725"/>
                <a:gridCol w="3657325"/>
                <a:gridCol w="3657325"/>
              </a:tblGrid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Field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Name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Example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Context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com.google.code.gson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gson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Version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2.3.1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License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Apache-2.0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Comment (optional)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Pulled from Maven Central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Deliverable: Software Bill of Materials</a:t>
            </a:r>
            <a:endParaRPr/>
          </a:p>
        </p:txBody>
      </p:sp>
      <p:sp>
        <p:nvSpPr>
          <p:cNvPr id="287" name="Google Shape;287;p4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initialize your software bill of materials and keep it up-to-date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limit this to your first-level dependencies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can use a tool, e.g. a build tool plugin to generate the SBOM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update every time you change your dependencies </a:t>
            </a:r>
            <a:endParaRPr/>
          </a:p>
        </p:txBody>
      </p:sp>
      <p:sp>
        <p:nvSpPr>
          <p:cNvPr id="288" name="Google Shape;288;p4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Software Architecture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Architecture?!</a:t>
            </a:r>
            <a:endParaRPr/>
          </a:p>
        </p:txBody>
      </p:sp>
      <p:sp>
        <p:nvSpPr>
          <p:cNvPr id="299" name="Google Shape;299;p4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methods eschew detailed planning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proof of the software is in the feedback of the customer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Software architecture is the overall design of a system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Including static (structural) and dynamic aspects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Covering everything of wide impact to the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Ignoring everything with limited (localized) impact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Agile software architecture is software architecture that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Emerges from risk-adjusted planning / visibility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Delays architectural investment to the last minute</a:t>
            </a:r>
            <a:endParaRPr/>
          </a:p>
        </p:txBody>
      </p:sp>
      <p:sp>
        <p:nvSpPr>
          <p:cNvPr id="300" name="Google Shape;300;p4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Objects / Tiers vs. Code / Layered Architecture</a:t>
            </a:r>
            <a:endParaRPr/>
          </a:p>
        </p:txBody>
      </p:sp>
      <p:sp>
        <p:nvSpPr>
          <p:cNvPr id="306" name="Google Shape;306;p4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307" name="Google Shape;307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Architecture Description</a:t>
            </a:r>
            <a:endParaRPr/>
          </a:p>
        </p:txBody>
      </p:sp>
      <p:sp>
        <p:nvSpPr>
          <p:cNvPr id="313" name="Google Shape;313;p4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 a description of the initial planned architecture including (at a minimum)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runtime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code (static)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tech stack you are building 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Feel free at the end of the project to review planning with reality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4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The AMOS Process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20" name="Google Shape;320;p4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AMOS 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team meeting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Meeting preparation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release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retrospective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planning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Bill of materials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Software architecture</a:t>
            </a:r>
            <a:endParaRPr/>
          </a:p>
        </p:txBody>
      </p:sp>
      <p:sp>
        <p:nvSpPr>
          <p:cNvPr id="321" name="Google Shape;321;p47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327" name="Google Shape;327;p4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333" name="Google Shape;333;p4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/>
              <a:t> </a:t>
            </a:r>
            <a:endParaRPr b="0" sz="900"/>
          </a:p>
        </p:txBody>
      </p:sp>
      <p:sp>
        <p:nvSpPr>
          <p:cNvPr id="334" name="Google Shape;334;p4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2009, 2024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in Student Projects</a:t>
            </a:r>
            <a:endParaRPr/>
          </a:p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Widely differing abilities and experiences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100% on project, but in multiple courses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Transient rather than persistent teams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available at same place, not at same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Sometimes extrinsically motivated (grades)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Solutions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Context-aware instantiation of framework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Supporting teaching team, coaching</a:t>
            </a:r>
            <a:endParaRPr/>
          </a:p>
        </p:txBody>
      </p:sp>
      <p:sp>
        <p:nvSpPr>
          <p:cNvPr id="65" name="Google Shape;65;p1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AMOS Project Timeline</a:t>
            </a:r>
            <a:endParaRPr/>
          </a:p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72" name="Google Shape;7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Time-boxed Sequence of Releases</a:t>
            </a:r>
            <a:endParaRPr/>
          </a:p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release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named identifiable, consistent, and useful snapshot of the software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sprint release </a:t>
            </a:r>
            <a:r>
              <a:rPr lang="en"/>
              <a:t>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release used to gather feedback from the industry partner to steer the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project release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release that is deployed to production where it is supposed to perform its job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 the AMOS Project there are two releases (mid-project and final release)</a:t>
            </a:r>
            <a:endParaRPr/>
          </a:p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Schedule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see the</a:t>
            </a:r>
            <a:r>
              <a:rPr b="1" lang="en"/>
              <a:t> Schedule</a:t>
            </a:r>
            <a:r>
              <a:rPr lang="en"/>
              <a:t> tab of the</a:t>
            </a:r>
            <a:r>
              <a:rPr b="1" lang="en"/>
              <a:t> </a:t>
            </a:r>
            <a:r>
              <a:rPr b="1" lang="en" u="sng">
                <a:solidFill>
                  <a:schemeClr val="hlink"/>
                </a:solidFill>
                <a:hlinkClick r:id="rId3"/>
              </a:rPr>
              <a:t>Course Organization</a:t>
            </a:r>
            <a:r>
              <a:rPr lang="en"/>
              <a:t> doc</a:t>
            </a:r>
            <a:endParaRPr/>
          </a:p>
        </p:txBody>
      </p:sp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The Team Meeting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MOS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