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D5E32F-7F4A-4D6C-9F1B-7E6BD65C86D1}">
  <a:tblStyle styleId="{95D5E32F-7F4A-4D6C-9F1B-7E6BD65C86D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D0AD433-E64E-4FF8-BDC2-590B777440E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d8a0f6d6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d8a0f6d6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2a3f74d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2a3f74d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c3a52a549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c3a52a549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c3a52a549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c3a52a54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c3a52a54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c3a52a54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2a3f74d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2a3f74d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c3a52a5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c3a52a5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2a3f74d0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2a3f74d0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c3a52a549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c3a52a549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2a3f74d0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52a3f74d0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c56dd9f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c56dd9f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c3a52a54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c3a52a54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c3a52a54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c3a52a54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c3a52a54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c3a52a54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c3a52a54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c3a52a54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c3a52a54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c3a52a54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c3a52a54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c3a52a54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c3a52a54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2c3a52a54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c56dd9f6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2c56dd9f6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c3a52a54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2c3a52a54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2c3a52a54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2c3a52a54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ea7bceba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ea7bceba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c3a52a54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2c3a52a54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2c3a52a54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2c3a52a54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2c3a52a54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2c3a52a54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c3a52a54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2c3a52a54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2c3a52a54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2c3a52a54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c3a52a54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2c3a52a54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2c3a52a54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2c3a52a54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52a3f74d0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52a3f74d0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2c3a52a54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2c3a52a54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2c3a52a54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2c3a52a54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2c3a52a54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2c3a52a54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2c3a52a54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2c3a52a54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2c3a52a54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2c3a52a54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ad5dfb57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ad5dfb57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2c3a52a54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2c3a52a54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2c3a52a54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2c3a52a54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2c3a52a54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2c3a52a54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2c3a52a54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2c3a52a54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2c3a52a549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2c3a52a549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2c3a52a54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2c3a52a54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2c56dd9f6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2c56dd9f6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c44da24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c44da24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2c3a52a54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2c3a52a54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52a3f74d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52a3f74d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2c56dd9f6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2c56dd9f6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2c3a52a54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2c3a52a54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52a3f74d0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52a3f74d0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2c56dd9f6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2c56dd9f6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2c56dd9f6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2c56dd9f6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39869f5ab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39869f5ab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39869f5ab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39869f5ab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c3a52a54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c3a52a54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c3a52a54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c3a52a54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c3a52a54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c3a52a54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2e27756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e2e27756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amos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uni1.de/amo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uni1.de/amo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amo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uni1.de/amo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amo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amo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amo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google.com/spreadsheets/d/14rCQE3ahWKZlQ2dmAIrCrCbzXuVyEOgyWH38PYNCLvo/edit?usp=sharing" TargetMode="External"/><Relationship Id="rId4" Type="http://schemas.openxmlformats.org/officeDocument/2006/relationships/hyperlink" Target="http://uni1.de/amo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uni1.de/amo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uni1.de/amo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uni1.de/amo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uni1.de/amo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uni1.de/amo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uni1.de/amo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uni1.de/amos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uni1.de/amos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uni1.de/amo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uni1.de/amos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uni1.de/amo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uni1.de/amos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docs.github.com/en/pull-requests/committing-changes-to-your-project/creating-and-editing-commits/creating-a-commit-with-multiple-authors" TargetMode="External"/><Relationship Id="rId4" Type="http://schemas.openxmlformats.org/officeDocument/2006/relationships/hyperlink" Target="http://uni1.de/amos" TargetMode="External"/><Relationship Id="rId5" Type="http://schemas.openxmlformats.org/officeDocument/2006/relationships/hyperlink" Target="mailto:stefan.buchner@fau.de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uni1.de/amos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opensource.org/licenses/MIT" TargetMode="External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://uni1.de/amos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s://reuse.software/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uni1.de/amos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://uni1.de/amos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uni1.de/amo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://uni1.de/amos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happy-amos.appspot.com/" TargetMode="External"/><Relationship Id="rId4" Type="http://schemas.openxmlformats.org/officeDocument/2006/relationships/hyperlink" Target="http://uni1.de/amos" TargetMode="External"/><Relationship Id="rId5" Type="http://schemas.openxmlformats.org/officeDocument/2006/relationships/image" Target="../media/image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happy-amos.appspot.com/" TargetMode="External"/><Relationship Id="rId4" Type="http://schemas.openxmlformats.org/officeDocument/2006/relationships/hyperlink" Target="http://uni1.de/amos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://uni1.de/amos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://creativecommons.org/licenses/by/4.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amo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amo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uni1.de/amo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uni1.de/am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and Tools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Team Contract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team contract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contract between team members on how to conduct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Its main components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 and rewards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Norms and sanctions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Contract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and Rewards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are what the team hopes to achieve; there are several categories: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ensure that all team members understand the course material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Interpersonal relationship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foster an atmosphere of mutual respect and learning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have efficient team meetings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Rewards are how you celebrate </a:t>
            </a:r>
            <a:r>
              <a:rPr lang="en"/>
              <a:t>intermediate</a:t>
            </a:r>
            <a:r>
              <a:rPr lang="en"/>
              <a:t> or final achievements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have cake!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Norms and Sanctions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Norms are rules for expected behavior; there are several categories: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Meeting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being late to a team meeting acceptable?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will we make decisions?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Coordination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Who keeps meetings on track?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communicate outside of team meetings?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Sanctions are what to do if norms are violated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 a song to the team or do ten push-ups</a:t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Team Contract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discuss and agree on a team contract (in planning document)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Try to finish this during the first team meeting</a:t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Team Logo and T-shirt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Logo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team logo is just that, a logo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Represents your team and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logo will be used in different places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your team T-shirt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GitHub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your final demo and report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Wherever you see fit</a:t>
            </a:r>
            <a:endParaRPr/>
          </a:p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025" y="914400"/>
            <a:ext cx="36576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Logo Design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started with collaboratively designing the team logo during the team meeting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Continue on your self-chosen communication channels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Final execution (graphics) may be delegated to one person</a:t>
            </a:r>
            <a:endParaRPr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T-shirt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team T-shirt design using your logo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add your logo and one 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ubmit your team T-shirt preferences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Color, size, form</a:t>
            </a:r>
            <a:endParaRPr/>
          </a:p>
        </p:txBody>
      </p:sp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017" y="914400"/>
            <a:ext cx="3657599" cy="4024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Team Logo / Team T-Shirt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create the team logo and T-shirt design and submit your preferences</a:t>
            </a:r>
            <a:endParaRPr/>
          </a:p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Student roles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</a:t>
            </a:r>
            <a:r>
              <a:rPr lang="en"/>
              <a:t>contract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logo and T-shirt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Planning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Feature 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Code r</a:t>
            </a:r>
            <a:r>
              <a:rPr lang="en"/>
              <a:t>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Imp-squared backlog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coordination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Stand-up emails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Happiness index</a:t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Planning Document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Planning Document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planning document serves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basic project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 all materials that don’t go easily into the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Coordinate work on this less frequent information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See also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Flowers example planning document</a:t>
            </a:r>
            <a:endParaRPr/>
          </a:p>
        </p:txBody>
      </p:sp>
      <p:sp>
        <p:nvSpPr>
          <p:cNvPr id="172" name="Google Shape;172;p2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179" name="Google Shape;179;p29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{95D5E32F-7F4A-4D6C-9F1B-7E6BD65C86D1}</a:tableStyleId>
              </a:tblPr>
              <a:tblGrid>
                <a:gridCol w="524750"/>
                <a:gridCol w="2979050"/>
                <a:gridCol w="5091575"/>
              </a:tblGrid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#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Artifact name (tab in spreadsheet)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Artifact purpose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Project data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basic project data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Project team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Shows project team 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Role assignments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Tracks role assignment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Team contract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Shows team contract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 goal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product vision and project mission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 glossary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domain terminology of project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Sprint goals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Lists goals of respective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Velocity tracking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Tracks realized story points per sprint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Mid-project release tracking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Tracks mid-project release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Final project release tracking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Plans and tracks final project release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Definition of done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decision criteria for “done”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Documentation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 links to documentation of product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Bill of materials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Lists all third-party components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 Project Data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fill in the data as needed and as you see fit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do not protect the online Zoom team meeting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do not change the Zoom link during the semester</a:t>
            </a:r>
            <a:endParaRPr/>
          </a:p>
        </p:txBody>
      </p:sp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r>
              <a:rPr lang="en"/>
              <a:t> Project Team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provide your name and GitHub id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Almost all work takes place in the project’s GitHub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create and provide your GitHub id as soon as possible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</a:t>
            </a:r>
            <a:r>
              <a:rPr b="1" lang="en"/>
              <a:t>use only one GitHub id</a:t>
            </a:r>
            <a:r>
              <a:rPr lang="en"/>
              <a:t> during the semester </a:t>
            </a:r>
            <a:endParaRPr/>
          </a:p>
        </p:txBody>
      </p:sp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r>
              <a:rPr lang="en"/>
              <a:t> Role Assignments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fill in the roles people play in a given week (sprint)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finish this during the first team meeting</a:t>
            </a:r>
            <a:endParaRPr/>
          </a:p>
        </p:txBody>
      </p:sp>
      <p:sp>
        <p:nvSpPr>
          <p:cNvPr id="200" name="Google Shape;200;p3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Deliverables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provide all deliverables (homework) in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Deliverables</a:t>
            </a:r>
            <a:r>
              <a:rPr lang="en"/>
              <a:t> folder of the project’s GitHub code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Details can be found in the homework instructions</a:t>
            </a:r>
            <a:endParaRPr/>
          </a:p>
        </p:txBody>
      </p:sp>
      <p:sp>
        <p:nvSpPr>
          <p:cNvPr id="207" name="Google Shape;207;p3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Planning Document</a:t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initialize your planning document and keep it up-to-date</a:t>
            </a:r>
            <a:endParaRPr/>
          </a:p>
        </p:txBody>
      </p:sp>
      <p:sp>
        <p:nvSpPr>
          <p:cNvPr id="214" name="Google Shape;214;p3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Terms (The GitHub Terminology Mess)</a:t>
            </a:r>
            <a:endParaRPr/>
          </a:p>
        </p:txBody>
      </p:sp>
      <p:sp>
        <p:nvSpPr>
          <p:cNvPr id="220" name="Google Shape;220;p3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221" name="Google Shape;221;p35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{2D0AD433-E64E-4FF8-BDC2-590B777440EF}</a:tableStyleId>
              </a:tblPr>
              <a:tblGrid>
                <a:gridCol w="2148850"/>
                <a:gridCol w="2148850"/>
                <a:gridCol w="2148850"/>
                <a:gridCol w="2148850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Agile / 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Scrum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GitHub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Other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Project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Project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Repository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–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Backlogs [1]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Backlogs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Columns in p</a:t>
                      </a:r>
                      <a:r>
                        <a:rPr lang="en" sz="1200"/>
                        <a:t>roject [2]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–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Kanban board [3]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Feature board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Project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–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Backlog item [4]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Backlog item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Item, also issue [5]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Work item, ticket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– 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Code repository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Code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–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2" name="Google Shape;222;p35"/>
          <p:cNvSpPr txBox="1"/>
          <p:nvPr/>
        </p:nvSpPr>
        <p:spPr>
          <a:xfrm>
            <a:off x="0" y="377190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Backlogs can be of different types: Product backlog, sprint backlog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The columns of a GitHub project represent the different backlogs + states of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Scrum proper does not know kanban boards, but agile in general acknowledges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Backlog items can be of different types: Feature [6], refactoring, bug fix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[5] Terms vary throughout the GitHub user interface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[6] Features should be presented using the user story format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Feature Board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and Deliverables</a:t>
            </a:r>
            <a:endParaRPr/>
          </a:p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51" name="Google Shape;51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Board (GitHub Project)</a:t>
            </a:r>
            <a:endParaRPr/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feature board is a slotting system used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the processing state of backlog items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slots (work process states, represented by columns)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backlog (needs doing)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backlog (ready to be done)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progress (being worked 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Awaiting review (needs sign-off)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archive (finished and archived)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do not change the feature board’s setup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34" name="Google Shape;234;p3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Feature Board and Backlog Items</a:t>
            </a:r>
            <a:endParaRPr/>
          </a:p>
        </p:txBody>
      </p:sp>
      <p:sp>
        <p:nvSpPr>
          <p:cNvPr id="240" name="Google Shape;240;p3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41" name="Google Shape;24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0"/>
            <a:ext cx="9144003" cy="526862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9"/>
          <p:cNvSpPr txBox="1"/>
          <p:nvPr/>
        </p:nvSpPr>
        <p:spPr>
          <a:xfrm>
            <a:off x="2286000" y="1428750"/>
            <a:ext cx="4572000" cy="2286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illustrations show labels for estimated and real sizes. Instead of using </a:t>
            </a:r>
            <a:r>
              <a:rPr lang="en" sz="1800">
                <a:solidFill>
                  <a:schemeClr val="dk1"/>
                </a:solidFill>
              </a:rPr>
              <a:t>labels, please use custom fields (see board settings). Please create the two custom fields “Estimated size” and “Real size” of type number.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backlog item is an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Ideally semantically closed </a:t>
            </a:r>
            <a:r>
              <a:rPr b="1" lang="en"/>
              <a:t>task that needs doing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backlog items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Features</a:t>
            </a:r>
            <a:r>
              <a:rPr lang="en"/>
              <a:t> (functional and non-functional user requirements)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Refactorings</a:t>
            </a:r>
            <a:r>
              <a:rPr lang="en"/>
              <a:t> (behavior-preserving code improvements)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Bug fixes</a:t>
            </a:r>
            <a:r>
              <a:rPr lang="en"/>
              <a:t> (fixes to malfunctioning code)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use GitHub issues to represent backlog items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Either by directly entering them into the GitHub project (the feature board)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 by entering them as an issue, also assigning them to the feature board</a:t>
            </a:r>
            <a:endParaRPr/>
          </a:p>
        </p:txBody>
      </p:sp>
      <p:sp>
        <p:nvSpPr>
          <p:cNvPr id="253" name="Google Shape;253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 Items (Also: Issue, Work Item, Ticket)</a:t>
            </a:r>
            <a:endParaRPr/>
          </a:p>
        </p:txBody>
      </p:sp>
      <p:sp>
        <p:nvSpPr>
          <p:cNvPr id="254" name="Google Shape;254;p4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Issue Using User Story Format</a:t>
            </a:r>
            <a:endParaRPr/>
          </a:p>
        </p:txBody>
      </p:sp>
      <p:sp>
        <p:nvSpPr>
          <p:cNvPr id="260" name="Google Shape;260;p4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61" name="Google Shape;26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8791" y="914400"/>
            <a:ext cx="5606417" cy="411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Templates</a:t>
            </a:r>
            <a:endParaRPr/>
          </a:p>
        </p:txBody>
      </p:sp>
      <p:sp>
        <p:nvSpPr>
          <p:cNvPr id="267" name="Google Shape;267;p42"/>
          <p:cNvSpPr txBox="1"/>
          <p:nvPr>
            <p:ph idx="1" type="body"/>
          </p:nvPr>
        </p:nvSpPr>
        <p:spPr>
          <a:xfrm>
            <a:off x="274326" y="914400"/>
            <a:ext cx="50292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template for feature requests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template should contain fields for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name (already preset as title field)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description (using user story)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Acceptance criteria (to test for fulfillment)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Definition of done (from sprint 5 on)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custom fields for features sizes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Estimated size = X </a:t>
            </a:r>
            <a:r>
              <a:rPr lang="en"/>
              <a:t> for estimated sizes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Set during sprint planning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Real size = Y </a:t>
            </a:r>
            <a:r>
              <a:rPr lang="en"/>
              <a:t> for actual size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Set during sprint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Feel free to add other templates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69" name="Google Shape;26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1452" y="914400"/>
            <a:ext cx="3528178" cy="3474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01"/>
            <a:ext cx="9144000" cy="513828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3"/>
          <p:cNvSpPr/>
          <p:nvPr/>
        </p:nvSpPr>
        <p:spPr>
          <a:xfrm>
            <a:off x="6477900" y="3394200"/>
            <a:ext cx="1188600" cy="8139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Feature Board</a:t>
            </a:r>
            <a:endParaRPr/>
          </a:p>
        </p:txBody>
      </p:sp>
      <p:sp>
        <p:nvSpPr>
          <p:cNvPr id="281" name="Google Shape;281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feature board and keep it up-to-date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initial content, meet with your industry partner asap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Commit a screenshot of your feature board</a:t>
            </a:r>
            <a:endParaRPr/>
          </a:p>
        </p:txBody>
      </p:sp>
      <p:sp>
        <p:nvSpPr>
          <p:cNvPr id="282" name="Google Shape;282;p4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Code Repository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User Setup</a:t>
            </a:r>
            <a:endParaRPr/>
          </a:p>
        </p:txBody>
      </p:sp>
      <p:sp>
        <p:nvSpPr>
          <p:cNvPr id="293" name="Google Shape;293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use only one account and </a:t>
            </a:r>
            <a:r>
              <a:rPr b="1" lang="en"/>
              <a:t>one email address and stick to it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configure your name and email address for your local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make sure this is the same information as on github.com</a:t>
            </a:r>
            <a:endParaRPr/>
          </a:p>
        </p:txBody>
      </p:sp>
      <p:sp>
        <p:nvSpPr>
          <p:cNvPr id="294" name="Google Shape;294;p4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95" name="Google Shape;295;p46"/>
          <p:cNvSpPr txBox="1"/>
          <p:nvPr/>
        </p:nvSpPr>
        <p:spPr>
          <a:xfrm>
            <a:off x="274320" y="22860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config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user.name "Dirk Riehle"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config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local user.email "dirk@riehle.org"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Student Roles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 Sign-off</a:t>
            </a:r>
            <a:endParaRPr/>
          </a:p>
        </p:txBody>
      </p:sp>
      <p:sp>
        <p:nvSpPr>
          <p:cNvPr id="301" name="Google Shape;301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sign-off on your commits as your work using –signoff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will add your name and email address to the commit message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signifies that you agree with the project license </a:t>
            </a:r>
            <a:endParaRPr/>
          </a:p>
        </p:txBody>
      </p:sp>
      <p:sp>
        <p:nvSpPr>
          <p:cNvPr id="302" name="Google Shape;302;p4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03" name="Google Shape;303;p47"/>
          <p:cNvSpPr txBox="1"/>
          <p:nvPr/>
        </p:nvSpPr>
        <p:spPr>
          <a:xfrm>
            <a:off x="274320" y="22860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commit -m "Fixed issue #123" --signoff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 / Co-Authoring</a:t>
            </a:r>
            <a:endParaRPr/>
          </a:p>
        </p:txBody>
      </p:sp>
      <p:sp>
        <p:nvSpPr>
          <p:cNvPr id="309" name="Google Shape;309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are pair programming, please make sure you document this in your commits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“Co-authored-by:” to commit message using </a:t>
            </a:r>
            <a:r>
              <a:rPr b="1" lang="en"/>
              <a:t>the correct email address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ouble-check the syntax (otherwise co-authorship will not be recognized)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Each co-authored-by needs to be on its own line to be recognized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Declaring collaboration in the feature board is not enough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find </a:t>
            </a:r>
            <a:r>
              <a:rPr lang="en" u="sng">
                <a:solidFill>
                  <a:schemeClr val="hlink"/>
                </a:solidFill>
                <a:hlinkClick r:id="rId3"/>
              </a:rPr>
              <a:t>more detailed information on GitHub</a:t>
            </a:r>
            <a:endParaRPr/>
          </a:p>
        </p:txBody>
      </p:sp>
      <p:sp>
        <p:nvSpPr>
          <p:cNvPr id="310" name="Google Shape;310;p4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11" name="Google Shape;311;p48"/>
          <p:cNvSpPr txBox="1"/>
          <p:nvPr/>
        </p:nvSpPr>
        <p:spPr>
          <a:xfrm>
            <a:off x="274325" y="2148840"/>
            <a:ext cx="8595300" cy="124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commit -a -m "Fixed problem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Co-authored-by: Stefan Buchner &lt;</a:t>
            </a: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stefan.buchner@fau.de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Your Work Count</a:t>
            </a:r>
            <a:endParaRPr/>
          </a:p>
        </p:txBody>
      </p:sp>
      <p:sp>
        <p:nvSpPr>
          <p:cNvPr id="317" name="Google Shape;317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git, not GitHub [1], to look at your 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want your work to count,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squash your commits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delete branches with relevant work</a:t>
            </a:r>
            <a:endParaRPr/>
          </a:p>
        </p:txBody>
      </p:sp>
      <p:sp>
        <p:nvSpPr>
          <p:cNvPr id="318" name="Google Shape;318;p4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19" name="Google Shape;319;p49"/>
          <p:cNvSpPr txBox="1"/>
          <p:nvPr/>
        </p:nvSpPr>
        <p:spPr>
          <a:xfrm>
            <a:off x="0" y="420624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The GitHub interface / GitHub insights does not display your data correctly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Project Licenses</a:t>
            </a:r>
            <a:endParaRPr/>
          </a:p>
        </p:txBody>
      </p:sp>
      <p:sp>
        <p:nvSpPr>
          <p:cNvPr id="325" name="Google Shape;325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source code, we use the MIT 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https://opensource.org/licenses/MIT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other data, we use the CC BY 4.0 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https://creativecommons.org/licenses/by/4.0/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5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5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 and Copyright Declaration in Files</a:t>
            </a:r>
            <a:endParaRPr/>
          </a:p>
        </p:txBody>
      </p:sp>
      <p:sp>
        <p:nvSpPr>
          <p:cNvPr id="332" name="Google Shape;332;p5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use the REUSE SOFTWARE [1] format to declare license and copyright</a:t>
            </a:r>
            <a:br>
              <a:rPr lang="en"/>
            </a:br>
            <a:br>
              <a:rPr lang="en" sz="1700"/>
            </a:br>
            <a:br>
              <a:rPr lang="en" sz="1700"/>
            </a:br>
            <a:br>
              <a:rPr lang="en" sz="1700"/>
            </a:br>
            <a:br>
              <a:rPr lang="en" sz="1700"/>
            </a:b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Alternatively, just track license and contributors in MIT license file</a:t>
            </a:r>
            <a:endParaRPr/>
          </a:p>
        </p:txBody>
      </p:sp>
      <p:sp>
        <p:nvSpPr>
          <p:cNvPr id="333" name="Google Shape;333;p5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34" name="Google Shape;334;p51"/>
          <p:cNvSpPr txBox="1"/>
          <p:nvPr/>
        </p:nvSpPr>
        <p:spPr>
          <a:xfrm>
            <a:off x="0" y="4416552"/>
            <a:ext cx="73152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https://reuse.software/</a:t>
            </a:r>
            <a:r>
              <a:rPr lang="en"/>
              <a:t> </a:t>
            </a:r>
            <a:endParaRPr/>
          </a:p>
        </p:txBody>
      </p:sp>
      <p:sp>
        <p:nvSpPr>
          <p:cNvPr id="335" name="Google Shape;335;p51"/>
          <p:cNvSpPr txBox="1"/>
          <p:nvPr/>
        </p:nvSpPr>
        <p:spPr>
          <a:xfrm>
            <a:off x="274320" y="13716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SPDX-License-Identifier: MIT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SPDX-FileCopyrightText: 2010-2021 Dirk Riehle &lt;dirk@riehle.org&gt;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SPDX-FileCopyrightText: 2019 Georg Schwarz &lt;georg.schwarz@fau.de&gt;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Governance</a:t>
            </a:r>
            <a:endParaRPr/>
          </a:p>
        </p:txBody>
      </p:sp>
      <p:sp>
        <p:nvSpPr>
          <p:cNvPr id="341" name="Google Shape;341;p5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add copyleft-licensed libraries to your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Follow these rules of thumb on license choice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D9EAD3"/>
                </a:highlight>
              </a:rPr>
              <a:t>OK: Permissive licenses (MIT, BSD, Apache)</a:t>
            </a:r>
            <a:endParaRPr>
              <a:highlight>
                <a:srgbClr val="D9EAD3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2CC"/>
                </a:highlight>
              </a:rPr>
              <a:t>May be OK: Weakly protective (a.k.a. “weak copyleft”)</a:t>
            </a:r>
            <a:endParaRPr>
              <a:highlight>
                <a:srgbClr val="FFF2CC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4CCCC"/>
                </a:highlight>
              </a:rPr>
              <a:t>Usually not OK: Strongly protective (a.k.a. “reciprocal” or “copyleft”)</a:t>
            </a:r>
            <a:endParaRPr>
              <a:highlight>
                <a:srgbClr val="F4CCCC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CCCCCC"/>
                </a:highlight>
              </a:rPr>
              <a:t>Never OK: Non-software licenses, no license</a:t>
            </a:r>
            <a:endParaRPr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Professionals (i.e. companies) use code scanners to check</a:t>
            </a:r>
            <a:endParaRPr/>
          </a:p>
        </p:txBody>
      </p:sp>
      <p:sp>
        <p:nvSpPr>
          <p:cNvPr id="342" name="Google Shape;342;p5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Imp-Squared Backlog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Impediments and Improvements (</a:t>
            </a:r>
            <a:r>
              <a:rPr lang="en"/>
              <a:t>Imp-Squared</a:t>
            </a:r>
            <a:r>
              <a:rPr lang="en"/>
              <a:t>) Backlog</a:t>
            </a:r>
            <a:endParaRPr/>
          </a:p>
        </p:txBody>
      </p:sp>
      <p:sp>
        <p:nvSpPr>
          <p:cNvPr id="353" name="Google Shape;353;p5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imp-squared backlog is a slotting system used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the processing state of project impediments and improvements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Impediments are non-technical problems that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Holding the team and project back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Improvements are non-technical desires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team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20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Imp-Squared Backlog</a:t>
            </a:r>
            <a:endParaRPr/>
          </a:p>
        </p:txBody>
      </p:sp>
      <p:sp>
        <p:nvSpPr>
          <p:cNvPr id="365" name="Google Shape;365;p5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imp-squared backlog and keep it up-to-date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Commit a screenshot of your imp-squared backlog</a:t>
            </a:r>
            <a:endParaRPr/>
          </a:p>
        </p:txBody>
      </p:sp>
      <p:sp>
        <p:nvSpPr>
          <p:cNvPr id="366" name="Google Shape;366;p5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Scrum Team [1]</a:t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63" name="Google Shape;63;p1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</a:t>
            </a:r>
            <a:r>
              <a:rPr lang="en"/>
              <a:t>] Scrum guide: One Scrum Master, one product owner, software developers</a:t>
            </a:r>
            <a:endParaRPr/>
          </a:p>
        </p:txBody>
      </p:sp>
      <p:pic>
        <p:nvPicPr>
          <p:cNvPr id="64" name="Google Shape;6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r>
              <a:rPr lang="en"/>
              <a:t>. Stand-up Emails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Stand-up Emails</a:t>
            </a:r>
            <a:endParaRPr/>
          </a:p>
        </p:txBody>
      </p:sp>
      <p:sp>
        <p:nvSpPr>
          <p:cNvPr id="377" name="Google Shape;377;p5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Stand-up emails are a communication mechanism that serves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regular updates about each other’s work state / progress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writing a stand-up email, please consider these three topics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did </a:t>
            </a:r>
            <a:r>
              <a:rPr lang="en"/>
              <a:t>you</a:t>
            </a:r>
            <a:r>
              <a:rPr lang="en"/>
              <a:t> get done since you last sent a stand-up email?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are your next steps / plans of work to do?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challenges are you facing?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Separate from the stand-up emails, feel free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your own communication channels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5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</a:t>
            </a:r>
            <a:r>
              <a:rPr lang="en"/>
              <a:t>Stand-up Emails</a:t>
            </a:r>
            <a:endParaRPr/>
          </a:p>
        </p:txBody>
      </p:sp>
      <p:sp>
        <p:nvSpPr>
          <p:cNvPr id="384" name="Google Shape;384;p5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</a:t>
            </a:r>
            <a:r>
              <a:rPr lang="en"/>
              <a:t>end stand-up emails using the tool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https://happy-amos.appspot.com/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least twice in total, on different days of the week</a:t>
            </a:r>
            <a:endParaRPr/>
          </a:p>
        </p:txBody>
      </p:sp>
      <p:sp>
        <p:nvSpPr>
          <p:cNvPr id="385" name="Google Shape;385;p5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386" name="Google Shape;386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5" y="1871100"/>
            <a:ext cx="8229599" cy="315810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Happiness Index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Happiness Index [1]</a:t>
            </a:r>
            <a:endParaRPr/>
          </a:p>
        </p:txBody>
      </p:sp>
      <p:sp>
        <p:nvSpPr>
          <p:cNvPr id="397" name="Google Shape;397;p6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happiness index tracks general satisfaction to indicate potential problems </a:t>
            </a:r>
            <a:endParaRPr/>
          </a:p>
        </p:txBody>
      </p:sp>
      <p:sp>
        <p:nvSpPr>
          <p:cNvPr id="398" name="Google Shape;398;p6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399" name="Google Shape;399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1372518"/>
            <a:ext cx="8229602" cy="297088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0" name="Google Shape;400;p61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Originally: Emotions Seismograph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Happiness Index</a:t>
            </a:r>
            <a:endParaRPr/>
          </a:p>
        </p:txBody>
      </p:sp>
      <p:sp>
        <p:nvSpPr>
          <p:cNvPr id="406" name="Google Shape;406;p6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Please indicate your happiness using the tool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https://happy-amos.appspot.com/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team meeting, including the first and last one, until end of 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Your contributions (your happiness) remains anonymous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6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Student roles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contract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logo and T-shirt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Planning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Feature 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Code repository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Imp-squared backlog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coordination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Stand-up emails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Happiness index</a:t>
            </a:r>
            <a:endParaRPr/>
          </a:p>
        </p:txBody>
      </p:sp>
      <p:sp>
        <p:nvSpPr>
          <p:cNvPr id="413" name="Google Shape;413;p6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14" name="Google Shape;414;p6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4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420" name="Google Shape;420;p64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426" name="Google Shape;426;p6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427" name="Google Shape;427;p6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2009,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that the software is valuable (to customers)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Software developer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for design and implementation of the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for continuous process improvement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Roles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Roles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that a demo is ready for review</a:t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Project Manager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teams are self-organizing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Industry Partner Meeting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should have a first meeting with your industry partner as soon as possible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members in general participate to learn about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owners participate to gather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developers participate to ask technical questions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After the first team meeting you should still try to regularly meet the industry partner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many team members should participate as is sensible and possible</a:t>
            </a:r>
            <a:endParaRPr/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