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6F59F9-1255-4084-82D7-B80CF9DBE53B}">
  <a:tblStyle styleId="{DD6F59F9-1255-4084-82D7-B80CF9DBE5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8CC2707-C04A-4342-B3F2-370B7B58F9B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01d43b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01d43b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01d43bb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01d43bb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uni1.de/am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uni1.de/amo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uni1.de/amo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uni1.de/amo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uni1.de/amos"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{DD6F59F9-1255-4084-82D7-B80CF9DBE53B}</a:tableStyleId>
              </a:tblPr>
              <a:tblGrid>
                <a:gridCol w="2466575"/>
                <a:gridCol w="6128775"/>
              </a:tblGrid>
              <a:tr h="60960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0960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0960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0960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 (MECE)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54" name="Google Shape;154;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pic>
        <p:nvPicPr>
          <p:cNvPr id="156" name="Google Shape;156;p25"/>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request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owners, please don’t forget to take turns</a:t>
            </a:r>
            <a:endParaRPr/>
          </a:p>
          <a:p>
            <a:pPr indent="0" lvl="0" marL="0" rtl="0" algn="l">
              <a:spcBef>
                <a:spcPts val="120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next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{DD6F59F9-1255-4084-82D7-B80CF9DBE53B}</a:tableStyleId>
              </a:tblPr>
              <a:tblGrid>
                <a:gridCol w="647000"/>
                <a:gridCol w="7948350"/>
              </a:tblGrid>
              <a:tr h="548650">
                <a:tc>
                  <a:txBody>
                    <a:bodyPr/>
                    <a:lstStyle/>
                    <a:p>
                      <a:pPr indent="0" lvl="0" marL="0" rtl="0" algn="ctr">
                        <a:spcBef>
                          <a:spcPts val="0"/>
                        </a:spcBef>
                        <a:spcAft>
                          <a:spcPts val="0"/>
                        </a:spcAft>
                        <a:buNone/>
                      </a:pPr>
                      <a:r>
                        <a:rPr b="1" lang="en">
                          <a:solidFill>
                            <a:schemeClr val="lt1"/>
                          </a:solidFill>
                        </a:rPr>
                        <a:t>I</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ndependent</a:t>
                      </a:r>
                      <a:r>
                        <a:rPr lang="en"/>
                        <a:t>: Items should be independent of each other</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egotiable: An item can be questioned and revised</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V</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aluable</a:t>
                      </a:r>
                      <a:r>
                        <a:rPr lang="en"/>
                        <a:t>: An item should have recognizable business value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stimatable: An item should be sufficiently precise to estimate a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mall: An item should be small enough to fit into one iteration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estable: An item should have testable success criteria</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{DD6F59F9-1255-4084-82D7-B80CF9DBE53B}</a:tableStyleId>
              </a:tblPr>
              <a:tblGrid>
                <a:gridCol w="2057400"/>
                <a:gridCol w="2057400"/>
              </a:tblGrid>
              <a:tr h="45720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{DD6F59F9-1255-4084-82D7-B80CF9DBE53B}</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Value</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Velocity Calculation and Chart?</a:t>
            </a:r>
            <a:endParaRPr/>
          </a:p>
        </p:txBody>
      </p:sp>
      <p:sp>
        <p:nvSpPr>
          <p:cNvPr id="308" name="Google Shape;308;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create release plans</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09" name="Google Shape;309;p4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1" name="Google Shape;321;p4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8" name="Google Shape;328;p49"/>
          <p:cNvGraphicFramePr/>
          <p:nvPr/>
        </p:nvGraphicFramePr>
        <p:xfrm>
          <a:off x="274320" y="914400"/>
          <a:ext cx="3000000" cy="3000000"/>
        </p:xfrm>
        <a:graphic>
          <a:graphicData uri="http://schemas.openxmlformats.org/drawingml/2006/table">
            <a:tbl>
              <a:tblPr>
                <a:noFill/>
                <a:tableStyleId>{E8CC2707-C04A-4342-B3F2-370B7B58F9B7}</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8" name="Google Shape;348;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9" name="Google Shape;349;p52"/>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Release Plan and Burndown Chart?</a:t>
            </a:r>
            <a:endParaRPr/>
          </a:p>
        </p:txBody>
      </p:sp>
      <p:sp>
        <p:nvSpPr>
          <p:cNvPr id="355" name="Google Shape;355;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predict work and prioritize accordingly</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56" name="Google Shape;356;p5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62" name="Google Shape;362;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63" name="Google Shape;363;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74" name="Google Shape;374;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75" name="Google Shape;375;p56"/>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409" name="Google Shape;409;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410" name="Google Shape;410;p6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16" name="Google Shape;416;p6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17" name="Google Shape;417;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35" name="Google Shape;435;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36" name="Google Shape;436;p65"/>
          <p:cNvGraphicFramePr/>
          <p:nvPr/>
        </p:nvGraphicFramePr>
        <p:xfrm>
          <a:off x="274320" y="914400"/>
          <a:ext cx="3000000" cy="3000000"/>
        </p:xfrm>
        <a:graphic>
          <a:graphicData uri="http://schemas.openxmlformats.org/drawingml/2006/table">
            <a:tbl>
              <a:tblPr>
                <a:noFill/>
                <a:tableStyleId>{DD6F59F9-1255-4084-82D7-B80CF9DBE53B}</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ctr">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ctr">
                        <a:spcBef>
                          <a:spcPts val="0"/>
                        </a:spcBef>
                        <a:spcAft>
                          <a:spcPts val="0"/>
                        </a:spcAft>
                        <a:buNone/>
                      </a:pPr>
                      <a:r>
                        <a:rPr b="1" lang="en">
                          <a:solidFill>
                            <a:schemeClr val="lt1"/>
                          </a:solidFill>
                        </a:rPr>
                        <a:t>Product</a:t>
                      </a:r>
                      <a:endParaRPr b="1">
                        <a:solidFill>
                          <a:schemeClr val="lt1"/>
                        </a:solidFill>
                      </a:endParaRPr>
                    </a:p>
                    <a:p>
                      <a:pPr indent="0" lvl="0" marL="0" rtl="0" algn="ctr">
                        <a:spcBef>
                          <a:spcPts val="0"/>
                        </a:spcBef>
                        <a:spcAft>
                          <a:spcPts val="0"/>
                        </a:spcAft>
                        <a:buNone/>
                      </a:pPr>
                      <a:r>
                        <a:rPr b="1" lang="en">
                          <a:solidFill>
                            <a:schemeClr val="lt1"/>
                          </a:solidFill>
                        </a:rPr>
                        <a:t>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ctr">
                        <a:spcBef>
                          <a:spcPts val="0"/>
                        </a:spcBef>
                        <a:spcAft>
                          <a:spcPts val="0"/>
                        </a:spcAft>
                        <a:buNone/>
                      </a:pPr>
                      <a:r>
                        <a:rPr b="1" lang="en">
                          <a:solidFill>
                            <a:schemeClr val="lt1"/>
                          </a:solidFill>
                        </a:rPr>
                        <a:t>Product or</a:t>
                      </a:r>
                      <a:br>
                        <a:rPr b="1" lang="en">
                          <a:solidFill>
                            <a:schemeClr val="lt1"/>
                          </a:solidFill>
                        </a:rPr>
                      </a:br>
                      <a:r>
                        <a:rPr b="1" lang="en">
                          <a:solidFill>
                            <a:schemeClr val="lt1"/>
                          </a:solidFill>
                        </a:rPr>
                        <a:t>project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42" name="Google Shape;442;p6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43" name="Google Shape;443;p6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50" name="Google Shape;450;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56" name="Google Shape;456;p6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62" name="Google Shape;462;p6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63" name="Google Shape;463;p6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