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9F5315-B0AD-428D-83D6-1EF6D967A311}">
  <a:tblStyle styleId="{AB9F5315-B0AD-428D-83D6-1EF6D967A31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6CA2C5E-F1AF-4A85-8BBB-4C122F86F78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cd8a0f6d6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cd8a0f6d6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a7bceb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a7bceb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ad5dfb5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ad5dfb5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a0dc61c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a0dc61c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2e2775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2e2775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s.cs.fau.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s://oss.cs.fau.d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ss.cs.fau.d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oss.cs.fau.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oss.cs.fau.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oss.cs.fau.d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ss.cs.fau.d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oss.cs.fau.d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oss.cs.fau.d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oss.cs.fau.d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oss.cs.fau.d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oss.cs.fau.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oss.cs.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oss.cs.fau.d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oss.cs.fau.de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stefan.buchner@fau.de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oss.cs.fau.de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oss.cs.fau.de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reuse.softwar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oss.cs.fau.de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oss.cs.fau.de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oss.cs.fau.de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oss.cs.fau.de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designing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{AB9F5315-B0AD-428D-83D6-1EF6D967A311}</a:tableStyleId>
              </a:tblPr>
              <a:tblGrid>
                <a:gridCol w="524750"/>
                <a:gridCol w="2979050"/>
                <a:gridCol w="5091575"/>
              </a:tblGrid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goals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goals of respective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Velocity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realized story points per sprint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protect the online Zoom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change the Zoom link during the semester</a:t>
            </a:r>
            <a:endParaRPr/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all work takes place in the project’s 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create and provide your GitHub id as soon as possible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graphicFrame>
        <p:nvGraphicFramePr>
          <p:cNvPr id="236" name="Google Shape;236;p3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{26CA2C5E-F1AF-4A85-8BBB-4C122F86F782}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Agile /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Project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Repository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Backlogs [1]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Backlogs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Columns in p</a:t>
                      </a:r>
                      <a:r>
                        <a:rPr lang="en" sz="1200"/>
                        <a:t>roject [2]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Kanban board [3]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Feature board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Backlog item [4]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Backlog item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Item, also issue [5]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Work item, ticket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 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Code repository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Code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3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and Deliverables</a:t>
            </a:r>
            <a:endParaRPr/>
          </a:p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66" name="Google Shape;6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/>
          <p:nvPr/>
        </p:nvSpPr>
        <p:spPr>
          <a:xfrm>
            <a:off x="2286000" y="1428750"/>
            <a:ext cx="4572000" cy="228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illustrations show labels for estimated and real sizes. Instead of using </a:t>
            </a:r>
            <a:r>
              <a:rPr lang="en" sz="1800">
                <a:solidFill>
                  <a:schemeClr val="dk1"/>
                </a:solidFill>
              </a:rPr>
              <a:t>labels, please use custom fields (see board settings). Please create the two custom fields “Estimated size” and “Real size” of type number.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work</a:t>
            </a:r>
            <a:r>
              <a:rPr b="1" lang="en"/>
              <a:t>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68" name="Google Shape;268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75" name="Google Shape;275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276" name="Google Shape;27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82" name="Google Shape;282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custom fields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Estimated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284" name="Google Shape;28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3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97" name="Google Shape;297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Imp-Squared Backlog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Impediments and Improvements (</a:t>
            </a:r>
            <a:r>
              <a:rPr lang="en"/>
              <a:t>Imp-Squared</a:t>
            </a:r>
            <a:r>
              <a:rPr lang="en"/>
              <a:t>) Backlog</a:t>
            </a:r>
            <a:endParaRPr/>
          </a:p>
        </p:txBody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21" name="Google Shape;321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Code Repository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332" name="Google Shape;332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333" name="Google Shape;333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34" name="Google Shape;334;p50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340" name="Google Shape;340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signifies that you agree with the project license </a:t>
            </a:r>
            <a:endParaRPr/>
          </a:p>
        </p:txBody>
      </p:sp>
      <p:sp>
        <p:nvSpPr>
          <p:cNvPr id="341" name="Google Shape;341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42" name="Google Shape;342;p51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/ Co-Authoring</a:t>
            </a:r>
            <a:endParaRPr/>
          </a:p>
        </p:txBody>
      </p:sp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“Co-authored-by:” to commit message using </a:t>
            </a:r>
            <a:r>
              <a:rPr b="1" lang="en"/>
              <a:t>the correct email address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Declaring collaboration in the feature board is not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detailed information on GitHub</a:t>
            </a:r>
            <a:endParaRPr/>
          </a:p>
        </p:txBody>
      </p:sp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50" name="Google Shape;350;p52"/>
          <p:cNvSpPr txBox="1"/>
          <p:nvPr/>
        </p:nvSpPr>
        <p:spPr>
          <a:xfrm>
            <a:off x="274325" y="2148840"/>
            <a:ext cx="8595300" cy="12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Work Count</a:t>
            </a:r>
            <a:endParaRPr/>
          </a:p>
        </p:txBody>
      </p:sp>
      <p:sp>
        <p:nvSpPr>
          <p:cNvPr id="356" name="Google Shape;356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git, not GitHub [1], to look at your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your work to count,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squash your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delete branches with relevant work</a:t>
            </a:r>
            <a:endParaRPr/>
          </a:p>
        </p:txBody>
      </p:sp>
      <p:sp>
        <p:nvSpPr>
          <p:cNvPr id="357" name="Google Shape;357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58" name="Google Shape;358;p5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GitHub interface / GitHub insights does not display your data correctly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Collaboration Model</a:t>
            </a:r>
            <a:endParaRPr/>
          </a:p>
        </p:txBody>
      </p:sp>
      <p:sp>
        <p:nvSpPr>
          <p:cNvPr id="364" name="Google Shape;364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365" name="Google Shape;36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71" name="Google Shape;371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78" name="Google Shape;378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the REUSE SOFTWARE [1] format to declare license and copyright</a:t>
            </a:r>
            <a:br>
              <a:rPr lang="en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Alternatively, just track license and contributors in MIT license file</a:t>
            </a:r>
            <a:endParaRPr/>
          </a:p>
        </p:txBody>
      </p:sp>
      <p:sp>
        <p:nvSpPr>
          <p:cNvPr id="379" name="Google Shape;379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80" name="Google Shape;380;p56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81" name="Google Shape;381;p56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87" name="Google Shape;387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D9EAD3"/>
                </a:highlight>
              </a:rPr>
              <a:t>OK: Permissive licenses (MIT, BSD, Apache)</a:t>
            </a:r>
            <a:endParaRPr>
              <a:highlight>
                <a:srgbClr val="D9EAD3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2CC"/>
                </a:highlight>
              </a:rPr>
              <a:t>May be OK: Weakly protective (a.k.a. “weak copyleft”)</a:t>
            </a:r>
            <a:endParaRPr>
              <a:highlight>
                <a:srgbClr val="FFF2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4CCCC"/>
                </a:highlight>
              </a:rPr>
              <a:t>Usually not OK: Strongly protective (a.k.a. “reciprocal” or “copyleft”)</a:t>
            </a:r>
            <a:endParaRPr>
              <a:highlight>
                <a:srgbClr val="F4CC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CCCCCC"/>
                </a:highlight>
              </a:rPr>
              <a:t>Never OK: Non-software licenses, no license</a:t>
            </a:r>
            <a:endParaRPr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analyzers to check</a:t>
            </a:r>
            <a:endParaRPr/>
          </a:p>
        </p:txBody>
      </p:sp>
      <p:sp>
        <p:nvSpPr>
          <p:cNvPr id="388" name="Google Shape;388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99" name="Google Shape;399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406" name="Google Shape;406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407" name="Google Shape;407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408" name="Google Shape;40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Happiness Index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[1]</a:t>
            </a:r>
            <a:endParaRPr/>
          </a:p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happiness index tracks general satisfaction to indicate potential problems </a:t>
            </a:r>
            <a:endParaRPr/>
          </a:p>
        </p:txBody>
      </p:sp>
      <p:sp>
        <p:nvSpPr>
          <p:cNvPr id="420" name="Google Shape;420;p6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421" name="Google Shape;42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3725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2" name="Google Shape;422;p6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Originally: Emotions Seismograph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428" name="Google Shape;428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5" name="Google Shape;435;p6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36" name="Google Shape;436;p6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42" name="Google Shape;442;p6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48" name="Google Shape;448;p6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49" name="Google Shape;449;p6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2009-2025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Project Manager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Partner Meeting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 first meeting with your industry partner as soon as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in general participate to learn about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owners participate to gather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participate to ask technical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first team meeting you should still try to regularly meet the industry partner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team members should participate as is sensible and possible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