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01EE5D-FCED-4213-B199-629BB343BD29}">
  <a:tblStyle styleId="{FB01EE5D-FCED-4213-B199-629BB343BD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9f777a2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9f777a2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f9ff53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f9ff53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320e91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320e91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f23d62f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f23d62f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985d0d2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985d0d2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b0a64b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b0a64b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fc178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ffc178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b0a64b8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b0a64b8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0d82e81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0d82e8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f23d62f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f23d62f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985d0d2d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985d0d2d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6320e9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6320e9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985d0d2d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985d0d2d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985d0d2d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985d0d2d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6320e91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6320e91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6320e91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6320e91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6320e91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6320e91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6320e91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6320e91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985d0d2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3985d0d2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985d0d2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3985d0d2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6320e91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6320e91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6320e9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6320e9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320e9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320e9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320e91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6320e91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3c6eb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3c6eb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985d0d2d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985d0d2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320e91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320e91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ss.cs.fau.de/teaching/course-resources/grading-schemes-and-scales/" TargetMode="External"/><Relationship Id="rId4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spreadsheets/d/1ywwRYi-hR8zlmhw5JgHwO6tEWYiIA5teDnMdMka0WM4/edit?usp=drive_link" TargetMode="External"/><Relationship Id="rId4" Type="http://schemas.openxmlformats.org/officeDocument/2006/relationships/hyperlink" Target="https://docs.google.com/document/d/15UE9_KpxWkXxJbOkW2SX-o07DSQ0UipXpjyIBkyYnC0/edit?usp=drive_link" TargetMode="External"/><Relationship Id="rId5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join.slack.com/t/amosproj/signup" TargetMode="External"/><Relationship Id="rId4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ss.cs.fau.de/teaching/course-resources/course-registration/" TargetMode="External"/><Relationship Id="rId4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oss.cs.fau.de/2012/03/10/english-or-german-deutsch-oder-englisch/" TargetMode="External"/><Relationship Id="rId4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amos.uni1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{FB01EE5D-FCED-4213-B199-629BB343BD29}</a:tableStyleId>
              </a:tblPr>
              <a:tblGrid>
                <a:gridCol w="1314475"/>
                <a:gridCol w="1456175"/>
                <a:gridCol w="1456175"/>
                <a:gridCol w="1456175"/>
                <a:gridCol w="1456175"/>
                <a:gridCol w="1456175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Univ.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Erlangen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TU Berlin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FU Berlin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 [1] by Role (Module)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(AMOS-PO)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20%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5 ECTS = 20%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80%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(AMOS-SD)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10%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10 ECTS = 10%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90%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0" y="423365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http://oss.cs.fau.de/teaching/course-resources/grading-schemes-and-scales/</a:t>
            </a:r>
            <a:r>
              <a:rPr lang="en"/>
              <a:t> 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 (AMOS-SM)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is handled in separate 5-ECTS course COACH / AMOS-SM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leads process improvement /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does not represent the teaching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 not handle student performance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(COACH / AMOS-SM)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 Grading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by deliverables, see homework document, including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deliverables (product backlog, code contributions, …) every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Irregular (one-time) deliverables as they happen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also grade anyone’s individual teamwork contribution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present in the team meetings, usually sprint 3, 5, 7, 10, and 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expectations are explained in class and documented as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Capabilities timeline</a:t>
            </a:r>
            <a:r>
              <a:rPr lang="en"/>
              <a:t> and the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Capabilities timeline explanation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and Grading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(have to) grade you individually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collaborate,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designing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agree to be graded jointly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Milestones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</a:t>
            </a:r>
            <a:r>
              <a:rPr lang="en"/>
              <a:t>expected to demo a well working build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you fail, you will be put on notice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expected to demonstrate your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you fail, you may lose your industry partner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en"/>
              <a:t>Final project release and demo day</a:t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5080" y="106680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Issues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your individual performance, not the team performance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great team motivates everyone, increases productivity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slackers to improve and don’t cover for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Scrum master is responsible for resolving process impediments</a:t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ask questions using the </a:t>
            </a:r>
            <a:r>
              <a:rPr b="1" lang="en"/>
              <a:t>AMOS</a:t>
            </a:r>
            <a:r>
              <a:rPr lang="en"/>
              <a:t> course channel on Slack [1] 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https://join.slack.com/t/amosproj/signup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no downside to asking questions (no malus)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answers will afford a bonus to the answering student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Consultancy</a:t>
            </a:r>
            <a:endParaRPr/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We expect to move to an open source solution but aren’t there yet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Registration vs. Exam Registration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 Course registration </a:t>
            </a:r>
            <a:r>
              <a:rPr lang="en"/>
              <a:t>(German: Kursanmeldung)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sign up through the course management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or may not get in, various rules and regulations apply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earlier you sign up, the more likely you are to get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2: Exam registration </a:t>
            </a:r>
            <a:r>
              <a:rPr lang="en"/>
              <a:t>(German: Prüfungsanmeldung)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first weeks of the course, you can decide to drop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weeks (or so) into the semester, you can register for the exam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exam registration closes, your decision is binding</a:t>
            </a:r>
            <a:endParaRPr/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1 / 2 [1] [2] [3] [4]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914400" y="914400"/>
            <a:ext cx="73152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212121"/>
                </a:solidFill>
              </a:rPr>
              <a:t>To </a:t>
            </a:r>
            <a:r>
              <a:rPr b="1" lang="en" sz="3200">
                <a:solidFill>
                  <a:schemeClr val="accent3"/>
                </a:solidFill>
              </a:rPr>
              <a:t>introduce students </a:t>
            </a:r>
            <a:r>
              <a:rPr b="1" lang="en" sz="3200">
                <a:solidFill>
                  <a:srgbClr val="212121"/>
                </a:solidFill>
              </a:rPr>
              <a:t>to </a:t>
            </a:r>
            <a:r>
              <a:rPr b="1" lang="en" sz="3200">
                <a:solidFill>
                  <a:schemeClr val="accent3"/>
                </a:solidFill>
              </a:rPr>
              <a:t>agile methods </a:t>
            </a:r>
            <a:r>
              <a:rPr b="1" lang="en" sz="3200">
                <a:solidFill>
                  <a:srgbClr val="212121"/>
                </a:solidFill>
              </a:rPr>
              <a:t>by creating useful </a:t>
            </a:r>
            <a:r>
              <a:rPr b="1" lang="en" sz="3200"/>
              <a:t>open- source</a:t>
            </a:r>
            <a:r>
              <a:rPr b="1" lang="en" sz="3200">
                <a:solidFill>
                  <a:srgbClr val="212121"/>
                </a:solidFill>
              </a:rPr>
              <a:t> software in a team</a:t>
            </a:r>
            <a:endParaRPr b="1" sz="3200"/>
          </a:p>
        </p:txBody>
      </p:sp>
      <p:sp>
        <p:nvSpPr>
          <p:cNvPr id="44" name="Google Shape;44;p9"/>
          <p:cNvSpPr txBox="1"/>
          <p:nvPr/>
        </p:nvSpPr>
        <p:spPr>
          <a:xfrm>
            <a:off x="-25" y="377645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Professional = ambition + collaboration with external partner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Agile methods = our focus here, specifically Scrum + 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We teach both overall processes as well as best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Useful software is software that has value to someone!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Grade for the Course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case of problems, please see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https://oss.cs.fau.de/teaching/course-resources/course-registration/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descriptions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Descriptions </a:t>
            </a:r>
            <a:r>
              <a:rPr lang="en"/>
              <a:t>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teams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Teams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Lectures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day (90min.)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Team meetings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slot after lecture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work</a:t>
            </a:r>
            <a:r>
              <a:rPr lang="en"/>
              <a:t> (self-organized)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 due according to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Announcements</a:t>
            </a:r>
            <a:r>
              <a:rPr lang="en"/>
              <a:t>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Administrative questions</a:t>
            </a:r>
            <a:r>
              <a:rPr lang="en"/>
              <a:t>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16" name="Google Shape;216;p33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2 / 2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conceptual understanding and practical skills of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software development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project management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development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an external stakeholder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(student) project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useful open-source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great demo on demo-day!</a:t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Partners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and ability to work in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acquire skills during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Role-specific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(PO)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conceptual thinking, ability to communicate well, affinity to technology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(SD)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 (specific to project), development tools like git, test-driven development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 (SM)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successful experience as an AMOS product owner or software developer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and Content of Course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course organization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https://amos.uni1.de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362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Courses</a:t>
            </a:r>
            <a:endParaRPr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{FB01EE5D-FCED-4213-B199-629BB343BD29}</a:tableStyleId>
              </a:tblPr>
              <a:tblGrid>
                <a:gridCol w="1314450"/>
                <a:gridCol w="1456175"/>
                <a:gridCol w="1456175"/>
                <a:gridCol w="1456175"/>
                <a:gridCol w="1456175"/>
                <a:gridCol w="1456175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AMOS-VL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AMOS-UE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(Team Meeting)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COACH-VL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 / 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+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r>
                        <a:rPr b="1" lang="en" sz="1500"/>
                        <a:t>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+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