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FAE0F4-7B9A-4860-8BD1-7D6DF1BBBD74}">
  <a:tblStyle styleId="{BCFAE0F4-7B9A-4860-8BD1-7D6DF1BBBD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5ce1250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5ce1250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e426526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e426526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e426526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e426526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e426526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e426526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426526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42652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426526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e426526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e426526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2e426526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426526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426526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426526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426526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426526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42652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426526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426526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426526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426526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26526d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26526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426526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426526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e426526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e426526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426526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e426526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e426526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e426526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426526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426526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426526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e426526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426526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e426526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e426526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e426526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426526d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e426526d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e426526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e426526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e426526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e426526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e426526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e426526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426526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e426526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e426526d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2e426526d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e426526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e426526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e426526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e426526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e426526d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e426526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426526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426526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b0dbeb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b0dbeb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b0dbeb2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b0dbeb2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e426526d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e426526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e1c0ffff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e1c0ffff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e1c0ffff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e1c0ffff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26526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26526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e426526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e426526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e426526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e426526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e426526d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e426526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www.youtube.com/watch?v=Jp5japiHAs4" TargetMode="External"/><Relationship Id="rId5" Type="http://schemas.openxmlformats.org/officeDocument/2006/relationships/image" Target="../media/image12.jpg"/><Relationship Id="rId6" Type="http://schemas.openxmlformats.org/officeDocument/2006/relationships/hyperlink" Target="https://en.wikipedia.org/wiki/Ward_Cunningham" TargetMode="External"/><Relationship Id="rId7" Type="http://schemas.openxmlformats.org/officeDocument/2006/relationships/hyperlink" Target="https://youtu.be/Jp5japiHAs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dap.uni1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Programming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Inner-Source Software Development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Technical Debt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Cunningham [1] on Technical Debt [2]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11" name="Google Shape;111;p19" title="Debt Metaphor explained by Ward Cunningha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https://en.wikipedia.org/wiki/Ward_Cunningham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https://youtu.be/Jp5japiHAs4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Debt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debt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quality or comprehensiveness of code that 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accept to temporarily speed up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Until you have to pay back the debt by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 metaphor used to communicate with managers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Technical Debt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the technical debt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so called “code smells”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the need to 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</a:t>
            </a:r>
            <a:r>
              <a:rPr lang="en"/>
              <a:t>correlating</a:t>
            </a:r>
            <a:r>
              <a:rPr lang="en"/>
              <a:t> occurrences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Know how to pay 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refactoring your code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[1]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smells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Identifiable structures in code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 established design principles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overall code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smells are not bugs (the code works, it just … smells)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Fowler, M. (1999). Refactoring. Addison-Wesley Professional.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Smells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Duplicate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“Three Strikes” Rule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0116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time: 		</a:t>
            </a:r>
            <a:r>
              <a:rPr b="1" lang="en" sz="2400"/>
              <a:t>Just do it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Second time: 	</a:t>
            </a:r>
            <a:r>
              <a:rPr b="1" lang="en" sz="2400"/>
              <a:t>Wince at duplication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Third time: 		</a:t>
            </a:r>
            <a:r>
              <a:rPr b="1" lang="en" sz="2400"/>
              <a:t>Refactor</a:t>
            </a:r>
            <a:endParaRPr b="1" sz="2400"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refactoring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code (with the goal of improving it)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Process (“Two Hats”)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Refactorings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up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template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Decompose conditional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subclass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Smell Removal by Refactoring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Duplicated Code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Pull Up Field</a:t>
            </a:r>
            <a:r>
              <a:rPr lang="en"/>
              <a:t> or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Long Method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</a:t>
            </a:r>
            <a:r>
              <a:rPr b="1" lang="en"/>
              <a:t> </a:t>
            </a:r>
            <a:r>
              <a:rPr b="1" lang="en">
                <a:solidFill>
                  <a:schemeClr val="accent2"/>
                </a:solidFill>
              </a:rPr>
              <a:t>Decompose Conditional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Large Class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Class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Extract Subclass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IDEs Readily Support (Some) Refactorings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00" y="914400"/>
            <a:ext cx="646400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Test-Driven Development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Terminology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a process for assessing correct operation according to a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the instructions to perform a specific assessment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tests (unit tests) test a particular component in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tests (functional tests) test a cross-cutting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 (end-to-end tests) test the interaction of several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Tests can be automated or manually performed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Test-First Programming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Test-first programming</a:t>
            </a:r>
            <a:r>
              <a:rPr lang="en"/>
              <a:t>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of first writing a test and then making the system pass the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Test-first Programming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write new code if a test fails, then eliminate waste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Red, green, refactor</a:t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Test-driven development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development process based on test-first programming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Process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Programming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review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someone else assess your code for feedback and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formally, a code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systematic examination [...] of computer source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forms of code review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Inspections</a:t>
            </a:r>
            <a:endParaRPr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Perform Code Reviews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 code is written (→ Pair programming)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Before a commit (→ Pre-commit code review)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some other time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 programming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 in front of the same display,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implementing, i.e. writing code (acting in the moment),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reviewing, i.e. watching, thinking, commenting, steering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the programmer and the reviewer,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and co-driver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and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Pair Programming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274326" y="914400"/>
            <a:ext cx="2949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comfortable partner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roles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Communicate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force it for small 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overheat, take breaks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</a:t>
            </a:r>
            <a:r>
              <a:rPr lang="en"/>
              <a:t>partners</a:t>
            </a:r>
            <a:r>
              <a:rPr lang="en"/>
              <a:t> at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840" y="2834640"/>
            <a:ext cx="5577840" cy="17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38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462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Code Review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Pre-commit code review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peer review code for feedback and approval before it gets committed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benefits of pre-commit code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Strengthens feeling of collective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knowledge sharing and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Catches bugs and problems at the right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more disciplined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Raises overall quality cost-efficiently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easy through distributed version </a:t>
            </a:r>
            <a:r>
              <a:rPr lang="en"/>
              <a:t>control</a:t>
            </a:r>
            <a:r>
              <a:rPr lang="en"/>
              <a:t> and merge requests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Build Processes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build process</a:t>
            </a:r>
            <a:r>
              <a:rPr lang="en"/>
              <a:t> is the process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installable software from its source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criteria of a build process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automated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Reentrant and 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defined context independent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build assets need to be managed properly</a:t>
            </a:r>
            <a:endParaRPr/>
          </a:p>
        </p:txBody>
      </p:sp>
      <p:sp>
        <p:nvSpPr>
          <p:cNvPr id="278" name="Google Shape;278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</a:t>
            </a:r>
            <a:r>
              <a:rPr lang="en"/>
              <a:t>Responsibilities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break the build (where it affects others)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compiles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passes all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 in a standardized work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87" name="Google Shape;28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76" y="914400"/>
            <a:ext cx="259215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building and testing the software upon defined triggers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with every commit of a developer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only once per day (nightly builds)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integration may have different scopes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size of the software under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always know whether the software is in good working order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faster you can react to an issue, the better (more cost-efficient)</a:t>
            </a:r>
            <a:endParaRPr/>
          </a:p>
        </p:txBody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deployment</a:t>
            </a:r>
            <a:r>
              <a:rPr lang="en"/>
              <a:t> is the practice of not only building and testing but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the software into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are the final deciders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the software does what is expect of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deployment requires monitoring the performance of the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Beyond system tests, you need to watch key metrics of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Principles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KISS (keep it simple, silly)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YAGNI (you ain’t gonna need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DRY (don’t repeat yourself)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Environments</a:t>
            </a:r>
            <a:endParaRPr/>
          </a:p>
        </p:txBody>
      </p:sp>
      <p:sp>
        <p:nvSpPr>
          <p:cNvPr id="307" name="Google Shape;307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08" name="Google Shape;30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Build Process Video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recorded from-scratch demonstration of your full build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run a continuous integration process, great! But it is not required</a:t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Mid-Project Review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Milestone: Mid-Project Review (Quality Gate)</a:t>
            </a:r>
            <a:endParaRPr/>
          </a:p>
        </p:txBody>
      </p:sp>
      <p:sp>
        <p:nvSpPr>
          <p:cNvPr id="326" name="Google Shape;326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you to demo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command to start the software for demoing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script for the most common use-case and demo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call arbitrarily on people in the team to show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Feel free to coordinate with and learn from other teams</a:t>
            </a:r>
            <a:endParaRPr/>
          </a:p>
        </p:txBody>
      </p:sp>
      <p:sp>
        <p:nvSpPr>
          <p:cNvPr id="327" name="Google Shape;327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40" name="Google Shape;340;p5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46" name="Google Shape;346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a Programming Problem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run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right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fast</a:t>
            </a:r>
            <a:endParaRPr b="1" sz="24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vs. Individual Code Ownership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Collective code ownership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equally responsible for the overall 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both allowed to and should be able to fix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Instills a feeling of overall responsibility, ensuring high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code ownership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are responsible for their own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in a distributed setting, e.g. in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assumes collective code ownership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Standards (a.k.a Coding Guidelines)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programming standard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rules and conventions for naming, formatting, and structuring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standard makes it easier to read code written by other people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Nine times out of ten, code is read, not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Programming standards should be mandatory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 [1]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{BCFAE0F4-7B9A-4860-8BD1-7D6DF1BBBD74}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" name="Google Shape;85;p1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our course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advanced design and programming</a:t>
            </a:r>
            <a:r>
              <a:rPr lang="en"/>
              <a:t> (ADAP)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Teams (Dealing With Complexity)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