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57DC861-C4D5-4461-B940-F122E4C42B2A}">
  <a:tblStyle styleId="{657DC861-C4D5-4461-B940-F122E4C42B2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10C1F80-E532-47D2-B521-942A5BCCF67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c3a52a54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c3a52a54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c3a52a5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c3a52a5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c3a52a54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c3a52a54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2c3a52a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2c3a52a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52a3f74d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52a3f74d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2c3a52a54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2c3a52a54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152a3f74d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152a3f74d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c56dd9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c56dd9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3a52a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3a52a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c3a52a5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c3a52a5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c3a52a5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c3a52a5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3a52a5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3a52a5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3a52a5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3a52a5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3a52a5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3a52a5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c3a52a5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c3a52a5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2c3a52a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2c3a52a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2c56dd9f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2c56dd9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2c3a52a5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2c3a52a5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c3a52a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c3a52a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2c3a52a5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2c3a52a5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c3a52a5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c3a52a5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c3a52a54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2c3a52a54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2c3a52a5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2c3a52a5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2c3a52a5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22c3a52a5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2c3a52a5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2c3a52a5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c3a52a5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c3a52a5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2c3a52a54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2c3a52a54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152a3f74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152a3f74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c3a52a5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c3a52a5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2c3a52a5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2c3a52a5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44da2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44da2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2c3a52a5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2c3a52a5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2c3a52a5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2c3a52a5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ad5dfb57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3" name="Google Shape;313;g2ad5dfb57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2c3a52a5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2c3a52a5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2c3a52a54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2c3a52a54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2c3a52a54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2c3a52a54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2c3a52a5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22c3a52a5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2c3a52a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2c3a52a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2c3a52a5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2c3a52a5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2c56dd9f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2c56dd9f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c3a52a5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c3a52a5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2c3a52a54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2c3a52a54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2c56dd9f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2c56dd9f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2c3a52a5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2c3a52a5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152a3f74d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152a3f74d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2c56dd9f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2c56dd9f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2c56dd9f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2c56dd9f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39869f5a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39869f5a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39869f5a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39869f5a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2c3a52a5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2c3a52a5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2c3a52a5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2c3a52a5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e2e27756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e2e2775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docs.google.com/spreadsheets/d/14rCQE3ahWKZlQ2dmAIrCrCbzXuVyEOgyWH38PYNCLvo/edit?usp=sharing" TargetMode="External"/><Relationship Id="rId4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9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docs.github.com/en/pull-requests/committing-changes-to-your-project/creating-and-editing-commits/creating-a-commit-with-multiple-authors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hyperlink" Target="mailto:stefan.buchner@fau.d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s://profriehle.com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reuse.software/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s://profriehle.com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profriehle.com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hyperlink" Target="https://profriehle.com" TargetMode="Externa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Relationship Id="rId5" Type="http://schemas.openxmlformats.org/officeDocument/2006/relationships/image" Target="../media/image10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s://profriehle.com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profriehle.com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Tools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contract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 between team members on how to conduct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main components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and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Norms and sanctions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Contract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Rewards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are what the team hopes to achieve;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ensure that all team members understand the course material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Interpersonal relationship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foster an atmosphere of mutual respect and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have efficient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Rewards are how you celebrate </a:t>
            </a:r>
            <a:r>
              <a:rPr lang="en"/>
              <a:t>intermediate</a:t>
            </a:r>
            <a:r>
              <a:rPr lang="en"/>
              <a:t> or final achievements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have cake!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and Sanctions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are rules for expected behavior;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being late to a team meeting acceptable?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will we make decisions?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keeps meetings on track?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communicate outside of team meetings?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Sanctions are what to do if norms are violated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 a song to the team or do ten push-ups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Contract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discuss and agree on a team contract (in planning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finish this during the first team meeting</a:t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Logo and T-shirt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</a:t>
            </a:r>
            <a:endParaRPr/>
          </a:p>
        </p:txBody>
      </p:sp>
      <p:sp>
        <p:nvSpPr>
          <p:cNvPr id="129" name="Google Shape;129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logo is just that, a logo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your team and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logo will be used in different places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team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GitHub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final demo and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Wherever you see fit</a:t>
            </a:r>
            <a:endParaRPr/>
          </a:p>
        </p:txBody>
      </p:sp>
      <p:sp>
        <p:nvSpPr>
          <p:cNvPr id="130" name="Google Shape;130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5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 Design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collaboratively designing the team logo during the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on your self-chosen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execution (graphics) may be delegated to one person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T-shirt</a:t>
            </a:r>
            <a:endParaRPr/>
          </a:p>
        </p:txBody>
      </p:sp>
      <p:sp>
        <p:nvSpPr>
          <p:cNvPr id="144" name="Google Shape;144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team T-shirt design using your logo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your logo and one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ubmit your team T-shirt preferences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Color, size, form</a:t>
            </a:r>
            <a:endParaRPr/>
          </a:p>
        </p:txBody>
      </p:sp>
      <p:sp>
        <p:nvSpPr>
          <p:cNvPr id="145" name="Google Shape;145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17" y="914400"/>
            <a:ext cx="3657599" cy="402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Logo / Team T-Shirt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the team logo and T-shirt design and submit your preferences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Planning Document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</a:t>
            </a:r>
            <a:r>
              <a:rPr lang="en"/>
              <a:t>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</a:t>
            </a:r>
            <a:r>
              <a:rPr lang="en"/>
              <a:t>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</a:t>
            </a:r>
            <a:endParaRPr/>
          </a:p>
        </p:txBody>
      </p:sp>
      <p:sp>
        <p:nvSpPr>
          <p:cNvPr id="164" name="Google Shape;164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basic project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all materials that don’t go easily into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work on this less frequent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Flowers example planning document</a:t>
            </a:r>
            <a:endParaRPr/>
          </a:p>
        </p:txBody>
      </p:sp>
      <p:sp>
        <p:nvSpPr>
          <p:cNvPr id="165" name="Google Shape;165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1" name="Google Shape;171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72" name="Google Shape;172;p2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{657DC861-C4D5-4461-B940-F122E4C42B2A}</a:tableStyleId>
              </a:tblPr>
              <a:tblGrid>
                <a:gridCol w="524750"/>
                <a:gridCol w="2979050"/>
                <a:gridCol w="5091575"/>
              </a:tblGrid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name (tab in spreadsheet)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purpose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basic 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team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project team 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Role assignments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role assignment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goal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product vision and project mission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glossary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domain terminology of project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goals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goals of respective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Mid-project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mid-project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Plans and tracks final 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of done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decision criteria for “done”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 links to documentation of product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 of materials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all third-party components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simple tool for 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Project Data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data as needed and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do not protect the online team meeting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Project Team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name and GitHub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</a:t>
            </a:r>
            <a:r>
              <a:rPr b="1" lang="en"/>
              <a:t>use only one GitHub id</a:t>
            </a:r>
            <a:r>
              <a:rPr lang="en"/>
              <a:t> during the semester 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Role Assignments</a:t>
            </a:r>
            <a:endParaRPr/>
          </a:p>
        </p:txBody>
      </p:sp>
      <p:sp>
        <p:nvSpPr>
          <p:cNvPr id="192" name="Google Shape;192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roles people play in a given week (sprint)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finish this during the first team meeting</a:t>
            </a:r>
            <a:endParaRPr/>
          </a:p>
        </p:txBody>
      </p:sp>
      <p:sp>
        <p:nvSpPr>
          <p:cNvPr id="193" name="Google Shape;193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GitHub IDs</a:t>
            </a:r>
            <a:endParaRPr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work takes place in the project’s GitHub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create and provide your GitHub id as soon as possible </a:t>
            </a:r>
            <a:endParaRPr/>
          </a:p>
        </p:txBody>
      </p:sp>
      <p:sp>
        <p:nvSpPr>
          <p:cNvPr id="200" name="Google Shape;200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206" name="Google Shape;206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all deliverables (homework) in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Deliverables</a:t>
            </a:r>
            <a:r>
              <a:rPr lang="en"/>
              <a:t> folder of the project’s GitHub code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can be found in the homework instructions</a:t>
            </a:r>
            <a:endParaRPr/>
          </a:p>
        </p:txBody>
      </p:sp>
      <p:sp>
        <p:nvSpPr>
          <p:cNvPr id="207" name="Google Shape;207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Planning Document</a:t>
            </a:r>
            <a:endParaRPr/>
          </a:p>
        </p:txBody>
      </p:sp>
      <p:sp>
        <p:nvSpPr>
          <p:cNvPr id="213" name="Google Shape;213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initialize your planning document and keep it up-to-date</a:t>
            </a:r>
            <a:endParaRPr/>
          </a:p>
        </p:txBody>
      </p:sp>
      <p:sp>
        <p:nvSpPr>
          <p:cNvPr id="214" name="Google Shape;214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GitHub Terminology Mess)</a:t>
            </a:r>
            <a:endParaRPr/>
          </a:p>
        </p:txBody>
      </p:sp>
      <p:sp>
        <p:nvSpPr>
          <p:cNvPr id="220" name="Google Shape;220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21" name="Google Shape;221;p35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{610C1F80-E532-47D2-B521-942A5BCCF677}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Agile /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GitHub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Other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Project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Repository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Backlogs [1]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Backlogs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 in p</a:t>
                      </a:r>
                      <a:r>
                        <a:rPr lang="en"/>
                        <a:t>roject [2]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Kanban board [3]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board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Backlog item [4]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Backlog item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Item, also issue [5]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 item, ticket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Code repository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22" name="Google Shape;222;p35"/>
          <p:cNvSpPr txBox="1"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Backlogs can be of different types: Product backlog, sprint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The columns of a GitHub project represent the different backlogs + states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Scrum proper does not know kanban boards, but agile in general acknowledges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Backlog items can be of different types: Feature [6], refactoring, bug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Terms vary throughout the GitHub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Features should be presented using the user story format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Feature 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Student Roles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 (GitHub Project)</a:t>
            </a:r>
            <a:endParaRPr/>
          </a:p>
        </p:txBody>
      </p:sp>
      <p:sp>
        <p:nvSpPr>
          <p:cNvPr id="233" name="Google Shape;233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board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slots (work process states, represented by columns)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backlog (needs doing)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backlog (ready to be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(being worked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review (needs sign-off)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archive (finished and archived)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change the feature board’s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34" name="Google Shape;234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Board and Backlog Items</a:t>
            </a:r>
            <a:endParaRPr/>
          </a:p>
        </p:txBody>
      </p:sp>
      <p:sp>
        <p:nvSpPr>
          <p:cNvPr id="240" name="Google Shape;240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41" name="Google Shape;241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6" name="Google Shape;246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2686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backlog item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semantically closed </a:t>
            </a:r>
            <a:r>
              <a:rPr b="1" lang="en"/>
              <a:t>task that needs doing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</a:t>
            </a:r>
            <a:r>
              <a:rPr lang="en"/>
              <a:t> (functional and non-functional user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Refactorings</a:t>
            </a:r>
            <a:r>
              <a:rPr lang="en"/>
              <a:t> (behavior-preserving code improvements)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Bugs fixes</a:t>
            </a:r>
            <a:r>
              <a:rPr lang="en"/>
              <a:t> (fixes to malfunctioning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GitHub issues to represent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by directly entering them into the GitHub project (the feature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entering them as an issue, also assigning them to the feature board</a:t>
            </a:r>
            <a:endParaRPr/>
          </a:p>
        </p:txBody>
      </p:sp>
      <p:sp>
        <p:nvSpPr>
          <p:cNvPr id="252" name="Google Shape;252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Items (Also: Issue, Work Item, Ticket)</a:t>
            </a:r>
            <a:endParaRPr/>
          </a:p>
        </p:txBody>
      </p:sp>
      <p:sp>
        <p:nvSpPr>
          <p:cNvPr id="253" name="Google Shape;253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Issue Using User Story Format</a:t>
            </a:r>
            <a:endParaRPr/>
          </a:p>
        </p:txBody>
      </p:sp>
      <p:sp>
        <p:nvSpPr>
          <p:cNvPr id="259" name="Google Shape;259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0" name="Google Shape;260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91" y="914400"/>
            <a:ext cx="560641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Templates</a:t>
            </a:r>
            <a:endParaRPr/>
          </a:p>
        </p:txBody>
      </p:sp>
      <p:sp>
        <p:nvSpPr>
          <p:cNvPr id="266" name="Google Shape;266;p42"/>
          <p:cNvSpPr txBox="1"/>
          <p:nvPr>
            <p:ph idx="1" type="body"/>
          </p:nvPr>
        </p:nvSpPr>
        <p:spPr>
          <a:xfrm>
            <a:off x="274326" y="914400"/>
            <a:ext cx="50292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template for feature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template should contain fields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name (already preset as title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description (using user story)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criteria (to test for fulfillment)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of done (from sprint 5 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labels for features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Est. size = X </a:t>
            </a:r>
            <a:r>
              <a:rPr lang="en"/>
              <a:t> for estimated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Real size = Y </a:t>
            </a:r>
            <a:r>
              <a:rPr lang="en"/>
              <a:t> for actual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escalating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add other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68" name="Google Shape;268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52" y="914400"/>
            <a:ext cx="3528178" cy="347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1"/>
            <a:ext cx="9144000" cy="5138284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3"/>
          <p:cNvSpPr/>
          <p:nvPr/>
        </p:nvSpPr>
        <p:spPr>
          <a:xfrm>
            <a:off x="6477900" y="3394200"/>
            <a:ext cx="1188600" cy="813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Feature Board</a:t>
            </a:r>
            <a:endParaRPr/>
          </a:p>
        </p:txBody>
      </p:sp>
      <p:sp>
        <p:nvSpPr>
          <p:cNvPr id="280" name="Google Shape;280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feature board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initial content, meet with your industry partner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feature board</a:t>
            </a:r>
            <a:endParaRPr/>
          </a:p>
        </p:txBody>
      </p:sp>
      <p:sp>
        <p:nvSpPr>
          <p:cNvPr id="281" name="Google Shape;281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Code Repository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 Setup</a:t>
            </a:r>
            <a:endParaRPr/>
          </a:p>
        </p:txBody>
      </p:sp>
      <p:sp>
        <p:nvSpPr>
          <p:cNvPr id="292" name="Google Shape;292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only one account and </a:t>
            </a:r>
            <a:r>
              <a:rPr b="1" lang="en"/>
              <a:t>one email address and stick to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configure your name and email address for your local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make sure this is the same information as on github.com</a:t>
            </a:r>
            <a:endParaRPr/>
          </a:p>
        </p:txBody>
      </p:sp>
      <p:sp>
        <p:nvSpPr>
          <p:cNvPr id="293" name="Google Shape;293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94" name="Google Shape;294;p46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user.name "Dirk Riehle"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 user.email "dirk@riehle.org"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Scrum Team [1]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56" name="Google Shape;56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</a:t>
            </a:r>
            <a:r>
              <a:rPr lang="en"/>
              <a:t>] Scrum guide: One Scrum Master, one product owner, software developers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Sign-off</a:t>
            </a:r>
            <a:endParaRPr/>
          </a:p>
        </p:txBody>
      </p:sp>
      <p:sp>
        <p:nvSpPr>
          <p:cNvPr id="300" name="Google Shape;300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sign-off on your commits as your work using –signoff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add your name and email address to the commit message</a:t>
            </a:r>
            <a:endParaRPr/>
          </a:p>
        </p:txBody>
      </p:sp>
      <p:sp>
        <p:nvSpPr>
          <p:cNvPr id="301" name="Google Shape;301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2" name="Google Shape;302;p47"/>
          <p:cNvSpPr txBox="1"/>
          <p:nvPr/>
        </p:nvSpPr>
        <p:spPr>
          <a:xfrm>
            <a:off x="274320" y="18288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-m "Fixed issue #123" --signoff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/ Co-Authoring</a:t>
            </a:r>
            <a:endParaRPr/>
          </a:p>
        </p:txBody>
      </p:sp>
      <p:sp>
        <p:nvSpPr>
          <p:cNvPr id="308" name="Google Shape;308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pair programming, please make sure you document this in your commits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“Co-authored-by:” to commit message using </a:t>
            </a:r>
            <a:r>
              <a:rPr b="1" lang="en"/>
              <a:t>the correct email address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ouble-check the syntax (otherwise co-authorship will not be recognized)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Each co-authored-by needs to be on its own line to be recognized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Declaring collaboration in the feature board is not enough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detailed information on GitHub</a:t>
            </a:r>
            <a:endParaRPr/>
          </a:p>
        </p:txBody>
      </p:sp>
      <p:sp>
        <p:nvSpPr>
          <p:cNvPr id="309" name="Google Shape;309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10" name="Google Shape;310;p48"/>
          <p:cNvSpPr txBox="1"/>
          <p:nvPr/>
        </p:nvSpPr>
        <p:spPr>
          <a:xfrm>
            <a:off x="274325" y="2148840"/>
            <a:ext cx="8595300" cy="12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stefan.buchner@fau.de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Your Work Count</a:t>
            </a:r>
            <a:endParaRPr/>
          </a:p>
        </p:txBody>
      </p:sp>
      <p:sp>
        <p:nvSpPr>
          <p:cNvPr id="316" name="Google Shape;316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git, not GitHub [1], to look at your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your work to count,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squash your 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delete branches with relevant work</a:t>
            </a:r>
            <a:endParaRPr/>
          </a:p>
        </p:txBody>
      </p:sp>
      <p:sp>
        <p:nvSpPr>
          <p:cNvPr id="317" name="Google Shape;317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18" name="Google Shape;318;p49"/>
          <p:cNvSpPr txBox="1"/>
          <p:nvPr/>
        </p:nvSpPr>
        <p:spPr>
          <a:xfrm>
            <a:off x="0" y="420624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The GitHub interface / GitHub insights does not display your data correctly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 Licenses</a:t>
            </a:r>
            <a:endParaRPr/>
          </a:p>
        </p:txBody>
      </p:sp>
      <p:sp>
        <p:nvSpPr>
          <p:cNvPr id="324" name="Google Shape;324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source code, we use the MIT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https://opensource.org/licenses/MIT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other data, we use the CC BY 4.0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https://creativecommons.org/licenses/by/4.0/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5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and Copyright Declaration in Files</a:t>
            </a:r>
            <a:endParaRPr/>
          </a:p>
        </p:txBody>
      </p:sp>
      <p:sp>
        <p:nvSpPr>
          <p:cNvPr id="331" name="Google Shape;331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use the REUSE SOFTWARE [1] format to declare license and copyright</a:t>
            </a:r>
            <a:endParaRPr/>
          </a:p>
        </p:txBody>
      </p:sp>
      <p:sp>
        <p:nvSpPr>
          <p:cNvPr id="332" name="Google Shape;332;p5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33" name="Google Shape;333;p51"/>
          <p:cNvSpPr txBox="1"/>
          <p:nvPr/>
        </p:nvSpPr>
        <p:spPr>
          <a:xfrm>
            <a:off x="0" y="4416552"/>
            <a:ext cx="731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https://reuse.software/</a:t>
            </a:r>
            <a:r>
              <a:rPr lang="en"/>
              <a:t> </a:t>
            </a:r>
            <a:endParaRPr/>
          </a:p>
        </p:txBody>
      </p:sp>
      <p:sp>
        <p:nvSpPr>
          <p:cNvPr id="334" name="Google Shape;334;p51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2010-2021 Dirk Riehle &lt;dirk@riehle.org&gt;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2019 Georg Schwarz &lt;georg.schwarz@fau.de&gt;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Governance</a:t>
            </a:r>
            <a:endParaRPr/>
          </a:p>
        </p:txBody>
      </p:sp>
      <p:sp>
        <p:nvSpPr>
          <p:cNvPr id="340" name="Google Shape;340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add copyleft-licensed libraries to your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these rules of thumb on license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OK: Permissive licenses (MIT, BSD, Apache)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be OK: Weakly protective (a.k.a. “weak 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not OK: Strongly protective (a.k.a. “reciprocal” or “copyleft”)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OK: Non-software licenses, no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Professionals (i.e. companies) use code scanners to check</a:t>
            </a:r>
            <a:endParaRPr/>
          </a:p>
        </p:txBody>
      </p:sp>
      <p:sp>
        <p:nvSpPr>
          <p:cNvPr id="341" name="Google Shape;341;p5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Imp-Squared Backlog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Impediments and Improvements (</a:t>
            </a:r>
            <a:r>
              <a:rPr lang="en"/>
              <a:t>Imp-Squared</a:t>
            </a:r>
            <a:r>
              <a:rPr lang="en"/>
              <a:t>) Backlog</a:t>
            </a:r>
            <a:endParaRPr/>
          </a:p>
        </p:txBody>
      </p:sp>
      <p:sp>
        <p:nvSpPr>
          <p:cNvPr id="352" name="Google Shape;352;p5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imp-squared backlog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project impediments and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Impediments are non-technical problems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the team and project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 are non-technical desires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team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5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" name="Google Shape;35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5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Imp-Squared Backlog</a:t>
            </a:r>
            <a:endParaRPr/>
          </a:p>
        </p:txBody>
      </p:sp>
      <p:sp>
        <p:nvSpPr>
          <p:cNvPr id="364" name="Google Shape;364;p5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imp-squared backlog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imp-squared backlog</a:t>
            </a:r>
            <a:endParaRPr/>
          </a:p>
        </p:txBody>
      </p:sp>
      <p:sp>
        <p:nvSpPr>
          <p:cNvPr id="365" name="Google Shape;365;p5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the software is valuable (to customers)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design and implementation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continuous process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Stand-up Emails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</a:t>
            </a:r>
            <a:endParaRPr/>
          </a:p>
        </p:txBody>
      </p:sp>
      <p:sp>
        <p:nvSpPr>
          <p:cNvPr id="376" name="Google Shape;376;p5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 are a communication mechanism that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regular updates about each other’s work state /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writing a stand-up email, please consider these three topics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</a:t>
            </a:r>
            <a:r>
              <a:rPr lang="en"/>
              <a:t>you</a:t>
            </a:r>
            <a:r>
              <a:rPr lang="en"/>
              <a:t> get done since you last sent a stand-up email?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your next steps / plans of work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challenges are you facing?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from the stand-up emails, feel free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your own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5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</a:t>
            </a:r>
            <a:r>
              <a:rPr lang="en"/>
              <a:t>Stand-up Emails</a:t>
            </a:r>
            <a:endParaRPr/>
          </a:p>
        </p:txBody>
      </p:sp>
      <p:sp>
        <p:nvSpPr>
          <p:cNvPr id="383" name="Google Shape;383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</a:t>
            </a:r>
            <a:r>
              <a:rPr lang="en"/>
              <a:t>end stand-up emails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twice in total, on different days of the week</a:t>
            </a:r>
            <a:endParaRPr/>
          </a:p>
        </p:txBody>
      </p:sp>
      <p:sp>
        <p:nvSpPr>
          <p:cNvPr id="384" name="Google Shape;384;p5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85" name="Google Shape;385;p5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871100"/>
            <a:ext cx="8229599" cy="31581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6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Happiness Index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6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Index [1]</a:t>
            </a:r>
            <a:endParaRPr/>
          </a:p>
        </p:txBody>
      </p:sp>
      <p:sp>
        <p:nvSpPr>
          <p:cNvPr id="396" name="Google Shape;396;p6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happiness index tracks general satisfaction to indicate potential problems </a:t>
            </a:r>
            <a:endParaRPr/>
          </a:p>
        </p:txBody>
      </p:sp>
      <p:sp>
        <p:nvSpPr>
          <p:cNvPr id="397" name="Google Shape;397;p6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398" name="Google Shape;398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372518"/>
            <a:ext cx="8229602" cy="29708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399" name="Google Shape;399;p6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Originally: Emotions Seismograph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Happiness Index</a:t>
            </a:r>
            <a:endParaRPr/>
          </a:p>
        </p:txBody>
      </p:sp>
      <p:sp>
        <p:nvSpPr>
          <p:cNvPr id="405" name="Google Shape;405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indicate your happiness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team meeting, including the first and last one, until end of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contributions (your happiness) remains 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6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12" name="Google Shape;412;p6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13" name="Google Shape;413;p6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4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19" name="Google Shape;419;p64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25" name="Google Shape;425;p6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426" name="Google Shape;426;p6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Roles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a demo is ready for review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Scrum Project Manager</a:t>
            </a:r>
            <a:endParaRPr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teams are self-organizing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Industry Partner Meeting</a:t>
            </a:r>
            <a:endParaRPr/>
          </a:p>
        </p:txBody>
      </p:sp>
      <p:sp>
        <p:nvSpPr>
          <p:cNvPr id="84" name="Google Shape;84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have a first meeting with your industry partner as soon as possible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members in general participate to learn about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owners participate to gather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developers participate to ask technical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the first team meeting you should still try to regularly meet the industry partner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many team members should participate as is sensible and possible</a:t>
            </a:r>
            <a:endParaRPr/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Team Contract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