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1107095-8C8A-4676-AFC7-264FA7A97043}">
  <a:tblStyle styleId="{61107095-8C8A-4676-AFC7-264FA7A970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3985d0d2d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3985d0d2d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3985d0d2d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3985d0d2d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8" name="Google Shape;98;p17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{61107095-8C8A-4676-AFC7-264FA7A97043}</a:tableStyleId>
              </a:tblPr>
              <a:tblGrid>
                <a:gridCol w="1314475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Univ.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Erlangen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20%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5 ECTS = 20%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6" name="Google Shape;106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Theory (lectures) = 10% of grade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2 SWS in 10 ECTS = 10%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As measured by class quizzes</a:t>
            </a:r>
            <a:endParaRPr strike="sngStrike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Grading scale is [0..10] points</a:t>
            </a:r>
            <a:endParaRPr strike="sngStrike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100%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required to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5" name="Google Shape;135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introduce students </a:t>
            </a:r>
            <a:r>
              <a:rPr b="1" lang="en" sz="3200">
                <a:solidFill>
                  <a:srgbClr val="212121"/>
                </a:solidFill>
              </a:rPr>
              <a:t>to </a:t>
            </a:r>
            <a:r>
              <a:rPr b="1" lang="en" sz="3200">
                <a:solidFill>
                  <a:schemeClr val="accent3"/>
                </a:solidFill>
              </a:rPr>
              <a:t>agile methods </a:t>
            </a:r>
            <a:r>
              <a:rPr b="1" lang="en" sz="3200">
                <a:solidFill>
                  <a:srgbClr val="212121"/>
                </a:solidFill>
              </a:rPr>
              <a:t>by creating useful </a:t>
            </a:r>
            <a:r>
              <a:rPr b="1" lang="en" sz="3200"/>
              <a:t>open- source</a:t>
            </a:r>
            <a:r>
              <a:rPr b="1" lang="en" sz="3200">
                <a:solidFill>
                  <a:srgbClr val="212121"/>
                </a:solidFill>
              </a:rPr>
              <a:t> software in a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Process questions</a:t>
            </a:r>
            <a:r>
              <a:rPr lang="en"/>
              <a:t> to your Scrum Master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79" name="Google Shape;179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6" name="Google Shape;186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 and Courses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{61107095-8C8A-4676-AFC7-264FA7A97043}</a:tableStyleId>
              </a:tblPr>
              <a:tblGrid>
                <a:gridCol w="1314450"/>
                <a:gridCol w="1456175"/>
                <a:gridCol w="1456175"/>
                <a:gridCol w="1456175"/>
                <a:gridCol w="1456175"/>
                <a:gridCol w="14561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9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AMOS-UE</a:t>
                      </a:r>
                      <a:br>
                        <a:rPr b="1" lang="en" sz="1200">
                          <a:solidFill>
                            <a:schemeClr val="lt1"/>
                          </a:solidFill>
                        </a:rPr>
                      </a:b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COACH-VL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–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r>
                        <a:rPr b="1" lang="en" sz="1500"/>
                        <a:t> 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+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x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