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681CE1C-883F-463C-A9AE-742D56E78957}">
  <a:tblStyle styleId="{F681CE1C-883F-463C-A9AE-742D56E789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e0fdfcf9f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e0fdfcf9f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e0fdfcf9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e0fdfcf9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e0fdfcf9f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e0fdfcf9f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3ddc2a05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3ddc2a05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3ddc2a05b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3ddc2a05b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e0fdfcf9ff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e0fdfcf9f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e0fdfcf9f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e0fdfcf9f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e0fdfcf9f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e0fdfcf9f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0fdfcf9ff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e0fdfcf9ff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2cc9e381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2cc9e381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f17014c6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f17014c6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2cc9e381e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2cc9e381e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2cc9e381e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2cc9e381e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2cc9e381e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2cc9e381e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2cc9e381e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2cc9e381e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2cc9e381e8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2cc9e381e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2cc9e381e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2cc9e381e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2cc9e381e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2cc9e381e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2cc9e381e8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2cc9e381e8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2cc9e381e8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2cc9e381e8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2cc9e381e8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2cc9e381e8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52a3f74d0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52a3f74d0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2d25c166c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2d25c166c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2d25c166c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2d25c166c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2cc9e381e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2cc9e381e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2cc9e381e8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2cc9e381e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2cc9e381e8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2cc9e381e8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3f3cfecdc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3f3cfecdc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2cc9e381e8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2cc9e381e8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2cc9e381e8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2cc9e381e8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2cc9e381e8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2cc9e381e8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2cc9e381e8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2cc9e381e8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e0fdfcf9f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e0fdfcf9f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e1c0775d90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e1c0775d9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e1c0775d90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e1c0775d9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3cec2bad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3cec2bad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3cec2bad4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3cec2bad4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3de78a01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3de78a01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e0fdfcf9f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e0fdfcf9f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e0fdfcf9f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e0fdfcf9f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e0fdfcf9f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e0fdfcf9f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e0fdfcf9ff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e0fdfcf9f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profriehl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1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s://youtu.be/r0op8e0LuoU" TargetMode="External"/><Relationship Id="rId5" Type="http://schemas.openxmlformats.org/officeDocument/2006/relationships/hyperlink" Target="http://www.youtube.com/watch?v=r0op8e0LuoU" TargetMode="External"/><Relationship Id="rId6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profriehle.com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profriehle.com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profriehle.com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s://agilemanifesto.or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rofriehle.co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profriehle.com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profriehle.com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profriehle.com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profriehle.com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profriehle.com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profriehle.com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profriehle.com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profriehle.com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profriehle.com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profriehle.com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profriehle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rofriehle.com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www.youtube.com/watch?v=D7rbiLNf-JI" TargetMode="External"/><Relationship Id="rId5" Type="http://schemas.openxmlformats.org/officeDocument/2006/relationships/image" Target="../media/image14.jpg"/><Relationship Id="rId6" Type="http://schemas.openxmlformats.org/officeDocument/2006/relationships/hyperlink" Target="https://www.youtube.com/watch?v=D7rbiLNf-JI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www.youtube.com/watch?v=_n065KE00J0" TargetMode="External"/><Relationship Id="rId5" Type="http://schemas.openxmlformats.org/officeDocument/2006/relationships/image" Target="../media/image17.jpg"/><Relationship Id="rId6" Type="http://schemas.openxmlformats.org/officeDocument/2006/relationships/hyperlink" Target="https://youtu.be/_n065KE00J0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rofriehle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rofriehle.co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Processes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AMOS B03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Magic Triangle (“Pick Two”)</a:t>
            </a:r>
            <a:endParaRPr/>
          </a:p>
        </p:txBody>
      </p:sp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Plan-Driven Development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Plan-Driven Development</a:t>
            </a:r>
            <a:endParaRPr/>
          </a:p>
        </p:txBody>
      </p:sp>
      <p:sp>
        <p:nvSpPr>
          <p:cNvPr id="109" name="Google Shape;109;p1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From “The Pentagon Wars” [1]</a:t>
            </a:r>
            <a:endParaRPr/>
          </a:p>
        </p:txBody>
      </p:sp>
      <p:sp>
        <p:nvSpPr>
          <p:cNvPr id="116" name="Google Shape;116;p2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17" name="Google Shape;117;p20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https://youtu.be/r0op8e0LuoU</a:t>
            </a:r>
            <a:r>
              <a:rPr lang="en"/>
              <a:t> </a:t>
            </a:r>
            <a:endParaRPr/>
          </a:p>
        </p:txBody>
      </p:sp>
      <p:pic>
        <p:nvPicPr>
          <p:cNvPr descr="A (Hollywood) exercise in project management, mostly about feature creep, but also suitable for product management teaching." id="118" name="Google Shape;118;p20" title="The New Bradley Design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32688" y="914400"/>
            <a:ext cx="6478622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Lessons</a:t>
            </a:r>
            <a:endParaRPr/>
          </a:p>
        </p:txBody>
      </p:sp>
      <p:sp>
        <p:nvSpPr>
          <p:cNvPr id="124" name="Google Shape;124;p2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Stakeholders problems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Multiple stakeholders with conflicting interests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Meddling stakeholders intervening into the process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Requirement problems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Inconsistent requirements (poor quality assurance)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Changing requirements (wandering focus, long project)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 creep (from troop carrier to tank)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Product problems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Cost explosion due to lack of focus, rework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Unclear market and wandering purpose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Waterfall Model [1]</a:t>
            </a:r>
            <a:endParaRPr/>
          </a:p>
        </p:txBody>
      </p:sp>
      <p:sp>
        <p:nvSpPr>
          <p:cNvPr id="131" name="Google Shape;131;p2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5725" y="914400"/>
            <a:ext cx="5792542" cy="3657601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2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</a:t>
            </a:r>
            <a:r>
              <a:rPr lang="en"/>
              <a:t>Royce, W. W. (1970). Managing the development of large software systems. Proceedings of IEEE WESCON. Los Angeles, 328-388.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Lesson From Plan-Driven Development</a:t>
            </a:r>
            <a:endParaRPr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274320" y="914400"/>
            <a:ext cx="8595300" cy="365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200">
                <a:solidFill>
                  <a:schemeClr val="accent2"/>
                </a:solidFill>
              </a:rPr>
              <a:t>Phases ≠ Activities</a:t>
            </a:r>
            <a:endParaRPr b="1" sz="3200">
              <a:solidFill>
                <a:schemeClr val="accent2"/>
              </a:solidFill>
            </a:endParaRPr>
          </a:p>
        </p:txBody>
      </p:sp>
      <p:sp>
        <p:nvSpPr>
          <p:cNvPr id="140" name="Google Shape;140;p2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Agile Methods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Methods</a:t>
            </a:r>
            <a:endParaRPr/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</a:t>
            </a:r>
            <a:r>
              <a:rPr lang="en"/>
              <a:t> methods are a category of software development methodologies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Defined in opposition to plan-driven development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Driven by consultants as a significant business opportunity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key idea of agile methods is to have a fast feedback loop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Steer, don’t plan and blindly execute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Codified as the agile manifesto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Examples agile methodologies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Scrum, XP, the Crystal Methods, Feature Driven Development</a:t>
            </a:r>
            <a:endParaRPr/>
          </a:p>
        </p:txBody>
      </p:sp>
      <p:sp>
        <p:nvSpPr>
          <p:cNvPr id="152" name="Google Shape;152;p2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Principles of the Agile Manifesto [1]</a:t>
            </a:r>
            <a:endParaRPr/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Individuals and interactions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 processes and tools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Working software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 comprehensive documentation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Customer collaboration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 contract negotiation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Responding to change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 following a plan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60" name="Google Shape;160;p26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https://agilemanifesto.org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Software development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Plan-driven development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Agile methods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Scrum</a:t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Development Process</a:t>
            </a:r>
            <a:endParaRPr/>
          </a:p>
        </p:txBody>
      </p:sp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274325" y="914400"/>
            <a:ext cx="8595300" cy="137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Succession of equal-length iterations (“time-boxes”, “sprints”)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Intervention points are during planning and review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feedback only available during review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68" name="Google Shape;168;p27"/>
          <p:cNvSpPr txBox="1"/>
          <p:nvPr/>
        </p:nvSpPr>
        <p:spPr>
          <a:xfrm>
            <a:off x="0" y="4242816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 = Planning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= E</a:t>
            </a:r>
            <a:r>
              <a:rPr lang="en"/>
              <a:t>xecution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3R = Review, release, and retrospective</a:t>
            </a:r>
            <a:endParaRPr/>
          </a:p>
        </p:txBody>
      </p:sp>
      <p:pic>
        <p:nvPicPr>
          <p:cNvPr id="169" name="Google Shape;16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2103120"/>
            <a:ext cx="8595359" cy="1757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of Fast Feedback Loops</a:t>
            </a:r>
            <a:endParaRPr/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Short iterations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Short iterations lead to focus on high-value features first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Established well-worn rhythm is sustainable, avoids burnout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Partial functionality is better than none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User feedback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feedback helps team steer product to meeting needs right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Feedback loop ensures that problems surface early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Feedback helps recognize and realize new innovative features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Plan-Driven vs. Agile Processes </a:t>
            </a:r>
            <a:endParaRPr/>
          </a:p>
        </p:txBody>
      </p:sp>
      <p:sp>
        <p:nvSpPr>
          <p:cNvPr id="182" name="Google Shape;182;p2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183" name="Google Shape;18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Plan-Driven vs. Agile Work Rhythms</a:t>
            </a:r>
            <a:endParaRPr/>
          </a:p>
        </p:txBody>
      </p:sp>
      <p:sp>
        <p:nvSpPr>
          <p:cNvPr id="189" name="Google Shape;189;p3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190" name="Google Shape;19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Agile Methods Lead to Cowboy Coding?</a:t>
            </a:r>
            <a:endParaRPr/>
          </a:p>
        </p:txBody>
      </p:sp>
      <p:sp>
        <p:nvSpPr>
          <p:cNvPr id="196" name="Google Shape;196;p31"/>
          <p:cNvSpPr txBox="1"/>
          <p:nvPr>
            <p:ph idx="1" type="body"/>
          </p:nvPr>
        </p:nvSpPr>
        <p:spPr>
          <a:xfrm>
            <a:off x="274320" y="914400"/>
            <a:ext cx="8595300" cy="365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200">
                <a:solidFill>
                  <a:schemeClr val="accent2"/>
                </a:solidFill>
              </a:rPr>
              <a:t>Agile methods are high discipline</a:t>
            </a:r>
            <a:endParaRPr b="1" sz="3200">
              <a:solidFill>
                <a:schemeClr val="accent2"/>
              </a:solidFill>
            </a:endParaRPr>
          </a:p>
        </p:txBody>
      </p:sp>
      <p:sp>
        <p:nvSpPr>
          <p:cNvPr id="197" name="Google Shape;197;p3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Scrum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[1]</a:t>
            </a:r>
            <a:endParaRPr/>
          </a:p>
        </p:txBody>
      </p:sp>
      <p:sp>
        <p:nvSpPr>
          <p:cNvPr id="208" name="Google Shape;208;p3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is an agile method (framework) invented around 1993, 1995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 a </a:t>
            </a:r>
            <a:r>
              <a:rPr lang="en"/>
              <a:t>minimal</a:t>
            </a:r>
            <a:r>
              <a:rPr lang="en"/>
              <a:t> (agile) process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applicable to any domain, not just software development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10" name="Google Shape;210;p33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</a:t>
            </a:r>
            <a:r>
              <a:rPr lang="en"/>
              <a:t>Schwaber, K., &amp; Sutherland, J. (2020). The scrum guide. Web-published.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Roles / Scrum Team [1]</a:t>
            </a:r>
            <a:endParaRPr/>
          </a:p>
        </p:txBody>
      </p:sp>
      <p:sp>
        <p:nvSpPr>
          <p:cNvPr id="216" name="Google Shape;216;p3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217" name="Google Shape;21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4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The Scrum team is one Scrum Master, one product owner, software developers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Committed roles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Product owner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developer(s)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Scrum Master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Involved roles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Sponsor / funder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Regulators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Committed vs. Involved Roles</a:t>
            </a:r>
            <a:endParaRPr/>
          </a:p>
        </p:txBody>
      </p:sp>
      <p:sp>
        <p:nvSpPr>
          <p:cNvPr id="225" name="Google Shape;225;p3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Mapping Roles to Posts</a:t>
            </a:r>
            <a:endParaRPr/>
          </a:p>
        </p:txBody>
      </p:sp>
      <p:sp>
        <p:nvSpPr>
          <p:cNvPr id="231" name="Google Shape;231;p3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232" name="Google Shape;23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Software Development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 / Posts Correspondence</a:t>
            </a:r>
            <a:endParaRPr/>
          </a:p>
        </p:txBody>
      </p:sp>
      <p:sp>
        <p:nvSpPr>
          <p:cNvPr id="238" name="Google Shape;238;p3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graphicFrame>
        <p:nvGraphicFramePr>
          <p:cNvPr id="239" name="Google Shape;239;p37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{F681CE1C-883F-463C-A9AE-742D56E78957}</a:tableStyleId>
              </a:tblPr>
              <a:tblGrid>
                <a:gridCol w="2690350"/>
                <a:gridCol w="695750"/>
                <a:gridCol w="1827650"/>
                <a:gridCol w="686550"/>
                <a:gridCol w="2695025"/>
              </a:tblGrid>
              <a:tr h="1005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Custom projects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Scrum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Products</a:t>
                      </a: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 for a market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10058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Project manager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/>
                        <a:t>→</a:t>
                      </a:r>
                      <a:endParaRPr sz="3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Product owner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/>
                        <a:t>←</a:t>
                      </a:r>
                      <a:endParaRPr sz="3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Product manager</a:t>
                      </a:r>
                      <a:br>
                        <a:rPr lang="en" sz="1800">
                          <a:solidFill>
                            <a:schemeClr val="dk1"/>
                          </a:solidFill>
                        </a:rPr>
                      </a:br>
                      <a:r>
                        <a:rPr lang="en" sz="1800">
                          <a:solidFill>
                            <a:schemeClr val="dk1"/>
                          </a:solidFill>
                        </a:rPr>
                        <a:t>Engineering manager</a:t>
                      </a:r>
                      <a:endParaRPr b="1" sz="3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10058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Project manager</a:t>
                      </a:r>
                      <a:endParaRPr sz="1800"/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Software developer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/>
                        <a:t>→</a:t>
                      </a:r>
                      <a:endParaRPr sz="3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Software developer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/>
                        <a:t>←</a:t>
                      </a:r>
                      <a:endParaRPr sz="3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Software developer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Engineering manager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Quality assurer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58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Project manager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/>
                        <a:t>→</a:t>
                      </a:r>
                      <a:endParaRPr sz="3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Scrum Master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/>
                        <a:t>←</a:t>
                      </a:r>
                      <a:endParaRPr sz="3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Engineering manager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Terms (The Scrum Terminology Mess)</a:t>
            </a:r>
            <a:endParaRPr/>
          </a:p>
        </p:txBody>
      </p:sp>
      <p:sp>
        <p:nvSpPr>
          <p:cNvPr id="245" name="Google Shape;245;p3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graphicFrame>
        <p:nvGraphicFramePr>
          <p:cNvPr id="246" name="Google Shape;246;p38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{F681CE1C-883F-463C-A9AE-742D56E78957}</a:tableStyleId>
              </a:tblPr>
              <a:tblGrid>
                <a:gridCol w="2865125"/>
                <a:gridCol w="2865125"/>
                <a:gridCol w="2865125"/>
              </a:tblGrid>
              <a:tr h="731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Scrum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Product</a:t>
                      </a:r>
                      <a:br>
                        <a:rPr b="1" lang="en" sz="1800">
                          <a:solidFill>
                            <a:schemeClr val="lt1"/>
                          </a:solidFill>
                        </a:rPr>
                      </a:b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development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Project</a:t>
                      </a:r>
                      <a:br>
                        <a:rPr b="1" lang="en" sz="1800">
                          <a:solidFill>
                            <a:schemeClr val="lt1"/>
                          </a:solidFill>
                        </a:rPr>
                      </a:b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implementation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73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Product owner</a:t>
                      </a:r>
                      <a:endParaRPr sz="18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Product manager</a:t>
                      </a:r>
                      <a:endParaRPr sz="18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Business analyst, 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Requirements engineer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Product goal</a:t>
                      </a:r>
                      <a:endParaRPr sz="18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Product vision [1]</a:t>
                      </a:r>
                      <a:endParaRPr sz="18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Project mission [1]</a:t>
                      </a:r>
                      <a:endParaRPr sz="18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73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Product backlog</a:t>
                      </a:r>
                      <a:endParaRPr sz="18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Product requirements document (PRD)</a:t>
                      </a:r>
                      <a:endParaRPr sz="18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Requirements specification</a:t>
                      </a:r>
                      <a:endParaRPr sz="18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7" name="Google Shape;247;p38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This resolution is specific to AMOS, though the terms are generally known and used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Scope / Time Horizons</a:t>
            </a:r>
            <a:endParaRPr/>
          </a:p>
        </p:txBody>
      </p:sp>
      <p:sp>
        <p:nvSpPr>
          <p:cNvPr id="253" name="Google Shape;253;p3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proper covers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Sprint (weeks)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Releases (months)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Project/product (years)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Further evolutions e.g. SAFe cover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Product life-cycle (years)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Portfolio</a:t>
            </a:r>
            <a:endParaRPr/>
          </a:p>
        </p:txBody>
      </p:sp>
      <p:sp>
        <p:nvSpPr>
          <p:cNvPr id="254" name="Google Shape;254;p3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Process</a:t>
            </a:r>
            <a:endParaRPr/>
          </a:p>
        </p:txBody>
      </p:sp>
      <p:sp>
        <p:nvSpPr>
          <p:cNvPr id="260" name="Google Shape;260;p4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261" name="Google Shape;26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Sprint</a:t>
            </a:r>
            <a:endParaRPr/>
          </a:p>
        </p:txBody>
      </p:sp>
      <p:sp>
        <p:nvSpPr>
          <p:cNvPr id="267" name="Google Shape;267;p4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sprint is Scrum’s iteration; it is an equal-length time-box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It is a highly structured process with defined feedback points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4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269" name="Google Shape;269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2103120"/>
            <a:ext cx="8595359" cy="1757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Increment of Value</a:t>
            </a:r>
            <a:endParaRPr/>
          </a:p>
        </p:txBody>
      </p:sp>
      <p:sp>
        <p:nvSpPr>
          <p:cNvPr id="275" name="Google Shape;275;p4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increment of value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added value to current or new artifacts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Increments of value are mainly provided by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Sprints (via sprint release)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Basically, anything that has a definition of done</a:t>
            </a:r>
            <a:endParaRPr/>
          </a:p>
        </p:txBody>
      </p:sp>
      <p:sp>
        <p:nvSpPr>
          <p:cNvPr id="276" name="Google Shape;276;p4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Structure</a:t>
            </a:r>
            <a:endParaRPr/>
          </a:p>
        </p:txBody>
      </p:sp>
      <p:sp>
        <p:nvSpPr>
          <p:cNvPr id="282" name="Google Shape;282;p4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283" name="Google Shape;28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4"/>
          <p:cNvSpPr txBox="1"/>
          <p:nvPr/>
        </p:nvSpPr>
        <p:spPr>
          <a:xfrm rot="5400000">
            <a:off x="3383220" y="-1571875"/>
            <a:ext cx="2377500" cy="859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The AMOS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team meeting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289" name="Google Shape;289;p44"/>
          <p:cNvSpPr txBox="1"/>
          <p:nvPr>
            <p:ph idx="1" type="body"/>
          </p:nvPr>
        </p:nvSpPr>
        <p:spPr>
          <a:xfrm>
            <a:off x="457200" y="914400"/>
            <a:ext cx="84126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Next sprint preparation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Product owner and senior developer groom the product backlog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Sprint review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Team reviews this sprint’s results, signs off on them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Sprint release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Team decides on sprint release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Sprint retrospective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Team reviews process, commits to improvements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Sprint planning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Team discusses upcoming work, </a:t>
            </a:r>
            <a:r>
              <a:rPr lang="en"/>
              <a:t>commits to it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Daily Scrum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Team members update each other on work progress</a:t>
            </a:r>
            <a:endParaRPr/>
          </a:p>
        </p:txBody>
      </p:sp>
      <p:sp>
        <p:nvSpPr>
          <p:cNvPr id="290" name="Google Shape;290;p4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Meetings</a:t>
            </a:r>
            <a:endParaRPr/>
          </a:p>
        </p:txBody>
      </p:sp>
      <p:sp>
        <p:nvSpPr>
          <p:cNvPr id="291" name="Google Shape;291;p4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Workstreams</a:t>
            </a:r>
            <a:endParaRPr/>
          </a:p>
        </p:txBody>
      </p:sp>
      <p:sp>
        <p:nvSpPr>
          <p:cNvPr id="297" name="Google Shape;297;p4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98" name="Google Shape;298;p4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roduct management; the product owner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Builds and grooms the product backlog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Answers questions to developers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Software development; software developers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Break down backlog items into tasks, self-organize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 and implement sprint backlog items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Process improvement; the Scrum Master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Observes problems and opportunities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Facilitates impediments resolution and improvements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304" name="Google Shape;304;p4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Software development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Plan-driven development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Agile methods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Scrum</a:t>
            </a:r>
            <a:endParaRPr/>
          </a:p>
        </p:txBody>
      </p:sp>
      <p:sp>
        <p:nvSpPr>
          <p:cNvPr id="305" name="Google Shape;305;p4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Products vs. Projects</a:t>
            </a:r>
            <a:endParaRPr/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Products have a life-cycle; may live forever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Products are developed for a market (many customers)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Projects have a defined start and end date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Projects are developed for one client (one customer)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7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311" name="Google Shape;311;p47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317" name="Google Shape;317;p4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  <p:sp>
        <p:nvSpPr>
          <p:cNvPr id="318" name="Google Shape;318;p4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Copyright 2023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Megawoosh! [1]</a:t>
            </a:r>
            <a:endParaRPr/>
          </a:p>
        </p:txBody>
      </p:sp>
      <p:sp>
        <p:nvSpPr>
          <p:cNvPr id="324" name="Google Shape;324;p4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325" name="Google Shape;325;p49" title="Megawoosh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32689" y="914400"/>
            <a:ext cx="6478622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49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https://www.youtube.com/watch?v=D7rbiLNf-JI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Lessons [1]</a:t>
            </a:r>
            <a:endParaRPr/>
          </a:p>
        </p:txBody>
      </p:sp>
      <p:sp>
        <p:nvSpPr>
          <p:cNvPr id="332" name="Google Shape;332;p5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333" name="Google Shape;333;p50" title="The making of Megawoosh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35024" y="914400"/>
            <a:ext cx="6473952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50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https://youtu.be/_n065KE00J0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Traditional Software Project Organization (Consulting Firm)</a:t>
            </a:r>
            <a:endParaRPr/>
          </a:p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63" name="Google Shape;63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838200"/>
            <a:ext cx="8416747" cy="342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Descriptions in Software Consulting Pojects</a:t>
            </a:r>
            <a:endParaRPr/>
          </a:p>
        </p:txBody>
      </p:sp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project manager is responsible for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Planning, managing, and delivering the project results to clients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software developer is </a:t>
            </a:r>
            <a:r>
              <a:rPr lang="en"/>
              <a:t>responsible for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Implementing the functionality as requested by the project manager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Traditional Software Product Organization (Vendor)</a:t>
            </a:r>
            <a:endParaRPr/>
          </a:p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Descriptions in Software Product Development</a:t>
            </a:r>
            <a:endParaRPr/>
          </a:p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product manager is responsible for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needs doing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 engineering manager is responsible for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Who gets to do it and when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software developer is responsible for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it gets done and how long it will take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Quality assurance is responsible for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Ensuring that the product meets the expectations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Software Product Life-Cycle</a:t>
            </a:r>
            <a:endParaRPr/>
          </a:p>
        </p:txBody>
      </p:sp>
      <p:sp>
        <p:nvSpPr>
          <p:cNvPr id="90" name="Google Shape;90;p1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MOS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