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F661DFB-D1DE-4CD8-BE60-84D25943D62F}">
  <a:tblStyle styleId="{EF661DFB-D1DE-4CD8-BE60-84D25943D62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72F6321B-EDA7-49A3-8E9C-3E12F9C9AD7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profriehle.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rofriehle.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profriehle.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hyperlink" Target="https://profriehle.co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rofriehle.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profriehle.com"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profriehle.com"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profriehle.com"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profrieh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profrieh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4.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s://profriehle.com"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profriehle.com"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98" name="Google Shape;98;p1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99" name="Google Shape;99;p1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06" name="Google Shape;106;p18"/>
          <p:cNvGraphicFramePr/>
          <p:nvPr/>
        </p:nvGraphicFramePr>
        <p:xfrm>
          <a:off x="274320" y="914400"/>
          <a:ext cx="3000000" cy="3000000"/>
        </p:xfrm>
        <a:graphic>
          <a:graphicData uri="http://schemas.openxmlformats.org/drawingml/2006/table">
            <a:tbl>
              <a:tblPr>
                <a:noFill/>
                <a:tableStyleId>{EF661DFB-D1DE-4CD8-BE60-84D25943D62F}</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2" name="Google Shape;112;p1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13" name="Google Shape;113;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1" name="Google Shape;131;p2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2" name="Google Shape;132;p2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33" name="Google Shape;133;p2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39" name="Google Shape;139;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0" name="Google Shape;140;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Product and Sprint Backlog Items</a:t>
            </a:r>
            <a:endParaRPr/>
          </a:p>
        </p:txBody>
      </p:sp>
      <p:sp>
        <p:nvSpPr>
          <p:cNvPr id="146" name="Google Shape;146;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47" name="Google Shape;147;p24"/>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48" name="Google Shape;148;p24"/>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54" name="Google Shape;154;p2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55" name="Google Shape;155;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1" name="Google Shape;161;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62" name="Google Shape;162;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43" name="Google Shape;43;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68" name="Google Shape;168;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69" name="Google Shape;169;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0" name="Google Shape;170;p27"/>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1" name="Google Shape;171;p27"/>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77" name="Google Shape;177;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78" name="Google Shape;178;p2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84" name="Google Shape;184;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85" name="Google Shape;185;p29"/>
          <p:cNvGraphicFramePr/>
          <p:nvPr/>
        </p:nvGraphicFramePr>
        <p:xfrm>
          <a:off x="274320" y="914400"/>
          <a:ext cx="3000000" cy="3000000"/>
        </p:xfrm>
        <a:graphic>
          <a:graphicData uri="http://schemas.openxmlformats.org/drawingml/2006/table">
            <a:tbl>
              <a:tblPr>
                <a:noFill/>
                <a:tableStyleId>{EF661DFB-D1DE-4CD8-BE60-84D25943D62F}</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1" name="Google Shape;191;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92" name="Google Shape;192;p3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198" name="Google Shape;198;p31"/>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199" name="Google Shape;199;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00" name="Google Shape;200;p31"/>
          <p:cNvGraphicFramePr/>
          <p:nvPr/>
        </p:nvGraphicFramePr>
        <p:xfrm>
          <a:off x="4663440" y="914400"/>
          <a:ext cx="3000000" cy="3000000"/>
        </p:xfrm>
        <a:graphic>
          <a:graphicData uri="http://schemas.openxmlformats.org/drawingml/2006/table">
            <a:tbl>
              <a:tblPr>
                <a:noFill/>
                <a:tableStyleId>{EF661DFB-D1DE-4CD8-BE60-84D25943D62F}</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07" name="Google Shape;207;p32"/>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08" name="Google Shape;208;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14" name="Google Shape;214;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15" name="Google Shape;215;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1" name="Google Shape;221;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22" name="Google Shape;222;p3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28" name="Google Shape;228;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29" name="Google Shape;229;p35"/>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0" name="Google Shape;230;p3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41" name="Google Shape;241;p3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42" name="Google Shape;242;p3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48" name="Google Shape;248;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49" name="Google Shape;249;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50" name="Google Shape;250;p38"/>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57" name="Google Shape;257;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63" name="Google Shape;263;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64" name="Google Shape;264;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0" name="Google Shape;270;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71" name="Google Shape;271;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77" name="Google Shape;277;p42"/>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78" name="Google Shape;278;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79" name="Google Shape;279;p4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85" name="Google Shape;285;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86" name="Google Shape;286;p4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292" name="Google Shape;292;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3" name="Google Shape;293;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04" name="Google Shape;304;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5" name="Google Shape;305;p4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55" name="Google Shape;55;p1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56" name="Google Shape;56;p1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57" name="Google Shape;57;p11"/>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Release Plan</a:t>
            </a:r>
            <a:endParaRPr/>
          </a:p>
        </p:txBody>
      </p:sp>
      <p:sp>
        <p:nvSpPr>
          <p:cNvPr id="311" name="Google Shape;311;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12" name="Google Shape;312;p47"/>
          <p:cNvGraphicFramePr/>
          <p:nvPr/>
        </p:nvGraphicFramePr>
        <p:xfrm>
          <a:off x="274320" y="914400"/>
          <a:ext cx="3000000" cy="3000000"/>
        </p:xfrm>
        <a:graphic>
          <a:graphicData uri="http://schemas.openxmlformats.org/drawingml/2006/table">
            <a:tbl>
              <a:tblPr>
                <a:noFill/>
                <a:tableStyleId>{72F6321B-EDA7-49A3-8E9C-3E12F9C9AD74}</a:tableStyleId>
              </a:tblPr>
              <a:tblGrid>
                <a:gridCol w="580225"/>
                <a:gridCol w="869350"/>
                <a:gridCol w="1712675"/>
                <a:gridCol w="1712675"/>
                <a:gridCol w="930100"/>
                <a:gridCol w="930100"/>
                <a:gridCol w="930100"/>
                <a:gridCol w="930100"/>
              </a:tblGrid>
              <a:tr h="135475">
                <a:tc>
                  <a:txBody>
                    <a:bodyPr/>
                    <a:lstStyle/>
                    <a:p>
                      <a:pPr indent="0" lvl="0" marL="0" rtl="0" algn="l">
                        <a:spcBef>
                          <a:spcPts val="0"/>
                        </a:spcBef>
                        <a:spcAft>
                          <a:spcPts val="0"/>
                        </a:spcAft>
                        <a:buNone/>
                      </a:pPr>
                      <a:r>
                        <a:rPr b="1" lang="en" sz="600">
                          <a:solidFill>
                            <a:schemeClr val="lt1"/>
                          </a:solidFill>
                        </a:rPr>
                        <a:t>Sprint</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Theme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Goal</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600">
                          <a:solidFill>
                            <a:schemeClr val="lt1"/>
                          </a:solidFill>
                        </a:rPr>
                        <a:t>Feature Name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Est. Size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Est. Remaining</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Real Size</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600">
                          <a:solidFill>
                            <a:schemeClr val="lt1"/>
                          </a:solidFill>
                        </a:rPr>
                        <a:t>Real Remaining</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63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23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42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21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4</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0</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19</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b="1" lang="en" sz="600">
                          <a:solidFill>
                            <a:schemeClr val="lt1"/>
                          </a:solidFill>
                        </a:rPr>
                        <a:t>Features</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6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1</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Visitor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first increment of running software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Register</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Login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Logout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Reset Password</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2</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User Self-Admin</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increment with basic user handling</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Prompt Basic Profile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Change Basic Profile</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Password</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Upload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Photo Management</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Deliver increment with basic photo handling</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Browse Photo Portfolio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8</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Select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600"/>
                        <a:t>Change Photo Data</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600"/>
                        <a:t>3</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35475">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600"/>
                        <a:t>Delete Photo</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600"/>
                        <a:t>5</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6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Charting Burn-down to</a:t>
            </a:r>
            <a:r>
              <a:rPr lang="en"/>
              <a:t> Project Release (Burn-down Chart)</a:t>
            </a:r>
            <a:endParaRPr/>
          </a:p>
        </p:txBody>
      </p:sp>
      <p:sp>
        <p:nvSpPr>
          <p:cNvPr id="318" name="Google Shape;318;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19" name="Google Shape;319;p48"/>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25" name="Google Shape;325;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26" name="Google Shape;326;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32" name="Google Shape;332;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3" name="Google Shape;333;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39" name="Google Shape;339;p5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0" name="Google Shape;340;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51" name="Google Shape;351;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52" name="Google Shape;352;p53"/>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58" name="Google Shape;358;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59" name="Google Shape;359;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65" name="Google Shape;365;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66" name="Google Shape;366;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 Sign-off</a:t>
            </a:r>
            <a:endParaRPr/>
          </a:p>
        </p:txBody>
      </p:sp>
      <p:sp>
        <p:nvSpPr>
          <p:cNvPr id="372" name="Google Shape;372;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0" lvl="0" marL="0" rtl="0" algn="l">
              <a:spcBef>
                <a:spcPts val="1200"/>
              </a:spcBef>
              <a:spcAft>
                <a:spcPts val="1200"/>
              </a:spcAft>
              <a:buNone/>
            </a:pPr>
            <a:r>
              <a:t/>
            </a:r>
            <a:endParaRPr/>
          </a:p>
        </p:txBody>
      </p:sp>
      <p:sp>
        <p:nvSpPr>
          <p:cNvPr id="373" name="Google Shape;373;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65" name="Google Shape;65;p12"/>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79" name="Google Shape;379;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Change log has been updated</a:t>
            </a:r>
            <a:endParaRPr/>
          </a:p>
        </p:txBody>
      </p:sp>
      <p:sp>
        <p:nvSpPr>
          <p:cNvPr id="380" name="Google Shape;380;p5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86" name="Google Shape;386;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User documentation has been updated</a:t>
            </a:r>
            <a:endParaRPr/>
          </a:p>
        </p:txBody>
      </p:sp>
      <p:sp>
        <p:nvSpPr>
          <p:cNvPr id="387" name="Google Shape;387;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393" name="Google Shape;393;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394" name="Google Shape;394;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0"/>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05" name="Google Shape;405;p6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06" name="Google Shape;406;p6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12" name="Google Shape;412;p6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413" name="Google Shape;413;p62"/>
          <p:cNvGraphicFramePr/>
          <p:nvPr/>
        </p:nvGraphicFramePr>
        <p:xfrm>
          <a:off x="274320" y="914400"/>
          <a:ext cx="3000000" cy="3000000"/>
        </p:xfrm>
        <a:graphic>
          <a:graphicData uri="http://schemas.openxmlformats.org/drawingml/2006/table">
            <a:tbl>
              <a:tblPr>
                <a:noFill/>
                <a:tableStyleId>{EF661DFB-D1DE-4CD8-BE60-84D25943D62F}</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a:solidFill>
                            <a:schemeClr val="lt1"/>
                          </a:solidFill>
                        </a:rPr>
                        <a:t>Product 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a:solidFill>
                            <a:schemeClr val="lt1"/>
                          </a:solidFill>
                        </a:rPr>
                        <a:t>Product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19" name="Google Shape;419;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20" name="Google Shape;420;p63"/>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26" name="Google Shape;426;p6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27" name="Google Shape;427;p6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5"/>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33" name="Google Shape;433;p65"/>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6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39" name="Google Shape;439;p6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t> </a:t>
            </a:r>
            <a:endParaRPr b="0" sz="900"/>
          </a:p>
        </p:txBody>
      </p:sp>
      <p:sp>
        <p:nvSpPr>
          <p:cNvPr id="440" name="Google Shape;440;p6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1" name="Google Shape;71;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2" name="Google Shape;72;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3" name="Google Shape;73;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79" name="Google Shape;79;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0" name="Google Shape;80;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86" name="Google Shape;86;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87" name="Google Shape;87;p1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