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5EE864-EF90-4543-B888-CF4253F798C4}">
  <a:tblStyle styleId="{3F5EE864-EF90-4543-B888-CF4253F798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3314F46-DDCE-4452-B2CD-D2019458EC3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0" name="Google Shape;20;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6" name="Google Shape;26;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30" name="Google Shape;30;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frieh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profrieh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profriehle.com" TargetMode="Externa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profrieh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rofrieh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rofrieh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rofriehle.com" TargetMode="Externa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profriehle.com" TargetMode="External"/><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profriehle.com" TargetMode="Externa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rofriehl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profrieh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profriehle.com" TargetMode="Externa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profriehle.com" TargetMode="Externa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rofrieh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hyperlink" Target="https://profriehle.com" TargetMode="Externa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profrieh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profriehl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profriehle.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profriehle.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profriehl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hyperlink" Target="https://profriehle.com" TargetMode="External"/><Relationship Id="rId4" Type="http://schemas.openxmlformats.org/officeDocument/2006/relationships/image" Target="../media/image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s://profriehle.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s://profriehle.com" TargetMode="Externa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profriehle.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98" name="Google Shape;98;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99" name="Google Shape;99;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05" name="Google Shape;105;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06" name="Google Shape;106;p18"/>
          <p:cNvGraphicFramePr/>
          <p:nvPr/>
        </p:nvGraphicFramePr>
        <p:xfrm>
          <a:off x="274320" y="914400"/>
          <a:ext cx="3000000" cy="3000000"/>
        </p:xfrm>
        <a:graphic>
          <a:graphicData uri="http://schemas.openxmlformats.org/drawingml/2006/table">
            <a:tbl>
              <a:tblPr>
                <a:noFill/>
                <a:tableStyleId>{3F5EE864-EF90-4543-B888-CF4253F798C4}</a:tableStyleId>
              </a:tblPr>
              <a:tblGrid>
                <a:gridCol w="2466575"/>
                <a:gridCol w="6128775"/>
              </a:tblGrid>
              <a:tr h="64005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2" name="Google Shape;112;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a:t>
            </a:r>
            <a:endParaRPr/>
          </a:p>
        </p:txBody>
      </p:sp>
      <p:sp>
        <p:nvSpPr>
          <p:cNvPr id="113" name="Google Shape;113;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0" name="Google Shape;120;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1" name="Google Shape;131;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2" name="Google Shape;132;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33" name="Google Shape;133;p2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39" name="Google Shape;139;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0" name="Google Shape;140;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46" name="Google Shape;146;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47" name="Google Shape;147;p24"/>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48" name="Google Shape;148;p24"/>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5" name="Google Shape;155;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56" name="Google Shape;156;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63" name="Google Shape;163;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43" name="Google Shape;43;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69" name="Google Shape;169;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70" name="Google Shape;170;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1" name="Google Shape;171;p27"/>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2" name="Google Shape;172;p27"/>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78" name="Google Shape;178;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79" name="Google Shape;179;p28"/>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85" name="Google Shape;185;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86" name="Google Shape;186;p29"/>
          <p:cNvGraphicFramePr/>
          <p:nvPr/>
        </p:nvGraphicFramePr>
        <p:xfrm>
          <a:off x="274320" y="914400"/>
          <a:ext cx="3000000" cy="3000000"/>
        </p:xfrm>
        <a:graphic>
          <a:graphicData uri="http://schemas.openxmlformats.org/drawingml/2006/table">
            <a:tbl>
              <a:tblPr>
                <a:noFill/>
                <a:tableStyleId>{3F5EE864-EF90-4543-B888-CF4253F798C4}</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2" name="Google Shape;192;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93" name="Google Shape;193;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199" name="Google Shape;199;p31"/>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0" name="Google Shape;200;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201" name="Google Shape;201;p31"/>
          <p:cNvGraphicFramePr/>
          <p:nvPr/>
        </p:nvGraphicFramePr>
        <p:xfrm>
          <a:off x="4663440" y="914400"/>
          <a:ext cx="3000000" cy="3000000"/>
        </p:xfrm>
        <a:graphic>
          <a:graphicData uri="http://schemas.openxmlformats.org/drawingml/2006/table">
            <a:tbl>
              <a:tblPr>
                <a:noFill/>
                <a:tableStyleId>{3F5EE864-EF90-4543-B888-CF4253F798C4}</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07" name="Google Shape;207;p32"/>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08" name="Google Shape;208;p32"/>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09" name="Google Shape;209;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15" name="Google Shape;215;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16" name="Google Shape;216;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A backlog items </a:t>
            </a:r>
            <a:r>
              <a:rPr lang="en"/>
              <a:t>precedes</a:t>
            </a:r>
            <a:r>
              <a:rPr lang="en"/>
              <a:t> their dependent backlog items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22" name="Google Shape;222;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23" name="Google Shape;223;p3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29" name="Google Shape;229;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30" name="Google Shape;230;p35"/>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1" name="Google Shape;231;p3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42" name="Google Shape;242;p3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43" name="Google Shape;243;p3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49" name="Google Shape;249;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0" name="Google Shape;250;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51" name="Google Shape;251;p38"/>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57" name="Google Shape;257;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58" name="Google Shape;258;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64" name="Google Shape;264;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65" name="Google Shape;265;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1" name="Google Shape;271;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72" name="Google Shape;272;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Development Speed (Velocity)</a:t>
            </a:r>
            <a:endParaRPr/>
          </a:p>
        </p:txBody>
      </p:sp>
      <p:sp>
        <p:nvSpPr>
          <p:cNvPr id="278" name="Google Shape;278;p42"/>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79" name="Google Shape;279;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80" name="Google Shape;280;p4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speed (velocity)</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Development Speed</a:t>
            </a:r>
            <a:endParaRPr/>
          </a:p>
        </p:txBody>
      </p:sp>
      <p:sp>
        <p:nvSpPr>
          <p:cNvPr id="286" name="Google Shape;286;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87" name="Google Shape;287;p43"/>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293" name="Google Shape;293;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94" name="Google Shape;294;p4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05" name="Google Shape;305;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06" name="Google Shape;306;p4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55" name="Google Shape;55;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56" name="Google Shape;56;p1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57" name="Google Shape;57;p11"/>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12" name="Google Shape;312;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313" name="Google Shape;313;p47"/>
          <p:cNvGraphicFramePr/>
          <p:nvPr/>
        </p:nvGraphicFramePr>
        <p:xfrm>
          <a:off x="274320" y="914400"/>
          <a:ext cx="3000000" cy="3000000"/>
        </p:xfrm>
        <a:graphic>
          <a:graphicData uri="http://schemas.openxmlformats.org/drawingml/2006/table">
            <a:tbl>
              <a:tblPr>
                <a:noFill/>
                <a:tableStyleId>{03314F46-DDCE-4452-B2CD-D2019458EC36}</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19" name="Google Shape;319;p4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20" name="Google Shape;320;p48"/>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26" name="Google Shape;326;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27" name="Google Shape;327;p4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33" name="Google Shape;333;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34" name="Google Shape;334;p5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40" name="Google Shape;340;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41" name="Google Shape;341;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52" name="Google Shape;352;p5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53" name="Google Shape;353;p53"/>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59" name="Google Shape;359;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t/>
            </a:r>
            <a:endParaRPr/>
          </a:p>
        </p:txBody>
      </p:sp>
      <p:sp>
        <p:nvSpPr>
          <p:cNvPr id="360" name="Google Shape;360;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66" name="Google Shape;366;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67" name="Google Shape;367;p5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73" name="Google Shape;373;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74" name="Google Shape;374;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64" name="Google Shape;64;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65" name="Google Shape;65;p12"/>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80" name="Google Shape;380;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381" name="Google Shape;381;p5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87" name="Google Shape;387;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388" name="Google Shape;388;p5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394" name="Google Shape;394;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395" name="Google Shape;395;p5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06" name="Google Shape;406;p6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407" name="Google Shape;407;p6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13" name="Google Shape;413;p6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414" name="Google Shape;414;p62"/>
          <p:cNvGraphicFramePr/>
          <p:nvPr/>
        </p:nvGraphicFramePr>
        <p:xfrm>
          <a:off x="274320" y="914400"/>
          <a:ext cx="3000000" cy="3000000"/>
        </p:xfrm>
        <a:graphic>
          <a:graphicData uri="http://schemas.openxmlformats.org/drawingml/2006/table">
            <a:tbl>
              <a:tblPr>
                <a:noFill/>
                <a:tableStyleId>{3F5EE864-EF90-4543-B888-CF4253F798C4}</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Time-frame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Content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Certainty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Owner</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a:solidFill>
                            <a:schemeClr val="lt1"/>
                          </a:solidFill>
                        </a:rPr>
                        <a:t>Product</a:t>
                      </a:r>
                      <a:br>
                        <a:rPr b="1" lang="en">
                          <a:solidFill>
                            <a:schemeClr val="lt1"/>
                          </a:solidFill>
                        </a:rPr>
                      </a:br>
                      <a:r>
                        <a:rPr b="1" lang="en">
                          <a:solidFill>
                            <a:schemeClr val="lt1"/>
                          </a:solidFill>
                        </a:rPr>
                        <a:t>vision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a:solidFill>
                            <a:schemeClr val="lt1"/>
                          </a:solidFill>
                        </a:rPr>
                        <a:t>Product roadmap</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a:solidFill>
                            <a:schemeClr val="lt1"/>
                          </a:solidFill>
                        </a:rPr>
                        <a:t>Product release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20" name="Google Shape;420;p6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421" name="Google Shape;421;p63"/>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27" name="Google Shape;427;p6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28" name="Google Shape;428;p6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5"/>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34" name="Google Shape;434;p65"/>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40" name="Google Shape;440;p6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t> </a:t>
            </a:r>
            <a:endParaRPr b="0" sz="900"/>
          </a:p>
        </p:txBody>
      </p:sp>
      <p:sp>
        <p:nvSpPr>
          <p:cNvPr id="441" name="Google Shape;441;p6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1" name="Google Shape;71;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2" name="Google Shape;72;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73" name="Google Shape;73;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79" name="Google Shape;79;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0" name="Google Shape;80;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86" name="Google Shape;86;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87" name="Google Shape;87;p1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