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52C5CB-54BA-4459-8D02-CA73AF8BB8BF}">
  <a:tblStyle styleId="{C652C5CB-54BA-4459-8D02-CA73AF8BB8B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7A68EB7-95D5-49EE-894C-CC019D51E7B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cd8abd02b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2cd8abd02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267d90b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267d90b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 name="Google Shape;20;p4"/>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 name="Google Shape;26;p5"/>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amos"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229100"/>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uni1.de/amos</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uni1.de/amos"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amo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am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amo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uni1.de/amo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am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uni1.de/amo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uni1.de/amos"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creativecommons.org/licenses/by/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am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uni1.de/amo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uni1.de/amos" TargetMode="Externa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uni1.de/amos"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uni1.de/amo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uni1.de/amo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uni1.de/amo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uni1.de/amo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uni1.de/amo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uni1.de/amos"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ni1.de/amo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uni1.de/amo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uni1.de/amo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uni1.de/amos" TargetMode="Externa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uni1.de/amo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uni1.de/amo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uni1.de/amo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uni1.de/amo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uni1.de/amos" TargetMode="Externa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uni1.de/amos"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uni1.de/amo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uni1.de/amos" TargetMode="Externa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uni1.de/amo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uni1.de/amos" TargetMode="Externa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uni1.de/amos" TargetMode="Externa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hyperlink" Target="http://uni1.de/amos" TargetMode="Externa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uni1.de/amo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hyperlink" Target="http://uni1.de/amos" TargetMode="Externa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uni1.de/amo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uni1.de/amo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uni1.de/amo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uni1.de/amo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uni1.de/amo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uni1.de/amo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hyperlink" Target="http://uni1.de/amos" TargetMode="External"/><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uni1.de/amo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hyperlink" Target="http://uni1.de/amos" TargetMode="Externa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uni1.de/am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amo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uni1.de/amos" TargetMode="External"/><Relationship Id="rId4" Type="http://schemas.openxmlformats.org/officeDocument/2006/relationships/hyperlink" Target="http://creativecommons.org/licenses/by/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ni1.de/am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am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uni1.de/amo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99" name="Google Shape;99;p1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00" name="Google Shape;100;p1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111" name="Google Shape;111;p1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12" name="Google Shape;112;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18" name="Google Shape;118;p2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19" name="Google Shape;119;p20"/>
          <p:cNvGraphicFramePr/>
          <p:nvPr/>
        </p:nvGraphicFramePr>
        <p:xfrm>
          <a:off x="274320" y="914400"/>
          <a:ext cx="3000000" cy="3000000"/>
        </p:xfrm>
        <a:graphic>
          <a:graphicData uri="http://schemas.openxmlformats.org/drawingml/2006/table">
            <a:tbl>
              <a:tblPr>
                <a:noFill/>
                <a:tableStyleId>{C652C5CB-54BA-4459-8D02-CA73AF8BB8BF}</a:tableStyleId>
              </a:tblPr>
              <a:tblGrid>
                <a:gridCol w="2466575"/>
                <a:gridCol w="6128775"/>
              </a:tblGrid>
              <a:tr h="640050">
                <a:tc>
                  <a:txBody>
                    <a:bodyPr/>
                    <a:lstStyle/>
                    <a:p>
                      <a:pPr indent="0" lvl="0" marL="0" rtl="0" algn="ctr">
                        <a:spcBef>
                          <a:spcPts val="0"/>
                        </a:spcBef>
                        <a:spcAft>
                          <a:spcPts val="0"/>
                        </a:spcAft>
                        <a:buNone/>
                      </a:pPr>
                      <a:r>
                        <a:rPr b="1" lang="en" sz="1800">
                          <a:solidFill>
                            <a:schemeClr val="lt1"/>
                          </a:solidFill>
                        </a:rPr>
                        <a:t>Term</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Definition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25" name="Google Shape;125;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a:t>
            </a:r>
            <a:endParaRPr/>
          </a:p>
        </p:txBody>
      </p:sp>
      <p:sp>
        <p:nvSpPr>
          <p:cNvPr id="126" name="Google Shape;126;p2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32" name="Google Shape;132;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33" name="Google Shape;133;p2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44" name="Google Shape;144;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45" name="Google Shape;145;p2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46" name="Google Shape;146;p24"/>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52" name="Google Shape;152;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53" name="Google Shape;153;p2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59" name="Google Shape;159;p2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60" name="Google Shape;160;p26"/>
          <p:cNvPicPr preferRelativeResize="0"/>
          <p:nvPr/>
        </p:nvPicPr>
        <p:blipFill>
          <a:blip r:embed="rId4">
            <a:alphaModFix/>
          </a:blip>
          <a:stretch>
            <a:fillRect/>
          </a:stretch>
        </p:blipFill>
        <p:spPr>
          <a:xfrm>
            <a:off x="274320" y="914400"/>
            <a:ext cx="8595360" cy="3502840"/>
          </a:xfrm>
          <a:prstGeom prst="rect">
            <a:avLst/>
          </a:prstGeom>
          <a:noFill/>
          <a:ln>
            <a:noFill/>
          </a:ln>
        </p:spPr>
      </p:pic>
      <p:sp>
        <p:nvSpPr>
          <p:cNvPr id="161" name="Google Shape;161;p26"/>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43" name="Google Shape;43;p9"/>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8" name="Google Shape;168;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69" name="Google Shape;169;p2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76" name="Google Shape;176;p2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82" name="Google Shape;182;p2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83" name="Google Shape;183;p2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84" name="Google Shape;184;p29"/>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85" name="Google Shape;185;p29"/>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91" name="Google Shape;191;p3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92" name="Google Shape;192;p3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98" name="Google Shape;198;p3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99" name="Google Shape;199;p31"/>
          <p:cNvGraphicFramePr/>
          <p:nvPr/>
        </p:nvGraphicFramePr>
        <p:xfrm>
          <a:off x="274320" y="914400"/>
          <a:ext cx="3000000" cy="3000000"/>
        </p:xfrm>
        <a:graphic>
          <a:graphicData uri="http://schemas.openxmlformats.org/drawingml/2006/table">
            <a:tbl>
              <a:tblPr>
                <a:noFill/>
                <a:tableStyleId>{C652C5CB-54BA-4459-8D02-CA73AF8BB8BF}</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205" name="Google Shape;205;p3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06" name="Google Shape;206;p3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212" name="Google Shape;212;p33"/>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13" name="Google Shape;213;p3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214" name="Google Shape;214;p33"/>
          <p:cNvGraphicFramePr/>
          <p:nvPr/>
        </p:nvGraphicFramePr>
        <p:xfrm>
          <a:off x="4663440" y="914400"/>
          <a:ext cx="3000000" cy="3000000"/>
        </p:xfrm>
        <a:graphic>
          <a:graphicData uri="http://schemas.openxmlformats.org/drawingml/2006/table">
            <a:tbl>
              <a:tblPr>
                <a:noFill/>
                <a:tableStyleId>{C652C5CB-54BA-4459-8D02-CA73AF8BB8BF}</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20" name="Google Shape;220;p34"/>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21" name="Google Shape;221;p34"/>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22" name="Google Shape;222;p3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28" name="Google Shape;228;p3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29" name="Google Shape;229;p35"/>
          <p:cNvSpPr txBox="1"/>
          <p:nvPr>
            <p:ph idx="1" type="body"/>
          </p:nvPr>
        </p:nvSpPr>
        <p:spPr>
          <a:xfrm>
            <a:off x="274325" y="914400"/>
            <a:ext cx="8595300" cy="54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Backlog items must </a:t>
            </a:r>
            <a:r>
              <a:rPr lang="en"/>
              <a:t>precede</a:t>
            </a:r>
            <a:r>
              <a:rPr lang="en"/>
              <a:t> their dependent backlog items</a:t>
            </a:r>
            <a:endParaRPr/>
          </a:p>
          <a:p>
            <a:pPr indent="0" lvl="0" marL="0" rtl="0" algn="l">
              <a:spcBef>
                <a:spcPts val="1200"/>
              </a:spcBef>
              <a:spcAft>
                <a:spcPts val="1200"/>
              </a:spcAft>
              <a:buNone/>
            </a:pPr>
            <a:r>
              <a:t/>
            </a:r>
            <a:endParaRPr/>
          </a:p>
        </p:txBody>
      </p:sp>
      <p:graphicFrame>
        <p:nvGraphicFramePr>
          <p:cNvPr id="230" name="Google Shape;230;p35"/>
          <p:cNvGraphicFramePr/>
          <p:nvPr/>
        </p:nvGraphicFramePr>
        <p:xfrm>
          <a:off x="274320" y="1463040"/>
          <a:ext cx="3000000" cy="3000000"/>
        </p:xfrm>
        <a:graphic>
          <a:graphicData uri="http://schemas.openxmlformats.org/drawingml/2006/table">
            <a:tbl>
              <a:tblPr>
                <a:noFill/>
                <a:tableStyleId>{C652C5CB-54BA-4459-8D02-CA73AF8BB8BF}</a:tableStyleId>
              </a:tblPr>
              <a:tblGrid>
                <a:gridCol w="637250"/>
                <a:gridCol w="1383075"/>
                <a:gridCol w="6575050"/>
              </a:tblGrid>
              <a:tr h="457200">
                <a:tc>
                  <a:txBody>
                    <a:bodyPr/>
                    <a:lstStyle/>
                    <a:p>
                      <a:pPr indent="0" lvl="0" marL="0" rtl="0" algn="ctr">
                        <a:spcBef>
                          <a:spcPts val="0"/>
                        </a:spcBef>
                        <a:spcAft>
                          <a:spcPts val="0"/>
                        </a:spcAft>
                        <a:buNone/>
                      </a:pPr>
                      <a:r>
                        <a:rPr b="1" lang="en">
                          <a:solidFill>
                            <a:schemeClr val="lt1"/>
                          </a:solidFill>
                        </a:rPr>
                        <a: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Name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User story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lang="en"/>
                        <a:t>1</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Registration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visitor, I would like to create an account, to be known to the system</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2</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Login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user, I would like to log-in, so that I can access my account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lang="en"/>
                        <a:t>3</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Logout</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logged-in user, I would like to log-out, to be anonymous again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4</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Profile update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logged-in user, I would like to update my profile (name, photo, email)</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36" name="Google Shape;236;p3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37" name="Google Shape;237;p3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t>
            </a:r>
            <a:r>
              <a:rPr lang="en"/>
              <a:t>Reminder About Common Mistakes</a:t>
            </a:r>
            <a:endParaRPr/>
          </a:p>
        </p:txBody>
      </p:sp>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sign-off your commits and declare your co-authors, if any</a:t>
            </a:r>
            <a:endParaRPr/>
          </a:p>
          <a:p>
            <a:pPr indent="0" lvl="0" marL="0" rtl="0" algn="l">
              <a:spcBef>
                <a:spcPts val="1200"/>
              </a:spcBef>
              <a:spcAft>
                <a:spcPts val="0"/>
              </a:spcAft>
              <a:buNone/>
            </a:pPr>
            <a:r>
              <a:rPr lang="en"/>
              <a:t>During sprint review, please show and tell, not just tell</a:t>
            </a:r>
            <a:endParaRPr/>
          </a:p>
          <a:p>
            <a:pPr indent="0" lvl="0" marL="0" rtl="0" algn="l">
              <a:spcBef>
                <a:spcPts val="1200"/>
              </a:spcBef>
              <a:spcAft>
                <a:spcPts val="1200"/>
              </a:spcAft>
              <a:buNone/>
            </a:pPr>
            <a:r>
              <a:rPr lang="en"/>
              <a:t>Don’t forget your sprint preparation meeting</a:t>
            </a:r>
            <a:endParaRPr/>
          </a:p>
        </p:txBody>
      </p:sp>
      <p:sp>
        <p:nvSpPr>
          <p:cNvPr id="50" name="Google Shape;50;p1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43" name="Google Shape;243;p3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44" name="Google Shape;244;p37"/>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45" name="Google Shape;245;p37"/>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56" name="Google Shape;256;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57" name="Google Shape;257;p3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63" name="Google Shape;263;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64" name="Google Shape;264;p4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65" name="Google Shape;265;p40"/>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71" name="Google Shape;271;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72" name="Google Shape;272;p4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78" name="Google Shape;278;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79" name="Google Shape;279;p4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85" name="Google Shape;285;p4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86" name="Google Shape;286;p4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Development Speed (Velocity)</a:t>
            </a:r>
            <a:endParaRPr/>
          </a:p>
        </p:txBody>
      </p:sp>
      <p:sp>
        <p:nvSpPr>
          <p:cNvPr id="292" name="Google Shape;292;p44"/>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93" name="Google Shape;293;p4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94" name="Google Shape;294;p44"/>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speed (velocity)</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Development Speed</a:t>
            </a:r>
            <a:endParaRPr/>
          </a:p>
        </p:txBody>
      </p:sp>
      <p:sp>
        <p:nvSpPr>
          <p:cNvPr id="300" name="Google Shape;300;p4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01" name="Google Shape;301;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307" name="Google Shape;307;p4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08" name="Google Shape;308;p4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56" name="Google Shape;56;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7" name="Google Shape;57;p1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19" name="Google Shape;319;p4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20" name="Google Shape;320;p48"/>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26" name="Google Shape;326;p4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327" name="Google Shape;327;p49"/>
          <p:cNvGraphicFramePr/>
          <p:nvPr/>
        </p:nvGraphicFramePr>
        <p:xfrm>
          <a:off x="274320" y="914400"/>
          <a:ext cx="3000000" cy="3000000"/>
        </p:xfrm>
        <a:graphic>
          <a:graphicData uri="http://schemas.openxmlformats.org/drawingml/2006/table">
            <a:tbl>
              <a:tblPr>
                <a:noFill/>
                <a:tableStyleId>{57A68EB7-95D5-49EE-894C-CC019D51E7BF}</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33" name="Google Shape;333;p5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34" name="Google Shape;334;p5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40" name="Google Shape;340;p5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41" name="Google Shape;341;p51"/>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47" name="Google Shape;347;p5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48" name="Google Shape;348;p52"/>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54" name="Google Shape;354;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55" name="Google Shape;355;p5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66" name="Google Shape;366;p5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67" name="Google Shape;367;p55"/>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73" name="Google Shape;373;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t/>
            </a:r>
            <a:endParaRPr/>
          </a:p>
        </p:txBody>
      </p:sp>
      <p:sp>
        <p:nvSpPr>
          <p:cNvPr id="374" name="Google Shape;374;p5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80" name="Google Shape;380;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81" name="Google Shape;381;p5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387" name="Google Shape;387;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388" name="Google Shape;388;p5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94" name="Google Shape;394;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395" name="Google Shape;395;p5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401" name="Google Shape;401;p6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402" name="Google Shape;402;p6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408" name="Google Shape;408;p6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409" name="Google Shape;409;p6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20" name="Google Shape;420;p6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21" name="Google Shape;421;p63"/>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27" name="Google Shape;427;p6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428" name="Google Shape;428;p64"/>
          <p:cNvGraphicFramePr/>
          <p:nvPr/>
        </p:nvGraphicFramePr>
        <p:xfrm>
          <a:off x="274320" y="914400"/>
          <a:ext cx="3000000" cy="3000000"/>
        </p:xfrm>
        <a:graphic>
          <a:graphicData uri="http://schemas.openxmlformats.org/drawingml/2006/table">
            <a:tbl>
              <a:tblPr>
                <a:noFill/>
                <a:tableStyleId>{C652C5CB-54BA-4459-8D02-CA73AF8BB8BF}</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lt1"/>
                          </a:solidFill>
                        </a:rPr>
                        <a:t>Time-frame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Content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Certainty</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Owner</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l">
                        <a:spcBef>
                          <a:spcPts val="0"/>
                        </a:spcBef>
                        <a:spcAft>
                          <a:spcPts val="0"/>
                        </a:spcAft>
                        <a:buNone/>
                      </a:pPr>
                      <a:r>
                        <a:rPr b="1" lang="en" sz="1800">
                          <a:solidFill>
                            <a:schemeClr val="lt1"/>
                          </a:solidFill>
                        </a:rPr>
                        <a:t>Product</a:t>
                      </a:r>
                      <a:br>
                        <a:rPr b="1" lang="en" sz="1800">
                          <a:solidFill>
                            <a:schemeClr val="lt1"/>
                          </a:solidFill>
                        </a:rPr>
                      </a:br>
                      <a:r>
                        <a:rPr b="1" lang="en" sz="1800">
                          <a:solidFill>
                            <a:schemeClr val="lt1"/>
                          </a:solidFill>
                        </a:rPr>
                        <a:t>vision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l">
                        <a:spcBef>
                          <a:spcPts val="0"/>
                        </a:spcBef>
                        <a:spcAft>
                          <a:spcPts val="0"/>
                        </a:spcAft>
                        <a:buNone/>
                      </a:pPr>
                      <a:r>
                        <a:rPr b="1" lang="en" sz="1800">
                          <a:solidFill>
                            <a:schemeClr val="lt1"/>
                          </a:solidFill>
                        </a:rPr>
                        <a:t>Product roadmap</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l">
                        <a:spcBef>
                          <a:spcPts val="0"/>
                        </a:spcBef>
                        <a:spcAft>
                          <a:spcPts val="0"/>
                        </a:spcAft>
                        <a:buNone/>
                      </a:pPr>
                      <a:r>
                        <a:rPr b="1" lang="en" sz="1800">
                          <a:solidFill>
                            <a:schemeClr val="lt1"/>
                          </a:solidFill>
                        </a:rPr>
                        <a:t>Product release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34" name="Google Shape;434;p6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35" name="Google Shape;435;p6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41" name="Google Shape;441;p6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42" name="Google Shape;442;p6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68" name="Google Shape;68;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69" name="Google Shape;69;p1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70" name="Google Shape;70;p1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48" name="Google Shape;448;p67"/>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54" name="Google Shape;454;p6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uni1.de/amos</a:t>
            </a:r>
            <a:r>
              <a:rPr b="0" lang="en" sz="900"/>
              <a:t> </a:t>
            </a:r>
            <a:endParaRPr b="0" sz="900"/>
          </a:p>
        </p:txBody>
      </p:sp>
      <p:sp>
        <p:nvSpPr>
          <p:cNvPr id="455" name="Google Shape;455;p6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2009,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76" name="Google Shape;76;p1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78" name="Google Shape;78;p14"/>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84" name="Google Shape;84;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85" name="Google Shape;85;p1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86" name="Google Shape;86;p15"/>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92" name="Google Shape;92;p1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93" name="Google Shape;93;p1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theme/theme1.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