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E7576630-D3C2-437E-9B53-4ACB14C56179}">
  <a:tblStyle styleId="{E7576630-D3C2-437E-9B53-4ACB14C56179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  <a:tblStyle styleId="{233727CC-F86F-4C50-AE34-DD341A235C3F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cd8d5558b2_0_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g2cd8d5558b2_0_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2397aca6fd1_0_10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2397aca6fd1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206af0edc8b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206af0edc8b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5365535e7d_0_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5365535e7d_0_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4" name="Shape 1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Google Shape;115;g1e4fd58693c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6" name="Google Shape;116;g1e4fd58693c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g2397aca6fd1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" name="Google Shape;123;g2397aca6fd1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15365535e7d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15365535e7d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397aca6fd1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397aca6fd1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g2397aca6fd1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2" name="Google Shape;142;g2397aca6fd1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g2397aca6fd1_0_1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" name="Google Shape;149;g2397aca6fd1_0_1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g2397aca6fd1_0_1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6" name="Google Shape;156;g2397aca6fd1_0_1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2d6ca75d5b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2d6ca75d5b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g2397aca6fd1_0_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3" name="Google Shape;163;g2397aca6fd1_0_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397aca6fd1_0_1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2397aca6fd1_0_1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2397aca6fd1_0_1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2397aca6fd1_0_1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397aca6fd1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397aca6fd1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2397aca6fd1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2397aca6fd1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2397aca6fd1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5" name="Google Shape;195;g2397aca6fd1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1e4fd58693c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2" name="Google Shape;202;g1e4fd58693c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1e4fd58693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1e4fd58693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1e4fd58693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5" name="Google Shape;215;g1e4fd58693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g2397aca6fd1_0_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" name="Google Shape;47;g2397aca6fd1_0_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5365535e7d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5365535e7d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15365535e7d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15365535e7d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13ec7d76bec_0_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13ec7d76bec_0_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2397aca6fd1_0_10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2397aca6fd1_0_10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15365535e7d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15365535e7d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g15365535e7d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" name="Google Shape;87;g15365535e7d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://uni1.de/amos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1"/>
              </a:solidFill>
            </a:endParaRPr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://uni1.de/amos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2"/>
                </a:solidFill>
              </a:defRPr>
            </a:lvl1pPr>
            <a:lvl2pPr lvl="1" rtl="0" algn="r">
              <a:buNone/>
              <a:defRPr b="1" sz="2400">
                <a:solidFill>
                  <a:schemeClr val="dk2"/>
                </a:solidFill>
              </a:defRPr>
            </a:lvl2pPr>
            <a:lvl3pPr lvl="2" rtl="0" algn="r">
              <a:buNone/>
              <a:defRPr b="1" sz="2400">
                <a:solidFill>
                  <a:schemeClr val="dk2"/>
                </a:solidFill>
              </a:defRPr>
            </a:lvl3pPr>
            <a:lvl4pPr lvl="3" rtl="0" algn="r">
              <a:buNone/>
              <a:defRPr b="1" sz="2400">
                <a:solidFill>
                  <a:schemeClr val="dk2"/>
                </a:solidFill>
              </a:defRPr>
            </a:lvl4pPr>
            <a:lvl5pPr lvl="4" rtl="0" algn="r">
              <a:buNone/>
              <a:defRPr b="1" sz="2400">
                <a:solidFill>
                  <a:schemeClr val="dk2"/>
                </a:solidFill>
              </a:defRPr>
            </a:lvl5pPr>
            <a:lvl6pPr lvl="5" rtl="0" algn="r">
              <a:buNone/>
              <a:defRPr b="1" sz="2400">
                <a:solidFill>
                  <a:schemeClr val="dk2"/>
                </a:solidFill>
              </a:defRPr>
            </a:lvl6pPr>
            <a:lvl7pPr lvl="6" rtl="0" algn="r">
              <a:buNone/>
              <a:defRPr b="1" sz="2400">
                <a:solidFill>
                  <a:schemeClr val="dk2"/>
                </a:solidFill>
              </a:defRPr>
            </a:lvl7pPr>
            <a:lvl8pPr lvl="7" rtl="0" algn="r">
              <a:buNone/>
              <a:defRPr b="1" sz="2400">
                <a:solidFill>
                  <a:schemeClr val="dk2"/>
                </a:solidFill>
              </a:defRPr>
            </a:lvl8pPr>
            <a:lvl9pPr lvl="8" rtl="0" algn="r">
              <a:buNone/>
              <a:defRPr b="1" sz="24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://uni1.de/amos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://uni1.de/amos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://uni1.de/amos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://uni1.de/amos" TargetMode="Externa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Relationship Id="rId3" Type="http://schemas.openxmlformats.org/officeDocument/2006/relationships/hyperlink" Target="http://uni1.de/amos" TargetMode="Externa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://uni1.de/amos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://uni1.de/amos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://uni1.de/amos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://uni1.de/amos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hyperlink" Target="http://uni1.de/amos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://uni1.de/amos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Relationship Id="rId3" Type="http://schemas.openxmlformats.org/officeDocument/2006/relationships/hyperlink" Target="http://uni1.de/amos" TargetMode="Externa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://uni1.de/amos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://uni1.de/amos" TargetMode="External"/><Relationship Id="rId4" Type="http://schemas.openxmlformats.org/officeDocument/2006/relationships/hyperlink" Target="http://creativecommons.org/licenses/by/4.0/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4.png"/><Relationship Id="rId5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://uni1.de/amos" TargetMode="External"/><Relationship Id="rId4" Type="http://schemas.openxmlformats.org/officeDocument/2006/relationships/image" Target="../media/image2.png"/><Relationship Id="rId5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hyperlink" Target="http://uni1.de/amos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hyperlink" Target="http://uni1.de/amos" TargetMode="Externa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uni1.de/amos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uni1.de/amo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://uni1.de/amos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Relationship Id="rId3" Type="http://schemas.openxmlformats.org/officeDocument/2006/relationships/hyperlink" Target="http://uni1.de/amos" TargetMode="Externa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Preparation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Univ.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AMOS C01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Posters</a:t>
            </a:r>
            <a:endParaRPr/>
          </a:p>
        </p:txBody>
      </p:sp>
      <p:sp>
        <p:nvSpPr>
          <p:cNvPr id="97" name="Google Shape;97;p17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98" name="Google Shape;98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two posters for your demo day booth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product management / product owner poster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software </a:t>
            </a:r>
            <a:r>
              <a:rPr lang="en"/>
              <a:t>development</a:t>
            </a:r>
            <a:r>
              <a:rPr lang="en"/>
              <a:t> poster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Twenty Minutes of Fame</a:t>
            </a:r>
            <a:endParaRPr/>
          </a:p>
        </p:txBody>
      </p:sp>
      <p:sp>
        <p:nvSpPr>
          <p:cNvPr id="104" name="Google Shape;104;p1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105" name="Google Shape;105;p18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{233727CC-F86F-4C50-AE34-DD341A235C3F}</a:tableStyleId>
              </a:tblPr>
              <a:tblGrid>
                <a:gridCol w="1315250"/>
                <a:gridCol w="7280100"/>
              </a:tblGrid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At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What happens / to do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</a:t>
                      </a:r>
                      <a:r>
                        <a:rPr lang="en"/>
                        <a:t>oom opens, participants stream 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finishes, discussion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19min.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 second countdown to room closing starts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5486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20min.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Room closes, everyone is pulled back into the 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Preparation</a:t>
            </a:r>
            <a:endParaRPr/>
          </a:p>
        </p:txBody>
      </p:sp>
      <p:sp>
        <p:nvSpPr>
          <p:cNvPr id="111" name="Google Shape;111;p1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112" name="Google Shape;112;p1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clean user </a:t>
            </a:r>
            <a:r>
              <a:rPr lang="en"/>
              <a:t>interface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a story to tell, for example,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day in the life of …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workflow example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domain terms and examples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user interface (labels, titles)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 the stories you tell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Make the demo data reentrant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will </a:t>
            </a:r>
            <a:r>
              <a:rPr lang="en"/>
              <a:t>have</a:t>
            </a:r>
            <a:r>
              <a:rPr lang="en"/>
              <a:t> to start over repeatedly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You want to start at the same point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Don’ts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“test1” or “user2” as labels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 follow the advice on the left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First! Slides… Fifth? Nineteenth?</a:t>
            </a:r>
            <a:endParaRPr/>
          </a:p>
        </p:txBody>
      </p:sp>
      <p:sp>
        <p:nvSpPr>
          <p:cNvPr id="119" name="Google Shape;119;p2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accent3"/>
                </a:solidFill>
              </a:rPr>
              <a:t>Demo your software! That’s what it is about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good approach is to demo a main feature or use case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only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then demo another </a:t>
            </a:r>
            <a:r>
              <a:rPr lang="en"/>
              <a:t>feature</a:t>
            </a:r>
            <a:r>
              <a:rPr lang="en"/>
              <a:t> or use case that adds to the previous one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And then explain it using slides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And finally demo a third feature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which you will open the discussion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Don’t be afraid of open time for questions</a:t>
            </a:r>
            <a:endParaRPr/>
          </a:p>
        </p:txBody>
      </p:sp>
      <p:sp>
        <p:nvSpPr>
          <p:cNvPr id="120" name="Google Shape;120;p2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p2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Video</a:t>
            </a:r>
            <a:endParaRPr/>
          </a:p>
        </p:txBody>
      </p:sp>
      <p:sp>
        <p:nvSpPr>
          <p:cNvPr id="126" name="Google Shape;126;p2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3 min. video demoing your work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Clr>
                <a:schemeClr val="accent3"/>
              </a:buClr>
              <a:buSzPts val="1800"/>
              <a:buChar char="●"/>
            </a:pPr>
            <a:r>
              <a:rPr b="1" lang="en">
                <a:solidFill>
                  <a:schemeClr val="accent3"/>
                </a:solidFill>
              </a:rPr>
              <a:t>You should show running software, not just talk about it!</a:t>
            </a:r>
            <a:endParaRPr b="1">
              <a:solidFill>
                <a:schemeClr val="accent3"/>
              </a:solidFill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demo video will be your demo backup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Will also be posted on our blog and on LinkedIn</a:t>
            </a:r>
            <a:endParaRPr/>
          </a:p>
        </p:txBody>
      </p:sp>
      <p:sp>
        <p:nvSpPr>
          <p:cNvPr id="127" name="Google Shape;127;p2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Execution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Have two people ready to demo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explains what is going on (talks to people)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demos the software in line with story</a:t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Final Release</a:t>
            </a:r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</a:t>
            </a:r>
            <a:r>
              <a:rPr lang="en"/>
              <a:t>Documentation</a:t>
            </a:r>
            <a:endParaRPr/>
          </a:p>
        </p:txBody>
      </p:sp>
      <p:sp>
        <p:nvSpPr>
          <p:cNvPr id="145" name="Google Shape;145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clean-up and finalize your documentation</a:t>
            </a:r>
            <a:endParaRPr/>
          </a:p>
        </p:txBody>
      </p:sp>
      <p:sp>
        <p:nvSpPr>
          <p:cNvPr id="146" name="Google Shape;146;p2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Planning Documents</a:t>
            </a:r>
            <a:endParaRPr/>
          </a:p>
        </p:txBody>
      </p:sp>
      <p:sp>
        <p:nvSpPr>
          <p:cNvPr id="152" name="Google Shape;152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planning documents, in particular the final release plan</a:t>
            </a:r>
            <a:endParaRPr/>
          </a:p>
        </p:txBody>
      </p:sp>
      <p:sp>
        <p:nvSpPr>
          <p:cNvPr id="153" name="Google Shape;153;p2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Final Release Tag</a:t>
            </a:r>
            <a:endParaRPr/>
          </a:p>
        </p:txBody>
      </p:sp>
      <p:sp>
        <p:nvSpPr>
          <p:cNvPr id="159" name="Google Shape;159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clean up your code base, in particular set the final-release tag</a:t>
            </a:r>
            <a:endParaRPr/>
          </a:p>
        </p:txBody>
      </p:sp>
      <p:sp>
        <p:nvSpPr>
          <p:cNvPr id="160" name="Google Shape;160;p2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0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7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After-work</a:t>
            </a:r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9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Report</a:t>
            </a:r>
            <a:endParaRPr/>
          </a:p>
        </p:txBody>
      </p:sp>
      <p:sp>
        <p:nvSpPr>
          <p:cNvPr id="171" name="Google Shape;171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create a project report using out template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report will be posted on our blog and on LinkedIn (together with your video)</a:t>
            </a:r>
            <a:endParaRPr/>
          </a:p>
        </p:txBody>
      </p:sp>
      <p:sp>
        <p:nvSpPr>
          <p:cNvPr id="172" name="Google Shape;172;p28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6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2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Project Retrospective</a:t>
            </a:r>
            <a:endParaRPr/>
          </a:p>
        </p:txBody>
      </p:sp>
      <p:sp>
        <p:nvSpPr>
          <p:cNvPr id="178" name="Google Shape;178;p2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perform a project retrospective (guided by your Scrum Master)</a:t>
            </a:r>
            <a:endParaRPr/>
          </a:p>
        </p:txBody>
      </p:sp>
      <p:sp>
        <p:nvSpPr>
          <p:cNvPr id="179" name="Google Shape;179;p29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85" name="Google Shape;185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Demo day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slide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posters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Demo day video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Final release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planning documents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Final release tag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After-work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report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AutoNum type="alphaLcPeriod"/>
            </a:pPr>
            <a:r>
              <a:rPr lang="en"/>
              <a:t>Project retrospective</a:t>
            </a:r>
            <a:endParaRPr/>
          </a:p>
        </p:txBody>
      </p:sp>
      <p:sp>
        <p:nvSpPr>
          <p:cNvPr id="186" name="Google Shape;186;p30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31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192" name="Google Shape;192;p31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198" name="Google Shape;198;p3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900"/>
              <a:t> </a:t>
            </a:r>
            <a:endParaRPr b="0" sz="900"/>
          </a:p>
        </p:txBody>
      </p:sp>
      <p:sp>
        <p:nvSpPr>
          <p:cNvPr id="199" name="Google Shape;199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Copyright 2009,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3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Archive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1 / 2</a:t>
            </a:r>
            <a:endParaRPr/>
          </a:p>
        </p:txBody>
      </p:sp>
      <p:sp>
        <p:nvSpPr>
          <p:cNvPr id="210" name="Google Shape;210;p3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1" name="Google Shape;211;p3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7791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12" name="Google Shape;212;p34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7792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 Posters 2 / 2</a:t>
            </a:r>
            <a:endParaRPr/>
          </a:p>
        </p:txBody>
      </p:sp>
      <p:sp>
        <p:nvSpPr>
          <p:cNvPr id="218" name="Google Shape;218;p3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pic>
        <p:nvPicPr>
          <p:cNvPr id="219" name="Google Shape;219;p3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  <p:pic>
        <p:nvPicPr>
          <p:cNvPr id="220" name="Google Shape;220;p35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474720" y="914400"/>
            <a:ext cx="2903908" cy="4114800"/>
          </a:xfrm>
          <a:prstGeom prst="rect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0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Demo Day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AMOS Demo Day</a:t>
            </a:r>
            <a:endParaRPr/>
          </a:p>
        </p:txBody>
      </p:sp>
      <p:sp>
        <p:nvSpPr>
          <p:cNvPr id="55" name="Google Shape;55;p11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demo day is the final day of the course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demo day is organized as a fair (“Messe”)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Student teams show the results of their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Audience are industry partners and fellow students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Demo Day Process</a:t>
            </a:r>
            <a:endParaRPr/>
          </a:p>
        </p:txBody>
      </p:sp>
      <p:sp>
        <p:nvSpPr>
          <p:cNvPr id="62" name="Google Shape;62;p12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63" name="Google Shape;63;p1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Opening (20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General introduction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1 slide, 1 min. introduction by each team (one speaker)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Demos (duration depends on number of projects)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After the introduction, we split up into the different projects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demo room (online) for each project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At least one person from each project needs to be ready to demo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Demo day participants (including students without booth duty) roam around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Closing (5 min.)</a:t>
            </a:r>
            <a:endParaRPr b="1"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We come together in the main room to say goodbye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Typical Demo Day Schedule</a:t>
            </a:r>
            <a:endParaRPr/>
          </a:p>
        </p:txBody>
      </p:sp>
      <p:sp>
        <p:nvSpPr>
          <p:cNvPr id="69" name="Google Shape;69;p13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graphicFrame>
        <p:nvGraphicFramePr>
          <p:cNvPr id="70" name="Google Shape;70;p13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{E7576630-D3C2-437E-9B53-4ACB14C56179}</a:tableStyleId>
              </a:tblPr>
              <a:tblGrid>
                <a:gridCol w="1432550"/>
                <a:gridCol w="1432550"/>
                <a:gridCol w="1432550"/>
                <a:gridCol w="2148825"/>
                <a:gridCol w="2148825"/>
              </a:tblGrid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Time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Duration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Responsible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Title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Room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Introduction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FFFFFF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10:25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One slide summary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11:35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11:55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20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Teams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Demo rooms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lt1"/>
                    </a:solidFill>
                  </a:tcPr>
                </a:tc>
              </a:tr>
              <a:tr h="457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12:15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5 min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Riehle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Conclusions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Main room</a:t>
                      </a:r>
                      <a:endParaRPr/>
                    </a:p>
                  </a:txBody>
                  <a:tcPr marT="91425" marB="91425" marR="91425" marL="91425" anchor="ctr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One-Time Deliverable: Demo Day Slide</a:t>
            </a:r>
            <a:endParaRPr/>
          </a:p>
        </p:txBody>
      </p:sp>
      <p:sp>
        <p:nvSpPr>
          <p:cNvPr id="76" name="Google Shape;76;p14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  <p:sp>
        <p:nvSpPr>
          <p:cNvPr id="77" name="Google Shape;77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Please create </a:t>
            </a:r>
            <a:r>
              <a:rPr b="1" lang="en">
                <a:solidFill>
                  <a:schemeClr val="accent3"/>
                </a:solidFill>
              </a:rPr>
              <a:t>one</a:t>
            </a:r>
            <a:r>
              <a:rPr lang="en"/>
              <a:t> 16x9 slide to show during the demo day opening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 will create Zoom breakout rooms for each project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You will demo your work in your breakout room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"/>
              <a:t>Demo your project using your laptop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Support your demo using a slide deck; should contain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product management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One slide on software development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 team photo slide (can be screenshot)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Have the demo day video ready as a backup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83" name="Google Shape;83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Online Demo Room</a:t>
            </a:r>
            <a:endParaRPr/>
          </a:p>
        </p:txBody>
      </p:sp>
      <p:sp>
        <p:nvSpPr>
          <p:cNvPr id="84" name="Google Shape;84;p15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Use of Corporate Identities</a:t>
            </a:r>
            <a:endParaRPr/>
          </a:p>
        </p:txBody>
      </p:sp>
      <p:sp>
        <p:nvSpPr>
          <p:cNvPr id="90" name="Google Shape;90;p1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Please use your university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team logo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Please use your industry partner logo, but ask first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16"/>
          <p:cNvSpPr txBox="1"/>
          <p:nvPr>
            <p:ph idx="12" type="sldNum"/>
          </p:nvPr>
        </p:nvSpPr>
        <p:spPr>
          <a:xfrm>
            <a:off x="7315202" y="4229100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uni1.de/amos</a:t>
            </a:r>
            <a:r>
              <a:rPr b="0" lang="en" sz="1000"/>
              <a:t> </a:t>
            </a:r>
            <a:endParaRPr b="0" sz="1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MOS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