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5EA63D6-A762-40CD-ABB6-6063135DE736}">
  <a:tblStyle styleId="{35EA63D6-A762-40CD-ABB6-6063135DE73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ae1f9a7_3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ae1f9a7_3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2f9ff53f0e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2f9ff53f0e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26320e9147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26320e9147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f23d62f94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f23d62f94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ed5e07c0a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ed5e07c0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744fcb16d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744fcb16d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3985d0d2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3985d0d2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b0a64b87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b0a64b87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1ffc17850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1ffc17850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5b0a64b870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5b0a64b870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60d82e816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60d82e816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126320e91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126320e91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04622ea4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04622ea4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f23d62f9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f23d62f9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cc858d6e6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2cc858d6e6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985d0d2d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985d0d2d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26320e9147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126320e9147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26320e9147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26320e9147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126320e9147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126320e9147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26320e914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126320e914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3985d0d2d4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3985d0d2d4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3985d0d2d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3985d0d2d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126320e914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126320e914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126320e914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126320e914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26320e9147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26320e9147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26320e9147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126320e9147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3c6eb3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3c6eb3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3985d0d2d4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3985d0d2d4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26320e9147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26320e9147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oss.cs.fau.de/teaching/course-resources/grading-schemes-and-scales/" TargetMode="External"/><Relationship Id="rId4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uni1.de/amos/system" TargetMode="External"/><Relationship Id="rId4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docs.google.com/spreadsheets/d/1ywwRYi-hR8zlmhw5JgHwO6tEWYiIA5teDnMdMka0WM4/edit?usp=drive_link" TargetMode="External"/><Relationship Id="rId4" Type="http://schemas.openxmlformats.org/officeDocument/2006/relationships/hyperlink" Target="https://docs.google.com/document/d/15UE9_KpxWkXxJbOkW2SX-o07DSQ0UipXpjyIBkyYnC0/edit?usp=drive_link" TargetMode="External"/><Relationship Id="rId5" Type="http://schemas.openxmlformats.org/officeDocument/2006/relationships/hyperlink" Target="http://uni1.de/amos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://uni1.de/amos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uni1.de/amos/system" TargetMode="External"/><Relationship Id="rId4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Relationship Id="rId4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oss.cs.fau.de/2012/03/10/english-or-german-deutsch-oder-englisch/" TargetMode="External"/><Relationship Id="rId4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uni1.de/amos/index" TargetMode="External"/><Relationship Id="rId4" Type="http://schemas.openxmlformats.org/officeDocument/2006/relationships/hyperlink" Target="https://uni1.de/amos/schedule" TargetMode="External"/><Relationship Id="rId5" Type="http://schemas.openxmlformats.org/officeDocument/2006/relationships/hyperlink" Target="https://uni1.de/amos/teams" TargetMode="External"/><Relationship Id="rId6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uni1.de/amos/index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A01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Availability of Modules</a:t>
            </a:r>
            <a:endParaRPr/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{35EA63D6-A762-40CD-ABB6-6063135DE736}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University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FAU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315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02" name="Google Shape;102;p1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available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not available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Grading [1] by Role (Module)</a:t>
            </a:r>
            <a:endParaRPr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Product Owner (AMOS-PO)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20%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5 ECTS = 20%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80%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</p:txBody>
      </p:sp>
      <p:sp>
        <p:nvSpPr>
          <p:cNvPr id="109" name="Google Shape;109;p18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Developer (AMOS-SD)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Theory (lectures) = 10%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2 SWS in 10 ECTS = 10%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 measured by class quizzes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Grading scale is [0..10] points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Practice (project) = 90% of grade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Contribution to teamwork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in team meetings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Independent work = 50%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 measured by artifacts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Grading scale is [0|1|2|3]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8"/>
          <p:cNvSpPr txBox="1"/>
          <p:nvPr/>
        </p:nvSpPr>
        <p:spPr>
          <a:xfrm>
            <a:off x="0" y="423365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Also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http://oss.cs.fau.de/teaching/course-resources/grading-schemes-and-scales/</a:t>
            </a:r>
            <a:r>
              <a:rPr lang="en"/>
              <a:t> </a:t>
            </a:r>
            <a:endParaRPr/>
          </a:p>
        </p:txBody>
      </p:sp>
      <p:sp>
        <p:nvSpPr>
          <p:cNvPr id="111" name="Google Shape;111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(AMOS-SM / COACH)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Grading is handled in separate AMOS-SM / COACH course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leads process improvement / questions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Scrum Master does not represent the teaching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not handle student performance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Master (AMOS-SM / COACH)</a:t>
            </a:r>
            <a:endParaRPr/>
          </a:p>
        </p:txBody>
      </p:sp>
      <p:sp>
        <p:nvSpPr>
          <p:cNvPr id="118" name="Google Shape;118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Rules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Consistent steady work is more important than crunch time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Three sprints with no work leads to 4,00 (or fail)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Four or more sprints with no work leads to fail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Still, extra work to catch-up will be rewarded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Participation</a:t>
            </a:r>
            <a:endParaRPr/>
          </a:p>
        </p:txBody>
      </p:sp>
      <p:sp>
        <p:nvSpPr>
          <p:cNvPr id="131" name="Google Shape;131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32" name="Google Shape;132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</a:t>
            </a:r>
            <a:r>
              <a:rPr lang="en"/>
              <a:t>rticipation is mandatory for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day of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Build process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Mid-project review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COACH workshop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AMOS demo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all other class days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&gt;&gt; Slides &gt;&gt; Videos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Quizzes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Each class session starts with a class quiz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will test your understanding of last session’s topic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quiz typically has 5 questions and will last 10 minutes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overall quiz is graded using [0..10] scheme (10 points in total)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class quiz will open precisely when class starts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quiz is administered automatically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your job to have reliable Internet access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no way to make up for a missed quiz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find the quizzes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course management system</a:t>
            </a:r>
            <a:r>
              <a:rPr lang="en"/>
              <a:t>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40" name="Google Shape;140;p2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myc.uni1.de: FAU, GMail, YMail, Proton work, GMX.de does not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Work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by deliverables, see homework document, including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deliverables (product backlog, code contributions, …) every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Irregular (one-time) deliverables as they happen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also grade anyone’s individual teamwork contribution when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are present in the team meetings (see schedule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Our expectations are explained in class and documented as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Capabilities timeline</a:t>
            </a:r>
            <a:r>
              <a:rPr lang="en"/>
              <a:t> and the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4"/>
              </a:rPr>
              <a:t>Capabilities timeline explanation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All work is due by the next team meeting, unless stated otherwise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Collaboration and Grading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(have to) grade you individually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collaborate, for example,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programming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by pair designing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agree to be graded jointly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Major Milestones</a:t>
            </a:r>
            <a:endParaRPr/>
          </a:p>
        </p:txBody>
      </p:sp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Build process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</a:t>
            </a:r>
            <a:r>
              <a:rPr lang="en"/>
              <a:t>expected to demo a well working build process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Everyone in the team should be able to do this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Mid-project review (quality gate)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You are expected to demonstrate your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If you fail, you may lose your industry partner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AutoNum type="arabicPeriod"/>
            </a:pPr>
            <a:r>
              <a:rPr lang="en"/>
              <a:t>Final project release and demo day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Issues</a:t>
            </a:r>
            <a:endParaRPr/>
          </a:p>
        </p:txBody>
      </p:sp>
      <p:sp>
        <p:nvSpPr>
          <p:cNvPr id="167" name="Google Shape;167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grade your individual performance, not the team performance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great team motivates everyone, increases productivity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Encourage slackers to improve and don’t cover for them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Scrum Master is responsible for resolving process impediments</a:t>
            </a:r>
            <a:endParaRPr/>
          </a:p>
        </p:txBody>
      </p:sp>
      <p:sp>
        <p:nvSpPr>
          <p:cNvPr id="168" name="Google Shape;168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1 / 2 [1] [2] [3] [4]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365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31520" marR="73152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rgbClr val="212121"/>
                </a:solidFill>
              </a:rPr>
              <a:t>Create useful </a:t>
            </a:r>
            <a:r>
              <a:rPr b="1" lang="en" sz="3200">
                <a:solidFill>
                  <a:schemeClr val="accent3"/>
                </a:solidFill>
              </a:rPr>
              <a:t>open-source software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and</a:t>
            </a:r>
            <a:r>
              <a:rPr b="1" lang="en" sz="3200">
                <a:solidFill>
                  <a:srgbClr val="212121"/>
                </a:solidFill>
              </a:rPr>
              <a:t> learn </a:t>
            </a:r>
            <a:r>
              <a:rPr b="1" lang="en" sz="3200">
                <a:solidFill>
                  <a:schemeClr val="accent3"/>
                </a:solidFill>
              </a:rPr>
              <a:t>agile methods</a:t>
            </a:r>
            <a:br>
              <a:rPr b="1" lang="en" sz="3200">
                <a:solidFill>
                  <a:srgbClr val="212121"/>
                </a:solidFill>
              </a:rPr>
            </a:br>
            <a:r>
              <a:rPr b="1" lang="en" sz="3200">
                <a:solidFill>
                  <a:srgbClr val="212121"/>
                </a:solidFill>
              </a:rPr>
              <a:t>in</a:t>
            </a:r>
            <a:r>
              <a:rPr b="1" lang="en" sz="3200">
                <a:solidFill>
                  <a:srgbClr val="212121"/>
                </a:solidFill>
              </a:rPr>
              <a:t> </a:t>
            </a:r>
            <a:r>
              <a:rPr b="1" lang="en" sz="3200">
                <a:solidFill>
                  <a:srgbClr val="212121"/>
                </a:solidFill>
              </a:rPr>
              <a:t>a </a:t>
            </a:r>
            <a:r>
              <a:rPr b="1" lang="en" sz="3200">
                <a:solidFill>
                  <a:schemeClr val="accent3"/>
                </a:solidFill>
              </a:rPr>
              <a:t>Scrum team</a:t>
            </a:r>
            <a:endParaRPr b="1" sz="3200">
              <a:solidFill>
                <a:schemeClr val="accent3"/>
              </a:solidFill>
            </a:endParaRPr>
          </a:p>
        </p:txBody>
      </p:sp>
      <p:sp>
        <p:nvSpPr>
          <p:cNvPr id="44" name="Google Shape;44;p9"/>
          <p:cNvSpPr txBox="1"/>
          <p:nvPr/>
        </p:nvSpPr>
        <p:spPr>
          <a:xfrm>
            <a:off x="-25" y="377645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Professional = ambition + collaboration with external partner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Agile methods = our focus here, specifically Scrum + XP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We teach both overall processes as well as best practices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Useful software is software that has value to someone!</a:t>
            </a:r>
            <a:endParaRPr/>
          </a:p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Management</a:t>
            </a:r>
            <a:endParaRPr/>
          </a:p>
        </p:txBody>
      </p:sp>
      <p:sp>
        <p:nvSpPr>
          <p:cNvPr id="174" name="Google Shape;17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spend some time thinking about potential risks of your 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Predictable risks are delays through </a:t>
            </a:r>
            <a:r>
              <a:rPr lang="en"/>
              <a:t>unavailability</a:t>
            </a:r>
            <a:r>
              <a:rPr lang="en"/>
              <a:t> of resources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 risk: Need for computing power to train ML models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Define your expected needs, ask your industry partner early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on alternative solutions, e.g. use university resources [1]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76" name="Google Shape;176;p27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Almost all universities have a high-performance computer (HPC) center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ask questions using the AMOS course forum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Available through your </a:t>
            </a:r>
            <a:r>
              <a:rPr lang="en" u="sng">
                <a:solidFill>
                  <a:schemeClr val="hlink"/>
                </a:solidFill>
                <a:hlinkClick r:id="rId3"/>
              </a:rPr>
              <a:t>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There is no downside to asking questions (no malus)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Quality answers will afford a bonus to the answering student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Consultancy</a:t>
            </a:r>
            <a:endParaRPr/>
          </a:p>
        </p:txBody>
      </p:sp>
      <p:sp>
        <p:nvSpPr>
          <p:cNvPr id="183" name="Google Shape;183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Information vs. Exam Registration</a:t>
            </a:r>
            <a:r>
              <a:rPr lang="en"/>
              <a:t> [1]</a:t>
            </a:r>
            <a:endParaRPr/>
          </a:p>
        </p:txBody>
      </p:sp>
      <p:sp>
        <p:nvSpPr>
          <p:cNvPr id="189" name="Google Shape;189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information and exam registration are two separate things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If you want to receive a grade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rgbClr val="212121"/>
              </a:buClr>
              <a:buSzPts val="1800"/>
              <a:buChar char="●"/>
            </a:pPr>
            <a:r>
              <a:rPr lang="en">
                <a:solidFill>
                  <a:srgbClr val="212121"/>
                </a:solidFill>
              </a:rPr>
              <a:t>You must register through your university’s exam registration system</a:t>
            </a:r>
            <a:endParaRPr>
              <a:solidFill>
                <a:srgbClr val="21212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Your degree program may have split the course into two (VL + UE)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Please check asap that the course is available in your degree program!</a:t>
            </a:r>
            <a:endParaRPr>
              <a:solidFill>
                <a:srgbClr val="21212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Otherwise: No grade</a:t>
            </a:r>
            <a:endParaRPr/>
          </a:p>
        </p:txBody>
      </p:sp>
      <p:sp>
        <p:nvSpPr>
          <p:cNvPr id="190" name="Google Shape;190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91" name="Google Shape;191;p2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Prüfungsanmeldung</a:t>
            </a:r>
            <a:endParaRPr/>
          </a:p>
        </p:txBody>
      </p:sp>
      <p:graphicFrame>
        <p:nvGraphicFramePr>
          <p:cNvPr id="192" name="Google Shape;192;p29"/>
          <p:cNvGraphicFramePr/>
          <p:nvPr/>
        </p:nvGraphicFramePr>
        <p:xfrm>
          <a:off x="274320" y="3200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{35EA63D6-A762-40CD-ABB6-6063135DE736}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FAU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FUB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TUB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Course information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StudOn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Whiteboard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ISIS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Exam registration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Campo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CampusManagement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MOSES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 Oral or Written Exam [1] [2]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3200" y="914400"/>
            <a:ext cx="3657601" cy="364947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30"/>
          <p:cNvSpPr txBox="1"/>
          <p:nvPr/>
        </p:nvSpPr>
        <p:spPr>
          <a:xfrm>
            <a:off x="0" y="4233672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If both you and we don’t want 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You still have to register for the course</a:t>
            </a:r>
            <a:endParaRPr/>
          </a:p>
        </p:txBody>
      </p:sp>
      <p:sp>
        <p:nvSpPr>
          <p:cNvPr id="200" name="Google Shape;200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Language [1]</a:t>
            </a:r>
            <a:endParaRPr/>
          </a:p>
        </p:txBody>
      </p:sp>
      <p:sp>
        <p:nvSpPr>
          <p:cNvPr id="206" name="Google Shape;206;p31"/>
          <p:cNvSpPr txBox="1"/>
          <p:nvPr/>
        </p:nvSpPr>
        <p:spPr>
          <a:xfrm>
            <a:off x="0" y="4229100"/>
            <a:ext cx="91440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https://oss.cs.fau.de/2012/03/10/english-or-german-deutsch-oder-englisch/</a:t>
            </a:r>
            <a:r>
              <a:rPr lang="en"/>
              <a:t> </a:t>
            </a:r>
            <a:endParaRPr/>
          </a:p>
        </p:txBody>
      </p:sp>
      <p:sp>
        <p:nvSpPr>
          <p:cNvPr id="207" name="Google Shape;207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Lecturer: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Instructor: English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Team: Choice of German or English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Organization</a:t>
            </a:r>
            <a:endParaRPr/>
          </a:p>
        </p:txBody>
      </p:sp>
      <p:sp>
        <p:nvSpPr>
          <p:cNvPr id="214" name="Google Shape;214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organization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https://uni1.de/amos/index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Course schedule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https://uni1.de/amos/schedule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teams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https://uni1.de/amos/teams</a:t>
            </a:r>
            <a:r>
              <a:rPr lang="en"/>
              <a:t> </a:t>
            </a:r>
            <a:endParaRPr/>
          </a:p>
        </p:txBody>
      </p:sp>
      <p:sp>
        <p:nvSpPr>
          <p:cNvPr id="215" name="Google Shape;215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6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 Rhythm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Lectures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day (90min.)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Team meetings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slot after lecture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Project work (self-organized)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Deliverables due according to schedule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Communication</a:t>
            </a:r>
            <a:endParaRPr/>
          </a:p>
        </p:txBody>
      </p:sp>
      <p:sp>
        <p:nvSpPr>
          <p:cNvPr id="228" name="Google Shape;228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Announcements are sent by email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email aliases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course management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Administrative questions to teaching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Please ask your question in the course forum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private questions, use the teaching team email alias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35" name="Google Shape;235;p3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41" name="Google Shape;241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42" name="Google Shape;242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Goals 2 / 2</a:t>
            </a:r>
            <a:endParaRPr/>
          </a:p>
        </p:txBody>
      </p:sp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Learning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Gain conceptual understanding and practical skills of using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agile software development methods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project management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software development tools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 how to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an external stakeholder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a (student) project team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Project objectives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Develop useful open-source software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 great demo on demo-day!</a:t>
            </a:r>
            <a:endParaRPr/>
          </a:p>
        </p:txBody>
      </p:sp>
      <p:sp>
        <p:nvSpPr>
          <p:cNvPr id="52" name="Google Shape;52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Industry Partners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1" cy="354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>
            <p:ph idx="4294967295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Skills Required for Course</a:t>
            </a:r>
            <a:endParaRPr/>
          </a:p>
        </p:txBody>
      </p:sp>
      <p:sp>
        <p:nvSpPr>
          <p:cNvPr id="71" name="Google Shape;71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General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Willingness and ability to work in a team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Ability to acquire skills during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Role-specific skills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 (PO)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Strong conceptual thinking, ability to communicate well, affinity to technology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 (SD)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Technology (specific to project), development tools like git, test-driven development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Scrum Master (SM) role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Past successful experience as an AMOS product owner or software developer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Structure and Content of Course</a:t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See course organization at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https://uni1.de/amos/index</a:t>
            </a:r>
            <a:r>
              <a:rPr lang="en"/>
              <a:t> 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 Position in Curriculum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629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Courses and Modules</a:t>
            </a:r>
            <a:endParaRPr/>
          </a:p>
        </p:txBody>
      </p:sp>
      <p:graphicFrame>
        <p:nvGraphicFramePr>
          <p:cNvPr id="92" name="Google Shape;92;p1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{35EA63D6-A762-40CD-ABB6-6063135DE736}</a:tableStyleId>
              </a:tblPr>
              <a:tblGrid>
                <a:gridCol w="1432550"/>
                <a:gridCol w="1432550"/>
                <a:gridCol w="1432550"/>
                <a:gridCol w="1432550"/>
                <a:gridCol w="1432550"/>
                <a:gridCol w="1432550"/>
              </a:tblGrid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4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Courses (Lehrveranstaltungen)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 hMerge="1"/>
                <a:tc hMerge="1"/>
                <a:tc hMerge="1"/>
              </a:tr>
              <a:tr h="731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 (AMOS)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chemeClr val="lt1"/>
                          </a:solidFill>
                        </a:rPr>
                        <a:t>Exercise (team meeting)</a:t>
                      </a:r>
                      <a:endParaRPr b="1" sz="1200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Lecture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(COACH)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Total ECTS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</a:tr>
              <a:tr h="731525">
                <a:tc row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Modules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AMOS-PO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6 / </a:t>
                      </a: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–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9 / 10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31525">
                <a:tc vMerge="1"/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AMOS-SM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COACH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0" marL="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-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x</a:t>
                      </a:r>
                      <a:r>
                        <a:rPr b="1" lang="en"/>
                        <a:t> 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 / 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94" name="Google Shape;94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x = applies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– = does not apply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