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D1E97C-49CD-405C-B589-4EE651487C88}">
  <a:tblStyle styleId="{F2D1E97C-49CD-405C-B589-4EE651487C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0fdfcf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0fdfcf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0fdfcf9f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0fdfcf9f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0fdfcf9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0fdfcf9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0fdfcf9f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0fdfcf9f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0fdfcf9f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0fdfcf9f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0fdfcf9f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0fdfcf9f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0fdfcf9f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0fdfcf9f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e0fdfcf9f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e0fdfcf9f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c9e38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c9e38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c9e381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c9e381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cc9e38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cc9e38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c9e38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c9e38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cc9e381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cc9e381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cc9e381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cc9e381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cc9e381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cc9e381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c9e381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c9e381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c9e381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c9e381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cc9e381e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cc9e381e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cc9e381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cc9e381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d25c166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d25c166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d25c166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d25c166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c9e381e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c9e381e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c9e381e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c9e381e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c9e381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c9e381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c9e381e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c9e381e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c9e381e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c9e381e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c9e381e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c9e381e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cc9e381e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cc9e381e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19fae1b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19fae1b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a19fae1b8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a19fae1b8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0fdfcf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0fdfcf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0fdfcf9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0fdfcf9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0fdfcf9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0fdfcf9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0fdfcf9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0fdfcf9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0fdfcf9f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0fdfcf9f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0fdfcf9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0fdfcf9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youtu.be/r0op8e0LuoU" TargetMode="External"/><Relationship Id="rId5" Type="http://schemas.openxmlformats.org/officeDocument/2006/relationships/hyperlink" Target="http://www.youtube.com/watch?v=r0op8e0LuoU" TargetMode="External"/><Relationship Id="rId6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gilemanifesto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Processes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Plan-Driven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Plan-Driven Development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From “The Pentagon Wars” [1]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https://youtu.be/r0op8e0LuoU</a:t>
            </a:r>
            <a:r>
              <a:rPr lang="en"/>
              <a:t> </a:t>
            </a:r>
            <a:endParaRPr/>
          </a:p>
        </p:txBody>
      </p:sp>
      <p:pic>
        <p:nvPicPr>
          <p:cNvPr descr="A (Hollywood) exercise in project management, mostly about feature creep, but also suitable for product management teaching." id="111" name="Google Shape;111;p19" title="The New Bradley Desig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Lessons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stakeholders with conflicting interests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Meddling stakeholders intervening into the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Requirement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requirements (poor quality assurance)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requirements (wandering focus, long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creep (from troop carrier to tank)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Product problems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explosion due to lack of focus, rework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market and wandering purpose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Model [1]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5725" y="914400"/>
            <a:ext cx="5792542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Royce, W. W. (1970). Managing the development of large software systems. Proceedings of IEEE WESCON. Los Angeles, 328-388.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Lesson From Plan-Driven Development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Phases ≠ Activities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Agile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</a:t>
            </a:r>
            <a:r>
              <a:rPr lang="en"/>
              <a:t> methods are a category of software development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opposition to 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Driven by consultants as a significant business opportunity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key idea of agile methods is to have a fast feedback loop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Steer, don’t plan and blindly execute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Codified as the agile manifesto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agile methodologies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Scrum, XP, the Crystal Methods, Feature Driven Development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 of the Agile Manifesto [1]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Individuals and interactions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processes and tools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Working software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comprehensive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Customer collaboration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contract negotiation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Responding to change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following a plan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https://agilemanifesto.org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Development Process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Succession of equal-length iterations (“time-boxes”, “sprints”)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Intervention points are during planning and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only available during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424281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 =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= E</a:t>
            </a:r>
            <a:r>
              <a:rPr lang="en"/>
              <a:t>xecution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 = Review, release, and retrospective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Fast Feedback Loops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Short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iterations lead to focus on high-value features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well-worn rhythm is sustainable, avoids burnout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functionality is better than none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feedback helps team steer product to meeting needs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loop ensures that problems surface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helps recognize and realize new innovative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Processes 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Plan-Driven vs. Agile Work Rhythms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Agile Methods Lead to Cowboy Coding?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Agile methods are high discipline</a:t>
            </a:r>
            <a:endParaRPr b="1" sz="3200">
              <a:solidFill>
                <a:schemeClr val="accent2"/>
              </a:solidFill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Scrum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[1]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is an agile method invented around 1993, 1995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</a:t>
            </a:r>
            <a:r>
              <a:rPr lang="en"/>
              <a:t>minimal</a:t>
            </a:r>
            <a:r>
              <a:rPr lang="en"/>
              <a:t> (agile) process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applicable to any domain, not just software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3" name="Google Shape;203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Schwaber, K., &amp; Sutherland, J. (2020). The scrum guide. Web-published.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Involved parties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Sponsor / funder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Committed vs. Involved Roles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Roles to Posts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/ Posts Correspondence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1" name="Google Shape;231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{F2D1E97C-49CD-405C-B589-4EE651487C88}</a:tableStyleId>
              </a:tblPr>
              <a:tblGrid>
                <a:gridCol w="3838950"/>
                <a:gridCol w="916000"/>
                <a:gridCol w="38404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management</a:t>
                      </a:r>
                      <a:br>
                        <a:rPr lang="en" sz="1800"/>
                      </a:b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Product owner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Software development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Quality assurance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Software developer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Engineering management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/>
                        <a:t>→</a:t>
                      </a:r>
                      <a:endParaRPr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Scrum Master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Development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Scrum Terminology Mess)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{F2D1E97C-49CD-405C-B589-4EE651487C88}</a:tableStyleId>
              </a:tblPr>
              <a:tblGrid>
                <a:gridCol w="2865125"/>
                <a:gridCol w="2865125"/>
                <a:gridCol w="286512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Product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development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br>
                        <a:rPr b="1" lang="en" sz="18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implementation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owner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manager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Business analyst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goal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vision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mission [1]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backlog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requirements documentation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specification</a:t>
                      </a:r>
                      <a:endParaRPr sz="18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9" name="Google Shape;239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This resolution is specific to AMOS, though the terms are generally known and used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Scope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proper covers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Sprint (weeks)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Project/product releases (months)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Further evolutions e.g. SAFe cover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 life-cycle (years)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Portfolio</a:t>
            </a:r>
            <a:endParaRPr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Process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Sprint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is Scrum’s iteration; it is an equal-length time-box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is a highly structured process with defined feedback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Structure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 rot="5400000">
            <a:off x="3383220" y="-1571875"/>
            <a:ext cx="2377500" cy="85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The AMOS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team meeting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914400"/>
            <a:ext cx="84126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Next sprint preparation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Product owner and senior developer groom the product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this sprint’s results, signs off on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release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decides on sprint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retrospective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reviews process, commits to improvements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Sprint planning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discusses upcoming work, </a:t>
            </a:r>
            <a:r>
              <a:rPr lang="en"/>
              <a:t>commits to it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Daily Scrum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members update each other on work progress</a:t>
            </a:r>
            <a:endParaRPr/>
          </a:p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Meetings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Workstreams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roduct management; the product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Grooms the product backlog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questions to developers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development; software developers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backlog items into tasks, self-organize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implement sprint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 improvement (Scrum Master)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Observes and facilitates team dynamics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or reduces process impediments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</a:t>
            </a:r>
            <a:endParaRPr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6" name="Google Shape;296;p4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02" name="Google Shape;302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Software Development Organization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Positions and Job Descriptions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manager</a:t>
            </a:r>
            <a:r>
              <a:rPr lang="en"/>
              <a:t> / product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a company’s products along its life-cycle across a portfolio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 manager</a:t>
            </a:r>
            <a:r>
              <a:rPr lang="en"/>
              <a:t> / engineering management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Managing the development of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 </a:t>
            </a:r>
            <a:r>
              <a:rPr lang="en"/>
              <a:t>/ software development 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and </a:t>
            </a:r>
            <a:r>
              <a:rPr lang="en"/>
              <a:t>implementing</a:t>
            </a:r>
            <a:r>
              <a:rPr lang="en"/>
              <a:t> the products (along / across)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Quality assurance </a:t>
            </a:r>
            <a:r>
              <a:rPr lang="en"/>
              <a:t>is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that the quality of the products meets the expectations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/ Who / How?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needs doing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managers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gets to do it and when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developers are responsible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gets done and how long it will take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vs. Projects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have a life-cycle; may live forever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Products are developed for a market (many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 have a defined start and end 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are developed for one client (one customer)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terms, roles, and positions often differs from product terms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</a:t>
            </a:r>
            <a:r>
              <a:rPr lang="en"/>
              <a:t>manager → business analyst, requirements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 </a:t>
            </a:r>
            <a:r>
              <a:rPr lang="en"/>
              <a:t>manager</a:t>
            </a:r>
            <a:r>
              <a:rPr lang="en"/>
              <a:t> → p</a:t>
            </a:r>
            <a:r>
              <a:rPr lang="en"/>
              <a:t>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Software Product Life-Cycle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Magic Triangle (“Pick Two”)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