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891FEC6-85E3-48EA-B6D9-3C8A0F66AB74}">
  <a:tblStyle styleId="{E891FEC6-85E3-48EA-B6D9-3C8A0F66AB7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slide" Target="slides/slide4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4" name="Google Shape;3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d0a57d65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d0a57d65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d0a57d65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d0a57d65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d0a57d65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d0a57d65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d0a57d65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2d0a57d65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d0a57d65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2d0a57d65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2d0a57d65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2d0a57d65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d0a57d65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2d0a57d65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d0a57d65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d0a57d65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d5833078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d5833078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2d0a57d65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2d0a57d65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f17014c6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f17014c6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2d0a57d65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2d0a57d65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d5833078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2d5833078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2d5833078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2d5833078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2d5833078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2d5833078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2d5833078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2d5833078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2d0a57d6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2d0a57d6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2d0a57d65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2d0a57d65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2d5833078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2d5833078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2d0a57d65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2d0a57d65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2d583307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2d583307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152a3f74d0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152a3f74d0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2d0a57d65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2d0a57d65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52c562db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52c562db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2d5833078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2d5833078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2d5833078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2d5833078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2d0a57d65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2d0a57d65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2d5833078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2d5833078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2d0a57d65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2d0a57d65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2d5833078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2d5833078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2d0a57d65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2d0a57d65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2d5833078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2d5833078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52a3f74d0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52a3f74d0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2d5833078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2d5833078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2d0a57d65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2d0a57d65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2d0a57d65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2d0a57d65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a112b6dc1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a112b6dc1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a112b6dc1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a112b6dc1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52a3f74d0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52a3f74d0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2d0a57d65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2d0a57d65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2d0a57d65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2d0a57d65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d0a57d65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2d0a57d65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52a3f74d0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52a3f74d0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0" y="0"/>
            <a:ext cx="9144000" cy="2388900"/>
          </a:xfrm>
          <a:prstGeom prst="rect">
            <a:avLst/>
          </a:prstGeom>
          <a:noFill/>
        </p:spPr>
        <p:txBody>
          <a:bodyPr anchorCtr="0" anchor="b" bIns="274300" lIns="91425" spcFirstLastPara="1" rIns="91425" wrap="square" tIns="91425">
            <a:noAutofit/>
          </a:bodyPr>
          <a:lstStyle>
            <a:lvl1pPr lvl="0" algn="ctr">
              <a:spcBef>
                <a:spcPts val="0"/>
              </a:spcBef>
              <a:spcAft>
                <a:spcPts val="0"/>
              </a:spcAft>
              <a:buClr>
                <a:schemeClr val="dk1"/>
              </a:buClr>
              <a:buSzPts val="4200"/>
              <a:buNone/>
              <a:defRPr sz="42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lvl1pPr lvl="0" algn="ctr">
              <a:lnSpc>
                <a:spcPct val="115000"/>
              </a:lnSpc>
              <a:spcBef>
                <a:spcPts val="0"/>
              </a:spcBef>
              <a:spcAft>
                <a:spcPts val="0"/>
              </a:spcAft>
              <a:buSzPts val="3000"/>
              <a:buNone/>
              <a:defRPr sz="3000"/>
            </a:lvl1pPr>
            <a:lvl2pPr lvl="1" algn="ctr">
              <a:lnSpc>
                <a:spcPct val="115000"/>
              </a:lnSpc>
              <a:spcBef>
                <a:spcPts val="0"/>
              </a:spcBef>
              <a:spcAft>
                <a:spcPts val="0"/>
              </a:spcAft>
              <a:buSzPts val="3200"/>
              <a:buNone/>
              <a:defRPr sz="3200"/>
            </a:lvl2pPr>
            <a:lvl3pPr lvl="2" algn="ctr">
              <a:lnSpc>
                <a:spcPct val="115000"/>
              </a:lnSpc>
              <a:spcBef>
                <a:spcPts val="0"/>
              </a:spcBef>
              <a:spcAft>
                <a:spcPts val="0"/>
              </a:spcAft>
              <a:buSzPts val="3200"/>
              <a:buNone/>
              <a:defRPr sz="3200"/>
            </a:lvl3pPr>
            <a:lvl4pPr lvl="3" algn="ctr">
              <a:lnSpc>
                <a:spcPct val="115000"/>
              </a:lnSpc>
              <a:spcBef>
                <a:spcPts val="0"/>
              </a:spcBef>
              <a:spcAft>
                <a:spcPts val="0"/>
              </a:spcAft>
              <a:buSzPts val="3200"/>
              <a:buNone/>
              <a:defRPr sz="3200"/>
            </a:lvl4pPr>
            <a:lvl5pPr lvl="4" algn="ctr">
              <a:lnSpc>
                <a:spcPct val="115000"/>
              </a:lnSpc>
              <a:spcBef>
                <a:spcPts val="0"/>
              </a:spcBef>
              <a:spcAft>
                <a:spcPts val="0"/>
              </a:spcAft>
              <a:buSzPts val="3200"/>
              <a:buNone/>
              <a:defRPr sz="3200"/>
            </a:lvl5pPr>
            <a:lvl6pPr lvl="5" algn="ctr">
              <a:lnSpc>
                <a:spcPct val="115000"/>
              </a:lnSpc>
              <a:spcBef>
                <a:spcPts val="0"/>
              </a:spcBef>
              <a:spcAft>
                <a:spcPts val="0"/>
              </a:spcAft>
              <a:buSzPts val="3200"/>
              <a:buNone/>
              <a:defRPr sz="3200"/>
            </a:lvl6pPr>
            <a:lvl7pPr lvl="6" algn="ctr">
              <a:lnSpc>
                <a:spcPct val="115000"/>
              </a:lnSpc>
              <a:spcBef>
                <a:spcPts val="0"/>
              </a:spcBef>
              <a:spcAft>
                <a:spcPts val="0"/>
              </a:spcAft>
              <a:buSzPts val="3200"/>
              <a:buNone/>
              <a:defRPr sz="3200"/>
            </a:lvl7pPr>
            <a:lvl8pPr lvl="7" algn="ctr">
              <a:lnSpc>
                <a:spcPct val="115000"/>
              </a:lnSpc>
              <a:spcBef>
                <a:spcPts val="0"/>
              </a:spcBef>
              <a:spcAft>
                <a:spcPts val="0"/>
              </a:spcAft>
              <a:buSzPts val="3200"/>
              <a:buNone/>
              <a:defRPr sz="3200"/>
            </a:lvl8pPr>
            <a:lvl9pPr lvl="8" algn="ctr">
              <a:lnSpc>
                <a:spcPct val="115000"/>
              </a:lnSpc>
              <a:spcBef>
                <a:spcPts val="0"/>
              </a:spcBef>
              <a:spcAft>
                <a:spcPts val="0"/>
              </a:spcAft>
              <a:buSzPts val="3200"/>
              <a:buNone/>
              <a:defRPr sz="3200"/>
            </a:lvl9pPr>
          </a:lstStyle>
          <a:p/>
        </p:txBody>
      </p:sp>
      <p:sp>
        <p:nvSpPr>
          <p:cNvPr id="12" name="Google Shape;12;p2"/>
          <p:cNvSpPr/>
          <p:nvPr/>
        </p:nvSpPr>
        <p:spPr>
          <a:xfrm>
            <a:off x="0" y="2388810"/>
            <a:ext cx="9144000" cy="183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lvl1pPr lvl="0" algn="ctr">
              <a:spcBef>
                <a:spcPts val="0"/>
              </a:spcBef>
              <a:spcAft>
                <a:spcPts val="0"/>
              </a:spcAft>
              <a:buSzPts val="30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p:nvPr/>
        </p:nvSpPr>
        <p:spPr>
          <a:xfrm>
            <a:off x="0" y="2386584"/>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a:p>
        </p:txBody>
      </p:sp>
      <p:sp>
        <p:nvSpPr>
          <p:cNvPr id="20" name="Google Shape;20;p4"/>
          <p:cNvSpPr/>
          <p:nvPr/>
        </p:nvSpPr>
        <p:spPr>
          <a:xfrm>
            <a:off x="0" y="685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0" y="0"/>
            <a:ext cx="9144000" cy="685800"/>
          </a:xfrm>
          <a:prstGeom prst="rect">
            <a:avLst/>
          </a:prstGeom>
          <a:ln>
            <a:noFill/>
          </a:ln>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5"/>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a:p>
        </p:txBody>
      </p:sp>
      <p:sp>
        <p:nvSpPr>
          <p:cNvPr id="26" name="Google Shape;26;p5"/>
          <p:cNvSpPr/>
          <p:nvPr/>
        </p:nvSpPr>
        <p:spPr>
          <a:xfrm>
            <a:off x="0" y="685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0" y="0"/>
            <a:ext cx="9144000" cy="685800"/>
          </a:xfrm>
          <a:prstGeom prst="rect">
            <a:avLst/>
          </a:prstGeom>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a:p>
        </p:txBody>
      </p:sp>
      <p:sp>
        <p:nvSpPr>
          <p:cNvPr id="30" name="Google Shape;30;p6"/>
          <p:cNvSpPr/>
          <p:nvPr/>
        </p:nvSpPr>
        <p:spPr>
          <a:xfrm>
            <a:off x="0" y="685800"/>
            <a:ext cx="9144000" cy="9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s://profriehle.com" TargetMode="Externa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9144000" cy="685800"/>
          </a:xfrm>
          <a:prstGeom prst="rect">
            <a:avLst/>
          </a:prstGeom>
          <a:noFill/>
          <a:ln>
            <a:noFill/>
          </a:ln>
        </p:spPr>
        <p:txBody>
          <a:bodyPr anchorCtr="0" anchor="ctr" bIns="0" lIns="274300" spcFirstLastPara="1" rIns="0" wrap="square" tIns="0">
            <a:noAutofit/>
          </a:bodyPr>
          <a:lstStyle>
            <a:lvl1pPr lvl="0">
              <a:spcBef>
                <a:spcPts val="0"/>
              </a:spcBef>
              <a:spcAft>
                <a:spcPts val="0"/>
              </a:spcAft>
              <a:buClr>
                <a:schemeClr val="dk1"/>
              </a:buClr>
              <a:buSzPts val="2400"/>
              <a:buNone/>
              <a:defRPr b="1" sz="24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74320" y="914400"/>
            <a:ext cx="8595300" cy="41148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0"/>
              </a:spcBef>
              <a:spcAft>
                <a:spcPts val="0"/>
              </a:spcAft>
              <a:buClr>
                <a:schemeClr val="dk1"/>
              </a:buClr>
              <a:buSzPts val="1800"/>
              <a:buChar char="●"/>
              <a:defRPr sz="1800">
                <a:solidFill>
                  <a:schemeClr val="dk1"/>
                </a:solidFill>
              </a:defRPr>
            </a:lvl1pPr>
            <a:lvl2pPr indent="-317500" lvl="1" marL="914400">
              <a:lnSpc>
                <a:spcPct val="115000"/>
              </a:lnSpc>
              <a:spcBef>
                <a:spcPts val="0"/>
              </a:spcBef>
              <a:spcAft>
                <a:spcPts val="0"/>
              </a:spcAft>
              <a:buClr>
                <a:schemeClr val="dk1"/>
              </a:buClr>
              <a:buSzPts val="1400"/>
              <a:buChar char="○"/>
              <a:defRPr>
                <a:solidFill>
                  <a:schemeClr val="dk1"/>
                </a:solidFill>
              </a:defRPr>
            </a:lvl2pPr>
            <a:lvl3pPr indent="-317500" lvl="2" marL="1371600">
              <a:lnSpc>
                <a:spcPct val="115000"/>
              </a:lnSpc>
              <a:spcBef>
                <a:spcPts val="0"/>
              </a:spcBef>
              <a:spcAft>
                <a:spcPts val="0"/>
              </a:spcAft>
              <a:buClr>
                <a:schemeClr val="dk1"/>
              </a:buClr>
              <a:buSzPts val="1400"/>
              <a:buChar char="■"/>
              <a:defRPr>
                <a:solidFill>
                  <a:schemeClr val="dk1"/>
                </a:solidFill>
              </a:defRPr>
            </a:lvl3pPr>
            <a:lvl4pPr indent="-317500" lvl="3" marL="1828800">
              <a:lnSpc>
                <a:spcPct val="115000"/>
              </a:lnSpc>
              <a:spcBef>
                <a:spcPts val="0"/>
              </a:spcBef>
              <a:spcAft>
                <a:spcPts val="0"/>
              </a:spcAft>
              <a:buClr>
                <a:schemeClr val="dk1"/>
              </a:buClr>
              <a:buSzPts val="1400"/>
              <a:buChar char="●"/>
              <a:defRPr>
                <a:solidFill>
                  <a:schemeClr val="dk1"/>
                </a:solidFill>
              </a:defRPr>
            </a:lvl4pPr>
            <a:lvl5pPr indent="-317500" lvl="4" marL="2286000">
              <a:lnSpc>
                <a:spcPct val="115000"/>
              </a:lnSpc>
              <a:spcBef>
                <a:spcPts val="0"/>
              </a:spcBef>
              <a:spcAft>
                <a:spcPts val="0"/>
              </a:spcAft>
              <a:buClr>
                <a:schemeClr val="dk1"/>
              </a:buClr>
              <a:buSzPts val="1400"/>
              <a:buChar char="○"/>
              <a:defRPr>
                <a:solidFill>
                  <a:schemeClr val="dk1"/>
                </a:solidFill>
              </a:defRPr>
            </a:lvl5pPr>
            <a:lvl6pPr indent="-317500" lvl="5" marL="2743200">
              <a:lnSpc>
                <a:spcPct val="115000"/>
              </a:lnSpc>
              <a:spcBef>
                <a:spcPts val="0"/>
              </a:spcBef>
              <a:spcAft>
                <a:spcPts val="0"/>
              </a:spcAft>
              <a:buClr>
                <a:schemeClr val="dk1"/>
              </a:buClr>
              <a:buSzPts val="1400"/>
              <a:buChar char="■"/>
              <a:defRPr>
                <a:solidFill>
                  <a:schemeClr val="dk1"/>
                </a:solidFill>
              </a:defRPr>
            </a:lvl6pPr>
            <a:lvl7pPr indent="-317500" lvl="6" marL="3200400">
              <a:lnSpc>
                <a:spcPct val="115000"/>
              </a:lnSpc>
              <a:spcBef>
                <a:spcPts val="0"/>
              </a:spcBef>
              <a:spcAft>
                <a:spcPts val="0"/>
              </a:spcAft>
              <a:buClr>
                <a:schemeClr val="dk1"/>
              </a:buClr>
              <a:buSzPts val="1400"/>
              <a:buChar char="●"/>
              <a:defRPr>
                <a:solidFill>
                  <a:schemeClr val="dk1"/>
                </a:solidFill>
              </a:defRPr>
            </a:lvl7pPr>
            <a:lvl8pPr indent="-317500" lvl="7" marL="3657600">
              <a:lnSpc>
                <a:spcPct val="115000"/>
              </a:lnSpc>
              <a:spcBef>
                <a:spcPts val="0"/>
              </a:spcBef>
              <a:spcAft>
                <a:spcPts val="0"/>
              </a:spcAft>
              <a:buClr>
                <a:schemeClr val="dk1"/>
              </a:buClr>
              <a:buSzPts val="1400"/>
              <a:buChar char="○"/>
              <a:defRPr>
                <a:solidFill>
                  <a:schemeClr val="dk1"/>
                </a:solidFill>
              </a:defRPr>
            </a:lvl8pPr>
            <a:lvl9pPr indent="-317500" lvl="8" marL="411480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7315202" y="4416550"/>
            <a:ext cx="1828800" cy="731400"/>
          </a:xfrm>
          <a:prstGeom prst="rect">
            <a:avLst/>
          </a:prstGeom>
          <a:noFill/>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1"/>
              </a:rPr>
              <a:t>https://profriehle.com</a:t>
            </a:r>
            <a:r>
              <a:rPr b="0" lang="en" sz="900"/>
              <a:t> </a:t>
            </a:r>
            <a:endParaRPr b="0" sz="900"/>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creativecommons.org/licenses/by/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profriehle.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profriehle.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profriehle.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profriehle.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profriehle.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https://profriehle.com" TargetMode="Externa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profriehle.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profriehle.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profriehle.com" TargetMode="Externa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profriehle.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hyperlink" Target="https://profriehle.com" TargetMode="Externa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hyperlink" Target="https://profriehle.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profriehle.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hyperlink" Target="https://profriehle.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hyperlink" Target="https://profriehle.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profriehle.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profriehle.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hyperlink" Target="https://profriehle.com" TargetMode="Externa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hyperlink" Target="https://profriehle.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profriehle.co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profriehle.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profriehle.co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profriehle.co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profriehle.com" TargetMode="External"/><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profriehle.com"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profriehle.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profriehle.co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profriehle.com"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profriehle.com"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hyperlink" Target="mailto:dirk.riehle@fau.de" TargetMode="External"/><Relationship Id="rId4" Type="http://schemas.openxmlformats.org/officeDocument/2006/relationships/hyperlink" Target="https://oss.cs.fau.de" TargetMode="External"/><Relationship Id="rId5" Type="http://schemas.openxmlformats.org/officeDocument/2006/relationships/hyperlink" Target="mailto:dirk@riehle.org" TargetMode="External"/><Relationship Id="rId6" Type="http://schemas.openxmlformats.org/officeDocument/2006/relationships/hyperlink" Target="https://dirkriehle.com" TargetMode="External"/><Relationship Id="rId7" Type="http://schemas.openxmlformats.org/officeDocument/2006/relationships/hyperlink" Target="https://twitter.com/dirkriehle"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profriehle.com" TargetMode="External"/><Relationship Id="rId4" Type="http://schemas.openxmlformats.org/officeDocument/2006/relationships/hyperlink" Target="http://creativecommons.org/licenses/by/4.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profriehle.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profriehle.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profriehle.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s://profriehle.com" TargetMode="Externa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8"/>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Agile Planning</a:t>
            </a:r>
            <a:endParaRPr/>
          </a:p>
        </p:txBody>
      </p:sp>
      <p:sp>
        <p:nvSpPr>
          <p:cNvPr id="37" name="Google Shape;37;p8"/>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spcBef>
                <a:spcPts val="0"/>
              </a:spcBef>
              <a:spcAft>
                <a:spcPts val="0"/>
              </a:spcAft>
              <a:buNone/>
            </a:pPr>
            <a:r>
              <a:rPr lang="en"/>
              <a:t>Dirk Riehle, Univ. Erlangen</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
              <a:t>AMOS B04</a:t>
            </a:r>
            <a:endParaRPr b="1"/>
          </a:p>
          <a:p>
            <a:pPr indent="0" lvl="0" marL="0" rtl="0" algn="ctr">
              <a:spcBef>
                <a:spcPts val="0"/>
              </a:spcBef>
              <a:spcAft>
                <a:spcPts val="0"/>
              </a:spcAft>
              <a:buNone/>
            </a:pPr>
            <a:r>
              <a:rPr lang="en" sz="1800"/>
              <a:t>Licensed under </a:t>
            </a:r>
            <a:r>
              <a:rPr lang="en" sz="1800" u="sng">
                <a:solidFill>
                  <a:schemeClr val="hlink"/>
                </a:solidFill>
                <a:hlinkClick r:id="rId3"/>
              </a:rPr>
              <a:t>CC BY 4.0 International</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Glossary</a:t>
            </a:r>
            <a:endParaRPr/>
          </a:p>
        </p:txBody>
      </p:sp>
      <p:sp>
        <p:nvSpPr>
          <p:cNvPr id="98" name="Google Shape;98;p1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99" name="Google Shape;99;p1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product glossary</a:t>
            </a:r>
            <a:r>
              <a:rPr lang="en"/>
              <a:t> is a </a:t>
            </a:r>
            <a:endParaRPr/>
          </a:p>
          <a:p>
            <a:pPr indent="-342900" lvl="0" marL="457200" rtl="0" algn="l">
              <a:spcBef>
                <a:spcPts val="1200"/>
              </a:spcBef>
              <a:spcAft>
                <a:spcPts val="0"/>
              </a:spcAft>
              <a:buSzPts val="1800"/>
              <a:buChar char="●"/>
            </a:pPr>
            <a:r>
              <a:rPr lang="en"/>
              <a:t>List of domain concept (term) definitions</a:t>
            </a:r>
            <a:endParaRPr/>
          </a:p>
          <a:p>
            <a:pPr indent="0" lvl="0" marL="0" rtl="0" algn="l">
              <a:spcBef>
                <a:spcPts val="1200"/>
              </a:spcBef>
              <a:spcAft>
                <a:spcPts val="0"/>
              </a:spcAft>
              <a:buNone/>
            </a:pPr>
            <a:r>
              <a:rPr lang="en"/>
              <a:t>Domain concepts can be</a:t>
            </a:r>
            <a:endParaRPr/>
          </a:p>
          <a:p>
            <a:pPr indent="-342900" lvl="0" marL="457200" rtl="0" algn="l">
              <a:spcBef>
                <a:spcPts val="1200"/>
              </a:spcBef>
              <a:spcAft>
                <a:spcPts val="0"/>
              </a:spcAft>
              <a:buSzPts val="1800"/>
              <a:buChar char="●"/>
            </a:pPr>
            <a:r>
              <a:rPr lang="en"/>
              <a:t>Original concepts, synonyms (links), shorthands, … </a:t>
            </a:r>
            <a:endParaRPr/>
          </a:p>
          <a:p>
            <a:pPr indent="0" lvl="0" marL="0" rtl="0" algn="l">
              <a:spcBef>
                <a:spcPts val="1200"/>
              </a:spcBef>
              <a:spcAft>
                <a:spcPts val="0"/>
              </a:spcAft>
              <a:buNone/>
            </a:pPr>
            <a:r>
              <a:rPr lang="en"/>
              <a:t>A glossary is a poor man’s approach to a domain model</a:t>
            </a:r>
            <a:endParaRPr/>
          </a:p>
          <a:p>
            <a:pPr indent="-342900" lvl="0" marL="457200" rtl="0" algn="l">
              <a:spcBef>
                <a:spcPts val="1200"/>
              </a:spcBef>
              <a:spcAft>
                <a:spcPts val="0"/>
              </a:spcAft>
              <a:buSzPts val="1800"/>
              <a:buChar char="●"/>
            </a:pPr>
            <a:r>
              <a:rPr lang="en"/>
              <a:t>Lack of formality doesn’t necessarily make it easier</a:t>
            </a:r>
            <a:endParaRPr/>
          </a:p>
          <a:p>
            <a:pPr indent="0" lvl="0" marL="0" rtl="0" algn="l">
              <a:spcBef>
                <a:spcPts val="1200"/>
              </a:spcBef>
              <a:spcAft>
                <a:spcPts val="1200"/>
              </a:spcAft>
              <a:buNone/>
            </a:pPr>
            <a:r>
              <a:rPr lang="en"/>
              <a:t>In AMOS, the domain is the</a:t>
            </a:r>
            <a:r>
              <a:rPr b="1" lang="en"/>
              <a:t> application domain</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Domain Glossary</a:t>
            </a:r>
            <a:endParaRPr/>
          </a:p>
        </p:txBody>
      </p:sp>
      <p:sp>
        <p:nvSpPr>
          <p:cNvPr id="105" name="Google Shape;105;p1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graphicFrame>
        <p:nvGraphicFramePr>
          <p:cNvPr id="106" name="Google Shape;106;p18"/>
          <p:cNvGraphicFramePr/>
          <p:nvPr/>
        </p:nvGraphicFramePr>
        <p:xfrm>
          <a:off x="274320" y="914400"/>
          <a:ext cx="3000000" cy="3000000"/>
        </p:xfrm>
        <a:graphic>
          <a:graphicData uri="http://schemas.openxmlformats.org/drawingml/2006/table">
            <a:tbl>
              <a:tblPr>
                <a:noFill/>
                <a:tableStyleId>{E891FEC6-85E3-48EA-B6D9-3C8A0F66AB74}</a:tableStyleId>
              </a:tblPr>
              <a:tblGrid>
                <a:gridCol w="2466575"/>
                <a:gridCol w="6128775"/>
              </a:tblGrid>
              <a:tr h="640050">
                <a:tc>
                  <a:txBody>
                    <a:bodyPr/>
                    <a:lstStyle/>
                    <a:p>
                      <a:pPr indent="0" lvl="0" marL="0" rtl="0" algn="ctr">
                        <a:spcBef>
                          <a:spcPts val="0"/>
                        </a:spcBef>
                        <a:spcAft>
                          <a:spcPts val="0"/>
                        </a:spcAft>
                        <a:buNone/>
                      </a:pPr>
                      <a:r>
                        <a:rPr b="1" lang="en">
                          <a:solidFill>
                            <a:schemeClr val="lt1"/>
                          </a:solidFill>
                        </a:rPr>
                        <a:t>Term</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b="1" lang="en">
                          <a:solidFill>
                            <a:schemeClr val="lt1"/>
                          </a:solidFill>
                        </a:rPr>
                        <a:t>Definition</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r>
              <a:tr h="640050">
                <a:tc>
                  <a:txBody>
                    <a:bodyPr/>
                    <a:lstStyle/>
                    <a:p>
                      <a:pPr indent="0" lvl="0" marL="0" rtl="0" algn="l">
                        <a:spcBef>
                          <a:spcPts val="0"/>
                        </a:spcBef>
                        <a:spcAft>
                          <a:spcPts val="0"/>
                        </a:spcAft>
                        <a:buNone/>
                      </a:pPr>
                      <a:r>
                        <a:rPr lang="en"/>
                        <a:t>Photo</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A photo is an image uploaded by a user for display as part of the user’s photo portfolio</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640050">
                <a:tc>
                  <a:txBody>
                    <a:bodyPr/>
                    <a:lstStyle/>
                    <a:p>
                      <a:pPr indent="0" lvl="0" marL="0" rtl="0" algn="l">
                        <a:spcBef>
                          <a:spcPts val="0"/>
                        </a:spcBef>
                        <a:spcAft>
                          <a:spcPts val="0"/>
                        </a:spcAft>
                        <a:buNone/>
                      </a:pPr>
                      <a:r>
                        <a:rPr lang="en"/>
                        <a:t>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t>A short-hand for either individual or community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r>
              <a:tr h="640050">
                <a:tc>
                  <a:txBody>
                    <a:bodyPr/>
                    <a:lstStyle/>
                    <a:p>
                      <a:pPr indent="0" lvl="0" marL="0" rtl="0" algn="l">
                        <a:spcBef>
                          <a:spcPts val="0"/>
                        </a:spcBef>
                        <a:spcAft>
                          <a:spcPts val="0"/>
                        </a:spcAft>
                        <a:buNone/>
                      </a:pPr>
                      <a:r>
                        <a:rPr lang="en"/>
                        <a:t>Individual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An integer value of 1..10 that a user gives to a photo shown to them</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640050">
                <a:tc>
                  <a:txBody>
                    <a:bodyPr/>
                    <a:lstStyle/>
                    <a:p>
                      <a:pPr indent="0" lvl="0" marL="0" rtl="0" algn="l">
                        <a:spcBef>
                          <a:spcPts val="0"/>
                        </a:spcBef>
                        <a:spcAft>
                          <a:spcPts val="0"/>
                        </a:spcAft>
                        <a:buNone/>
                      </a:pPr>
                      <a:r>
                        <a:rPr lang="en"/>
                        <a:t>Community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lang="en"/>
                        <a:t>A rational value of 1..10 that is the average of all individual </a:t>
                      </a:r>
                      <a:r>
                        <a:rPr lang="en"/>
                        <a:t>photo ratings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r>
              <a:tr h="640050">
                <a:tc>
                  <a:txBody>
                    <a:bodyPr/>
                    <a:lstStyle/>
                    <a:p>
                      <a:pPr indent="0" lvl="0" marL="0" rtl="0" algn="l">
                        <a:spcBef>
                          <a:spcPts val="0"/>
                        </a:spcBef>
                        <a:spcAft>
                          <a:spcPts val="0"/>
                        </a:spcAft>
                        <a:buNone/>
                      </a:pPr>
                      <a:r>
                        <a:rPr lang="en"/>
                        <a:t>Photo status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The status of a photo within the Wahlzeit system (uploaded, published, etc.) </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Common Mistakes and Best Practices</a:t>
            </a:r>
            <a:endParaRPr/>
          </a:p>
        </p:txBody>
      </p:sp>
      <p:sp>
        <p:nvSpPr>
          <p:cNvPr id="112" name="Google Shape;112;p1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Common mistakes</a:t>
            </a:r>
            <a:endParaRPr/>
          </a:p>
          <a:p>
            <a:pPr indent="-342900" lvl="0" marL="457200" rtl="0" algn="l">
              <a:spcBef>
                <a:spcPts val="1200"/>
              </a:spcBef>
              <a:spcAft>
                <a:spcPts val="0"/>
              </a:spcAft>
              <a:buSzPts val="1800"/>
              <a:buChar char="●"/>
            </a:pPr>
            <a:r>
              <a:rPr lang="en"/>
              <a:t>Lack of precision / not thinking</a:t>
            </a:r>
            <a:endParaRPr/>
          </a:p>
          <a:p>
            <a:pPr indent="-342900" lvl="0" marL="457200" rtl="0" algn="l">
              <a:spcBef>
                <a:spcPts val="0"/>
              </a:spcBef>
              <a:spcAft>
                <a:spcPts val="0"/>
              </a:spcAft>
              <a:buSzPts val="1800"/>
              <a:buChar char="●"/>
            </a:pPr>
            <a:r>
              <a:rPr lang="en"/>
              <a:t>Confusing application with technical domain</a:t>
            </a:r>
            <a:endParaRPr/>
          </a:p>
          <a:p>
            <a:pPr indent="-342900" lvl="0" marL="457200" rtl="0" algn="l">
              <a:spcBef>
                <a:spcPts val="0"/>
              </a:spcBef>
              <a:spcAft>
                <a:spcPts val="0"/>
              </a:spcAft>
              <a:buSzPts val="1800"/>
              <a:buChar char="●"/>
            </a:pPr>
            <a:r>
              <a:rPr lang="en"/>
              <a:t>Redundant definitions</a:t>
            </a:r>
            <a:endParaRPr/>
          </a:p>
          <a:p>
            <a:pPr indent="0" lvl="0" marL="0" rtl="0" algn="l">
              <a:spcBef>
                <a:spcPts val="1200"/>
              </a:spcBef>
              <a:spcAft>
                <a:spcPts val="0"/>
              </a:spcAft>
              <a:buNone/>
            </a:pPr>
            <a:r>
              <a:rPr lang="en"/>
              <a:t>Best practices</a:t>
            </a:r>
            <a:endParaRPr/>
          </a:p>
          <a:p>
            <a:pPr indent="-342900" lvl="0" marL="457200" rtl="0" algn="l">
              <a:spcBef>
                <a:spcPts val="1200"/>
              </a:spcBef>
              <a:spcAft>
                <a:spcPts val="0"/>
              </a:spcAft>
              <a:buSzPts val="1800"/>
              <a:buChar char="●"/>
            </a:pPr>
            <a:r>
              <a:rPr lang="en"/>
              <a:t>Work from first principles i.e. “is a” (supertypes)</a:t>
            </a:r>
            <a:endParaRPr/>
          </a:p>
          <a:p>
            <a:pPr indent="-342900" lvl="0" marL="457200" rtl="0" algn="l">
              <a:spcBef>
                <a:spcPts val="0"/>
              </a:spcBef>
              <a:spcAft>
                <a:spcPts val="0"/>
              </a:spcAft>
              <a:buSzPts val="1800"/>
              <a:buChar char="●"/>
            </a:pPr>
            <a:r>
              <a:rPr lang="en"/>
              <a:t>Avoid redundancy by building terms on each other</a:t>
            </a:r>
            <a:endParaRPr/>
          </a:p>
        </p:txBody>
      </p:sp>
      <p:sp>
        <p:nvSpPr>
          <p:cNvPr id="113" name="Google Shape;113;p1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a:t>
            </a:r>
            <a:r>
              <a:rPr lang="en"/>
              <a:t> Deliverable: Product Glossary</a:t>
            </a:r>
            <a:endParaRPr/>
          </a:p>
        </p:txBody>
      </p:sp>
      <p:sp>
        <p:nvSpPr>
          <p:cNvPr id="119" name="Google Shape;119;p2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Please create a product glossary and keep it up-to-date </a:t>
            </a:r>
            <a:endParaRPr/>
          </a:p>
        </p:txBody>
      </p:sp>
      <p:sp>
        <p:nvSpPr>
          <p:cNvPr id="120" name="Google Shape;120;p2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3. Backlog Items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Backlogs and Backlog Items</a:t>
            </a:r>
            <a:endParaRPr/>
          </a:p>
        </p:txBody>
      </p:sp>
      <p:sp>
        <p:nvSpPr>
          <p:cNvPr id="131" name="Google Shape;131;p2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Backlog items</a:t>
            </a:r>
            <a:r>
              <a:rPr lang="en"/>
              <a:t> are items in a backlog</a:t>
            </a:r>
            <a:endParaRPr/>
          </a:p>
          <a:p>
            <a:pPr indent="-342900" lvl="0" marL="457200" rtl="0" algn="l">
              <a:spcBef>
                <a:spcPts val="1200"/>
              </a:spcBef>
              <a:spcAft>
                <a:spcPts val="0"/>
              </a:spcAft>
              <a:buSzPts val="1800"/>
              <a:buChar char="●"/>
            </a:pPr>
            <a:r>
              <a:rPr lang="en"/>
              <a:t>Product ba</a:t>
            </a:r>
            <a:r>
              <a:rPr lang="en"/>
              <a:t>cklog → product backlog items</a:t>
            </a:r>
            <a:endParaRPr/>
          </a:p>
          <a:p>
            <a:pPr indent="-342900" lvl="0" marL="457200" rtl="0" algn="l">
              <a:spcBef>
                <a:spcPts val="0"/>
              </a:spcBef>
              <a:spcAft>
                <a:spcPts val="0"/>
              </a:spcAft>
              <a:buSzPts val="1800"/>
              <a:buChar char="●"/>
            </a:pPr>
            <a:r>
              <a:rPr lang="en"/>
              <a:t>Sprint backlog → sprint backlog items</a:t>
            </a:r>
            <a:endParaRPr/>
          </a:p>
          <a:p>
            <a:pPr indent="-342900" lvl="0" marL="457200" rtl="0" algn="l">
              <a:spcBef>
                <a:spcPts val="0"/>
              </a:spcBef>
              <a:spcAft>
                <a:spcPts val="0"/>
              </a:spcAft>
              <a:buSzPts val="1800"/>
              <a:buChar char="●"/>
            </a:pPr>
            <a:r>
              <a:rPr lang="en"/>
              <a:t>Impediments backlog → impediments</a:t>
            </a:r>
            <a:endParaRPr/>
          </a:p>
          <a:p>
            <a:pPr indent="0" lvl="0" marL="0" rtl="0" algn="l">
              <a:spcBef>
                <a:spcPts val="1200"/>
              </a:spcBef>
              <a:spcAft>
                <a:spcPts val="1200"/>
              </a:spcAft>
              <a:buNone/>
            </a:pPr>
            <a:r>
              <a:t/>
            </a:r>
            <a:endParaRPr/>
          </a:p>
        </p:txBody>
      </p:sp>
      <p:sp>
        <p:nvSpPr>
          <p:cNvPr id="132" name="Google Shape;132;p2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Types of Product and Sprint Backlog Items</a:t>
            </a:r>
            <a:endParaRPr/>
          </a:p>
        </p:txBody>
      </p:sp>
      <p:sp>
        <p:nvSpPr>
          <p:cNvPr id="138" name="Google Shape;138;p2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139" name="Google Shape;139;p23"/>
          <p:cNvPicPr preferRelativeResize="0"/>
          <p:nvPr/>
        </p:nvPicPr>
        <p:blipFill>
          <a:blip r:embed="rId4">
            <a:alphaModFix/>
          </a:blip>
          <a:stretch>
            <a:fillRect/>
          </a:stretch>
        </p:blipFill>
        <p:spPr>
          <a:xfrm>
            <a:off x="274320" y="914400"/>
            <a:ext cx="8595360" cy="3502840"/>
          </a:xfrm>
          <a:prstGeom prst="rect">
            <a:avLst/>
          </a:prstGeom>
          <a:noFill/>
          <a:ln>
            <a:noFill/>
          </a:ln>
        </p:spPr>
      </p:pic>
      <p:sp>
        <p:nvSpPr>
          <p:cNvPr id="140" name="Google Shape;140;p23"/>
          <p:cNvSpPr/>
          <p:nvPr/>
        </p:nvSpPr>
        <p:spPr>
          <a:xfrm>
            <a:off x="1661275" y="2132525"/>
            <a:ext cx="6750300" cy="903900"/>
          </a:xfrm>
          <a:prstGeom prst="rect">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f</a:t>
            </a:r>
            <a:r>
              <a:rPr b="1" lang="en"/>
              <a:t>eature</a:t>
            </a:r>
            <a:r>
              <a:rPr lang="en"/>
              <a:t> is</a:t>
            </a:r>
            <a:endParaRPr/>
          </a:p>
          <a:p>
            <a:pPr indent="-342900" lvl="0" marL="457200" rtl="0" algn="l">
              <a:spcBef>
                <a:spcPts val="1200"/>
              </a:spcBef>
              <a:spcAft>
                <a:spcPts val="0"/>
              </a:spcAft>
              <a:buSzPts val="1800"/>
              <a:buChar char="●"/>
            </a:pPr>
            <a:r>
              <a:rPr lang="en"/>
              <a:t>A distinguishing characteristic of a software item [IEEE 829]</a:t>
            </a:r>
            <a:endParaRPr/>
          </a:p>
          <a:p>
            <a:pPr indent="0" lvl="0" marL="0" rtl="0" algn="l">
              <a:spcBef>
                <a:spcPts val="1200"/>
              </a:spcBef>
              <a:spcAft>
                <a:spcPts val="0"/>
              </a:spcAft>
              <a:buNone/>
            </a:pPr>
            <a:r>
              <a:rPr lang="en"/>
              <a:t>A </a:t>
            </a:r>
            <a:r>
              <a:rPr b="1" lang="en"/>
              <a:t>refactoring</a:t>
            </a:r>
            <a:r>
              <a:rPr lang="en"/>
              <a:t> (request) is</a:t>
            </a:r>
            <a:endParaRPr/>
          </a:p>
          <a:p>
            <a:pPr indent="-342900" lvl="0" marL="457200" rtl="0" algn="l">
              <a:spcBef>
                <a:spcPts val="1200"/>
              </a:spcBef>
              <a:spcAft>
                <a:spcPts val="0"/>
              </a:spcAft>
              <a:buSzPts val="1800"/>
              <a:buChar char="●"/>
            </a:pPr>
            <a:r>
              <a:rPr lang="en"/>
              <a:t>A behavior-preserving code transformation to improve quality</a:t>
            </a:r>
            <a:endParaRPr/>
          </a:p>
          <a:p>
            <a:pPr indent="0" lvl="0" marL="0" rtl="0" algn="l">
              <a:spcBef>
                <a:spcPts val="1200"/>
              </a:spcBef>
              <a:spcAft>
                <a:spcPts val="0"/>
              </a:spcAft>
              <a:buNone/>
            </a:pPr>
            <a:r>
              <a:rPr lang="en"/>
              <a:t>A </a:t>
            </a:r>
            <a:r>
              <a:rPr b="1" lang="en"/>
              <a:t>bug fix request</a:t>
            </a:r>
            <a:r>
              <a:rPr lang="en"/>
              <a:t> is</a:t>
            </a:r>
            <a:endParaRPr/>
          </a:p>
          <a:p>
            <a:pPr indent="-342900" lvl="0" marL="457200" rtl="0" algn="l">
              <a:spcBef>
                <a:spcPts val="1200"/>
              </a:spcBef>
              <a:spcAft>
                <a:spcPts val="0"/>
              </a:spcAft>
              <a:buSzPts val="1800"/>
              <a:buChar char="●"/>
            </a:pPr>
            <a:r>
              <a:rPr lang="en"/>
              <a:t>A bug report where the bug is to be fixed against the underlying feature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46" name="Google Shape;146;p2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Features, Refactorings, and Bug Fix Requests</a:t>
            </a:r>
            <a:endParaRPr/>
          </a:p>
        </p:txBody>
      </p:sp>
      <p:sp>
        <p:nvSpPr>
          <p:cNvPr id="147" name="Google Shape;147;p2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 epic is</a:t>
            </a:r>
            <a:endParaRPr/>
          </a:p>
          <a:p>
            <a:pPr indent="-342900" lvl="0" marL="457200" rtl="0" algn="l">
              <a:spcBef>
                <a:spcPts val="1200"/>
              </a:spcBef>
              <a:spcAft>
                <a:spcPts val="0"/>
              </a:spcAft>
              <a:buSzPts val="1800"/>
              <a:buChar char="●"/>
            </a:pPr>
            <a:r>
              <a:rPr lang="en"/>
              <a:t>A large feature awaiting break-down into smaller features</a:t>
            </a:r>
            <a:endParaRPr/>
          </a:p>
          <a:p>
            <a:pPr indent="-342900" lvl="0" marL="457200" rtl="0" algn="l">
              <a:spcBef>
                <a:spcPts val="0"/>
              </a:spcBef>
              <a:spcAft>
                <a:spcPts val="0"/>
              </a:spcAft>
              <a:buSzPts val="1800"/>
              <a:buChar char="●"/>
            </a:pPr>
            <a:r>
              <a:rPr lang="en"/>
              <a:t>A </a:t>
            </a:r>
            <a:r>
              <a:rPr lang="en"/>
              <a:t>placeholder</a:t>
            </a:r>
            <a:r>
              <a:rPr lang="en"/>
              <a:t> for these smaller features</a:t>
            </a:r>
            <a:endParaRPr/>
          </a:p>
          <a:p>
            <a:pPr indent="0" lvl="0" marL="0" rtl="0" algn="l">
              <a:spcBef>
                <a:spcPts val="1200"/>
              </a:spcBef>
              <a:spcAft>
                <a:spcPts val="0"/>
              </a:spcAft>
              <a:buNone/>
            </a:pPr>
            <a:r>
              <a:rPr lang="en"/>
              <a:t>A user story is </a:t>
            </a:r>
            <a:endParaRPr/>
          </a:p>
          <a:p>
            <a:pPr indent="-342900" lvl="0" marL="457200" rtl="0" algn="l">
              <a:spcBef>
                <a:spcPts val="1200"/>
              </a:spcBef>
              <a:spcAft>
                <a:spcPts val="0"/>
              </a:spcAft>
              <a:buSzPts val="1800"/>
              <a:buChar char="●"/>
            </a:pPr>
            <a:r>
              <a:rPr lang="en"/>
              <a:t>A feature presented using a the user-story-pattern that is </a:t>
            </a:r>
            <a:endParaRPr/>
          </a:p>
          <a:p>
            <a:pPr indent="-342900" lvl="0" marL="457200" rtl="0" algn="l">
              <a:spcBef>
                <a:spcPts val="0"/>
              </a:spcBef>
              <a:spcAft>
                <a:spcPts val="0"/>
              </a:spcAft>
              <a:buSzPts val="1800"/>
              <a:buChar char="●"/>
            </a:pPr>
            <a:r>
              <a:rPr lang="en"/>
              <a:t>Small enough to be implemented in a sprint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53" name="Google Shape;153;p2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Epics and User Stories</a:t>
            </a:r>
            <a:endParaRPr/>
          </a:p>
        </p:txBody>
      </p:sp>
      <p:sp>
        <p:nvSpPr>
          <p:cNvPr id="154" name="Google Shape;154;p2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User Stories</a:t>
            </a:r>
            <a:endParaRPr/>
          </a:p>
        </p:txBody>
      </p:sp>
      <p:sp>
        <p:nvSpPr>
          <p:cNvPr id="160" name="Google Shape;160;p2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161" name="Google Shape;161;p2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user story is a feature described using a pattern of</a:t>
            </a:r>
            <a:endParaRPr/>
          </a:p>
          <a:p>
            <a:pPr indent="-342900" lvl="0" marL="457200" rtl="0" algn="l">
              <a:spcBef>
                <a:spcPts val="1200"/>
              </a:spcBef>
              <a:spcAft>
                <a:spcPts val="0"/>
              </a:spcAft>
              <a:buSzPts val="1800"/>
              <a:buChar char="●"/>
            </a:pPr>
            <a:r>
              <a:rPr lang="en"/>
              <a:t>As a </a:t>
            </a:r>
            <a:r>
              <a:rPr b="1" lang="en"/>
              <a:t>[user role]</a:t>
            </a:r>
            <a:r>
              <a:rPr lang="en"/>
              <a:t> </a:t>
            </a:r>
            <a:endParaRPr/>
          </a:p>
          <a:p>
            <a:pPr indent="-342900" lvl="0" marL="457200" rtl="0" algn="l">
              <a:spcBef>
                <a:spcPts val="0"/>
              </a:spcBef>
              <a:spcAft>
                <a:spcPts val="0"/>
              </a:spcAft>
              <a:buSzPts val="1800"/>
              <a:buChar char="●"/>
            </a:pPr>
            <a:r>
              <a:rPr lang="en"/>
              <a:t>I need a </a:t>
            </a:r>
            <a:r>
              <a:rPr b="1" lang="en"/>
              <a:t>[function]</a:t>
            </a:r>
            <a:r>
              <a:rPr lang="en"/>
              <a:t> so that </a:t>
            </a:r>
            <a:endParaRPr/>
          </a:p>
          <a:p>
            <a:pPr indent="-342900" lvl="0" marL="457200" rtl="0" algn="l">
              <a:spcBef>
                <a:spcPts val="0"/>
              </a:spcBef>
              <a:spcAft>
                <a:spcPts val="0"/>
              </a:spcAft>
              <a:buSzPts val="1800"/>
              <a:buChar char="●"/>
            </a:pPr>
            <a:r>
              <a:rPr lang="en"/>
              <a:t>I get </a:t>
            </a:r>
            <a:r>
              <a:rPr b="1" lang="en"/>
              <a:t>[business value]</a:t>
            </a:r>
            <a:endParaRPr b="1"/>
          </a:p>
          <a:p>
            <a:pPr indent="0" lvl="0" marL="0" rtl="0" algn="l">
              <a:spcBef>
                <a:spcPts val="1200"/>
              </a:spcBef>
              <a:spcAft>
                <a:spcPts val="1200"/>
              </a:spcAft>
              <a:buNone/>
            </a:pPr>
            <a:r>
              <a:rPr lang="en"/>
              <a:t>User stories are discussion starters, not specifications</a:t>
            </a:r>
            <a:endParaRPr/>
          </a:p>
        </p:txBody>
      </p:sp>
      <p:sp>
        <p:nvSpPr>
          <p:cNvPr id="162" name="Google Shape;162;p26"/>
          <p:cNvSpPr txBox="1"/>
          <p:nvPr/>
        </p:nvSpPr>
        <p:spPr>
          <a:xfrm>
            <a:off x="274323" y="2926075"/>
            <a:ext cx="5208300" cy="14631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Tell-a-Friend: As a </a:t>
            </a:r>
            <a:r>
              <a:rPr b="1" lang="en"/>
              <a:t>Flowers user,</a:t>
            </a:r>
            <a:r>
              <a:rPr lang="en"/>
              <a:t> I need a function to </a:t>
            </a:r>
            <a:r>
              <a:rPr b="1" lang="en"/>
              <a:t>tell a friend about a flower photo,</a:t>
            </a:r>
            <a:r>
              <a:rPr lang="en"/>
              <a:t> so that I can </a:t>
            </a:r>
            <a:r>
              <a:rPr b="1" lang="en"/>
              <a:t>share my passion for flowers and increase my network.</a:t>
            </a:r>
            <a:endParaRPr b="1"/>
          </a:p>
        </p:txBody>
      </p:sp>
      <p:pic>
        <p:nvPicPr>
          <p:cNvPr id="163" name="Google Shape;163;p26"/>
          <p:cNvPicPr preferRelativeResize="0"/>
          <p:nvPr/>
        </p:nvPicPr>
        <p:blipFill>
          <a:blip r:embed="rId4">
            <a:alphaModFix/>
          </a:blip>
          <a:stretch>
            <a:fillRect/>
          </a:stretch>
        </p:blipFill>
        <p:spPr>
          <a:xfrm>
            <a:off x="5899027" y="914400"/>
            <a:ext cx="2970591" cy="36576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Agenda</a:t>
            </a:r>
            <a:endParaRPr/>
          </a:p>
        </p:txBody>
      </p:sp>
      <p:sp>
        <p:nvSpPr>
          <p:cNvPr id="43" name="Google Shape;43;p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Product goal</a:t>
            </a:r>
            <a:endParaRPr/>
          </a:p>
          <a:p>
            <a:pPr indent="-342900" lvl="0" marL="457200" rtl="0" algn="l">
              <a:spcBef>
                <a:spcPts val="0"/>
              </a:spcBef>
              <a:spcAft>
                <a:spcPts val="0"/>
              </a:spcAft>
              <a:buSzPts val="1800"/>
              <a:buAutoNum type="arabicPeriod"/>
            </a:pPr>
            <a:r>
              <a:rPr lang="en"/>
              <a:t>Product glossary</a:t>
            </a:r>
            <a:endParaRPr/>
          </a:p>
          <a:p>
            <a:pPr indent="-342900" lvl="0" marL="457200" rtl="0" algn="l">
              <a:spcBef>
                <a:spcPts val="0"/>
              </a:spcBef>
              <a:spcAft>
                <a:spcPts val="0"/>
              </a:spcAft>
              <a:buSzPts val="1800"/>
              <a:buAutoNum type="arabicPeriod"/>
            </a:pPr>
            <a:r>
              <a:rPr lang="en"/>
              <a:t>Backlog items</a:t>
            </a:r>
            <a:endParaRPr/>
          </a:p>
          <a:p>
            <a:pPr indent="-342900" lvl="0" marL="457200" rtl="0" algn="l">
              <a:spcBef>
                <a:spcPts val="0"/>
              </a:spcBef>
              <a:spcAft>
                <a:spcPts val="0"/>
              </a:spcAft>
              <a:buSzPts val="1800"/>
              <a:buAutoNum type="arabicPeriod"/>
            </a:pPr>
            <a:r>
              <a:rPr lang="en"/>
              <a:t>Scrum backlogs</a:t>
            </a:r>
            <a:endParaRPr/>
          </a:p>
          <a:p>
            <a:pPr indent="-342900" lvl="0" marL="457200" rtl="0" algn="l">
              <a:spcBef>
                <a:spcPts val="0"/>
              </a:spcBef>
              <a:spcAft>
                <a:spcPts val="0"/>
              </a:spcAft>
              <a:buSzPts val="1800"/>
              <a:buAutoNum type="arabicPeriod"/>
            </a:pPr>
            <a:r>
              <a:rPr lang="en"/>
              <a:t>Definition of done</a:t>
            </a:r>
            <a:endParaRPr/>
          </a:p>
          <a:p>
            <a:pPr indent="-342900" lvl="0" marL="457200" rtl="0" algn="l">
              <a:spcBef>
                <a:spcPts val="0"/>
              </a:spcBef>
              <a:spcAft>
                <a:spcPts val="0"/>
              </a:spcAft>
              <a:buSzPts val="1800"/>
              <a:buAutoNum type="arabicPeriod"/>
            </a:pPr>
            <a:r>
              <a:rPr lang="en"/>
              <a:t>Sprint planning</a:t>
            </a:r>
            <a:endParaRPr/>
          </a:p>
          <a:p>
            <a:pPr indent="-342900" lvl="0" marL="457200" rtl="0" algn="l">
              <a:spcBef>
                <a:spcPts val="0"/>
              </a:spcBef>
              <a:spcAft>
                <a:spcPts val="0"/>
              </a:spcAft>
              <a:buSzPts val="1800"/>
              <a:buAutoNum type="arabicPeriod"/>
            </a:pPr>
            <a:r>
              <a:rPr lang="en"/>
              <a:t>Release planning</a:t>
            </a:r>
            <a:endParaRPr/>
          </a:p>
          <a:p>
            <a:pPr indent="-342900" lvl="0" marL="457200" rtl="0" algn="l">
              <a:spcBef>
                <a:spcPts val="0"/>
              </a:spcBef>
              <a:spcAft>
                <a:spcPts val="0"/>
              </a:spcAft>
              <a:buSzPts val="1800"/>
              <a:buAutoNum type="arabicPeriod"/>
            </a:pPr>
            <a:r>
              <a:rPr lang="en"/>
              <a:t>Roadmapping</a:t>
            </a:r>
            <a:endParaRPr/>
          </a:p>
        </p:txBody>
      </p:sp>
      <p:sp>
        <p:nvSpPr>
          <p:cNvPr id="44" name="Google Shape;44;p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Common Alternative to User Stories</a:t>
            </a:r>
            <a:endParaRPr/>
          </a:p>
        </p:txBody>
      </p:sp>
      <p:sp>
        <p:nvSpPr>
          <p:cNvPr id="169" name="Google Shape;169;p2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170" name="Google Shape;170;p27"/>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Quality Criteria for Backlog Items</a:t>
            </a:r>
            <a:endParaRPr/>
          </a:p>
        </p:txBody>
      </p:sp>
      <p:sp>
        <p:nvSpPr>
          <p:cNvPr id="176" name="Google Shape;176;p2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graphicFrame>
        <p:nvGraphicFramePr>
          <p:cNvPr id="177" name="Google Shape;177;p28"/>
          <p:cNvGraphicFramePr/>
          <p:nvPr/>
        </p:nvGraphicFramePr>
        <p:xfrm>
          <a:off x="274320" y="914400"/>
          <a:ext cx="3000000" cy="3000000"/>
        </p:xfrm>
        <a:graphic>
          <a:graphicData uri="http://schemas.openxmlformats.org/drawingml/2006/table">
            <a:tbl>
              <a:tblPr>
                <a:noFill/>
                <a:tableStyleId>{E891FEC6-85E3-48EA-B6D9-3C8A0F66AB74}</a:tableStyleId>
              </a:tblPr>
              <a:tblGrid>
                <a:gridCol w="647000"/>
                <a:gridCol w="7948350"/>
              </a:tblGrid>
              <a:tr h="548650">
                <a:tc>
                  <a:txBody>
                    <a:bodyPr/>
                    <a:lstStyle/>
                    <a:p>
                      <a:pPr indent="0" lvl="0" marL="0" rtl="0" algn="ctr">
                        <a:spcBef>
                          <a:spcPts val="0"/>
                        </a:spcBef>
                        <a:spcAft>
                          <a:spcPts val="0"/>
                        </a:spcAft>
                        <a:buNone/>
                      </a:pPr>
                      <a:r>
                        <a:rPr b="1" lang="en" sz="1800">
                          <a:solidFill>
                            <a:schemeClr val="lt1"/>
                          </a:solidFill>
                        </a:rPr>
                        <a:t>I</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sz="1800"/>
                        <a:t>ndependent</a:t>
                      </a:r>
                      <a:r>
                        <a:rPr lang="en" sz="1800"/>
                        <a:t>: Items should be independent of each other</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r>
              <a:tr h="548650">
                <a:tc>
                  <a:txBody>
                    <a:bodyPr/>
                    <a:lstStyle/>
                    <a:p>
                      <a:pPr indent="0" lvl="0" marL="0" rtl="0" algn="ctr">
                        <a:spcBef>
                          <a:spcPts val="0"/>
                        </a:spcBef>
                        <a:spcAft>
                          <a:spcPts val="0"/>
                        </a:spcAft>
                        <a:buNone/>
                      </a:pPr>
                      <a:r>
                        <a:rPr b="1" lang="en" sz="1800">
                          <a:solidFill>
                            <a:schemeClr val="lt1"/>
                          </a:solidFill>
                        </a:rPr>
                        <a:t>N</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sz="1800"/>
                        <a:t>egotiable: An item can be questioned and revised</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548650">
                <a:tc>
                  <a:txBody>
                    <a:bodyPr/>
                    <a:lstStyle/>
                    <a:p>
                      <a:pPr indent="0" lvl="0" marL="0" rtl="0" algn="ctr">
                        <a:spcBef>
                          <a:spcPts val="0"/>
                        </a:spcBef>
                        <a:spcAft>
                          <a:spcPts val="0"/>
                        </a:spcAft>
                        <a:buNone/>
                      </a:pPr>
                      <a:r>
                        <a:rPr b="1" lang="en" sz="1800">
                          <a:solidFill>
                            <a:schemeClr val="lt1"/>
                          </a:solidFill>
                        </a:rPr>
                        <a:t>V</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sz="1800"/>
                        <a:t>aluable</a:t>
                      </a:r>
                      <a:r>
                        <a:rPr lang="en" sz="1800"/>
                        <a:t>: An item should have recognizable business value</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r>
              <a:tr h="548650">
                <a:tc>
                  <a:txBody>
                    <a:bodyPr/>
                    <a:lstStyle/>
                    <a:p>
                      <a:pPr indent="0" lvl="0" marL="0" rtl="0" algn="ctr">
                        <a:spcBef>
                          <a:spcPts val="0"/>
                        </a:spcBef>
                        <a:spcAft>
                          <a:spcPts val="0"/>
                        </a:spcAft>
                        <a:buNone/>
                      </a:pPr>
                      <a:r>
                        <a:rPr b="1" lang="en" sz="1800">
                          <a:solidFill>
                            <a:schemeClr val="lt1"/>
                          </a:solidFill>
                        </a:rPr>
                        <a:t>E</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sz="1800"/>
                        <a:t>stimatable: An item should be sufficiently precise to estimate a size</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548650">
                <a:tc>
                  <a:txBody>
                    <a:bodyPr/>
                    <a:lstStyle/>
                    <a:p>
                      <a:pPr indent="0" lvl="0" marL="0" rtl="0" algn="ctr">
                        <a:spcBef>
                          <a:spcPts val="0"/>
                        </a:spcBef>
                        <a:spcAft>
                          <a:spcPts val="0"/>
                        </a:spcAft>
                        <a:buNone/>
                      </a:pPr>
                      <a:r>
                        <a:rPr b="1" lang="en" sz="1800">
                          <a:solidFill>
                            <a:schemeClr val="lt1"/>
                          </a:solidFill>
                        </a:rPr>
                        <a:t>S</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sz="1800"/>
                        <a:t>mall: An item should be small enough to fit into one iteration</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r>
              <a:tr h="548650">
                <a:tc>
                  <a:txBody>
                    <a:bodyPr/>
                    <a:lstStyle/>
                    <a:p>
                      <a:pPr indent="0" lvl="0" marL="0" rtl="0" algn="ctr">
                        <a:spcBef>
                          <a:spcPts val="0"/>
                        </a:spcBef>
                        <a:spcAft>
                          <a:spcPts val="0"/>
                        </a:spcAft>
                        <a:buNone/>
                      </a:pPr>
                      <a:r>
                        <a:rPr b="1" lang="en" sz="1800">
                          <a:solidFill>
                            <a:schemeClr val="lt1"/>
                          </a:solidFill>
                        </a:rPr>
                        <a:t>T</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l">
                        <a:spcBef>
                          <a:spcPts val="0"/>
                        </a:spcBef>
                        <a:spcAft>
                          <a:spcPts val="0"/>
                        </a:spcAft>
                        <a:buNone/>
                      </a:pPr>
                      <a:r>
                        <a:rPr lang="en" sz="1800"/>
                        <a:t>estable: An item should have testable success criteria</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Acceptance Criteria</a:t>
            </a:r>
            <a:endParaRPr/>
          </a:p>
        </p:txBody>
      </p:sp>
      <p:sp>
        <p:nvSpPr>
          <p:cNvPr id="183" name="Google Shape;183;p2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184" name="Google Shape;184;p2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 acceptance criterion for a backlog item is</a:t>
            </a:r>
            <a:endParaRPr/>
          </a:p>
          <a:p>
            <a:pPr indent="-342900" lvl="0" marL="457200" rtl="0" algn="l">
              <a:spcBef>
                <a:spcPts val="1200"/>
              </a:spcBef>
              <a:spcAft>
                <a:spcPts val="0"/>
              </a:spcAft>
              <a:buSzPts val="1800"/>
              <a:buChar char="●"/>
            </a:pPr>
            <a:r>
              <a:rPr lang="en"/>
              <a:t>A proposition that must be true before the item can be accepted</a:t>
            </a:r>
            <a:endParaRPr/>
          </a:p>
          <a:p>
            <a:pPr indent="0" lvl="0" marL="0" rtl="0" algn="l">
              <a:spcBef>
                <a:spcPts val="1200"/>
              </a:spcBef>
              <a:spcAft>
                <a:spcPts val="0"/>
              </a:spcAft>
              <a:buNone/>
            </a:pPr>
            <a:r>
              <a:rPr lang="en"/>
              <a:t>Acceptance criteria are the list of required propositions</a:t>
            </a:r>
            <a:endParaRPr/>
          </a:p>
          <a:p>
            <a:pPr indent="-342900" lvl="0" marL="457200" rtl="0" algn="l">
              <a:spcBef>
                <a:spcPts val="1200"/>
              </a:spcBef>
              <a:spcAft>
                <a:spcPts val="0"/>
              </a:spcAft>
              <a:buSzPts val="1800"/>
              <a:buChar char="●"/>
            </a:pPr>
            <a:r>
              <a:rPr lang="en"/>
              <a:t>Acceptance criteria are specific to the backlog item</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Story Points</a:t>
            </a:r>
            <a:endParaRPr/>
          </a:p>
        </p:txBody>
      </p:sp>
      <p:sp>
        <p:nvSpPr>
          <p:cNvPr id="190" name="Google Shape;190;p30"/>
          <p:cNvSpPr txBox="1"/>
          <p:nvPr>
            <p:ph idx="1" type="body"/>
          </p:nvPr>
        </p:nvSpPr>
        <p:spPr>
          <a:xfrm>
            <a:off x="274320" y="914400"/>
            <a:ext cx="4114800" cy="4114800"/>
          </a:xfrm>
          <a:prstGeom prst="rect">
            <a:avLst/>
          </a:prstGeom>
        </p:spPr>
        <p:txBody>
          <a:bodyPr anchorCtr="0" anchor="t" bIns="91425" lIns="0" spcFirstLastPara="1" rIns="91425" wrap="square" tIns="0">
            <a:normAutofit fontScale="85000" lnSpcReduction="20000"/>
          </a:bodyPr>
          <a:lstStyle/>
          <a:p>
            <a:pPr indent="0" lvl="0" marL="0" rtl="0" algn="l">
              <a:spcBef>
                <a:spcPts val="0"/>
              </a:spcBef>
              <a:spcAft>
                <a:spcPts val="0"/>
              </a:spcAft>
              <a:buClr>
                <a:schemeClr val="dk1"/>
              </a:buClr>
              <a:buSzPct val="61111"/>
              <a:buFont typeface="Arial"/>
              <a:buNone/>
            </a:pPr>
            <a:r>
              <a:rPr b="1" lang="en"/>
              <a:t>Story points</a:t>
            </a:r>
            <a:endParaRPr b="1"/>
          </a:p>
          <a:p>
            <a:pPr indent="-325755" lvl="0" marL="457200" rtl="0" algn="l">
              <a:spcBef>
                <a:spcPts val="1200"/>
              </a:spcBef>
              <a:spcAft>
                <a:spcPts val="0"/>
              </a:spcAft>
              <a:buSzPct val="100000"/>
              <a:buChar char="●"/>
            </a:pPr>
            <a:r>
              <a:rPr lang="en"/>
              <a:t>Is an arbitrary numeric measure of size of a given backlog item</a:t>
            </a:r>
            <a:endParaRPr/>
          </a:p>
          <a:p>
            <a:pPr indent="0" lvl="0" marL="0" rtl="0" algn="l">
              <a:spcBef>
                <a:spcPts val="1200"/>
              </a:spcBef>
              <a:spcAft>
                <a:spcPts val="0"/>
              </a:spcAft>
              <a:buClr>
                <a:schemeClr val="dk1"/>
              </a:buClr>
              <a:buSzPct val="61111"/>
              <a:buFont typeface="Arial"/>
              <a:buNone/>
            </a:pPr>
            <a:r>
              <a:rPr b="1" lang="en"/>
              <a:t>Properties</a:t>
            </a:r>
            <a:endParaRPr b="1"/>
          </a:p>
          <a:p>
            <a:pPr indent="-325755" lvl="0" marL="457200" rtl="0" algn="l">
              <a:spcBef>
                <a:spcPts val="1200"/>
              </a:spcBef>
              <a:spcAft>
                <a:spcPts val="0"/>
              </a:spcAft>
              <a:buSzPct val="100000"/>
              <a:buChar char="●"/>
            </a:pPr>
            <a:r>
              <a:rPr lang="en"/>
              <a:t>Is a measure of size, not of effort or duration</a:t>
            </a:r>
            <a:endParaRPr/>
          </a:p>
          <a:p>
            <a:pPr indent="-325755" lvl="0" marL="457200" rtl="0" algn="l">
              <a:spcBef>
                <a:spcPts val="0"/>
              </a:spcBef>
              <a:spcAft>
                <a:spcPts val="0"/>
              </a:spcAft>
              <a:buSzPct val="100000"/>
              <a:buChar char="●"/>
            </a:pPr>
            <a:r>
              <a:rPr lang="en"/>
              <a:t>Measured in non-linear increments, forcing choice</a:t>
            </a:r>
            <a:endParaRPr/>
          </a:p>
          <a:p>
            <a:pPr indent="-325755" lvl="0" marL="457200" rtl="0" algn="l">
              <a:spcBef>
                <a:spcPts val="0"/>
              </a:spcBef>
              <a:spcAft>
                <a:spcPts val="0"/>
              </a:spcAft>
              <a:buSzPct val="100000"/>
              <a:buChar char="●"/>
            </a:pPr>
            <a:r>
              <a:rPr lang="en"/>
              <a:t>Is socially agreed upon, depends on team estimation history</a:t>
            </a:r>
            <a:endParaRPr/>
          </a:p>
          <a:p>
            <a:pPr indent="-325755" lvl="0" marL="457200" rtl="0" algn="l">
              <a:spcBef>
                <a:spcPts val="0"/>
              </a:spcBef>
              <a:spcAft>
                <a:spcPts val="0"/>
              </a:spcAft>
              <a:buSzPct val="100000"/>
              <a:buChar char="●"/>
            </a:pPr>
            <a:r>
              <a:rPr lang="en"/>
              <a:t>Is independent of a particular person (and their skills)</a:t>
            </a:r>
            <a:endParaRPr/>
          </a:p>
          <a:p>
            <a:pPr indent="-325755" lvl="0" marL="457200" rtl="0" algn="l">
              <a:spcBef>
                <a:spcPts val="0"/>
              </a:spcBef>
              <a:spcAft>
                <a:spcPts val="0"/>
              </a:spcAft>
              <a:buSzPct val="100000"/>
              <a:buChar char="●"/>
            </a:pPr>
            <a:r>
              <a:rPr lang="en"/>
              <a:t>Is mapped to time using the team's velocity (development speed)</a:t>
            </a:r>
            <a:endParaRPr/>
          </a:p>
          <a:p>
            <a:pPr indent="0" lvl="0" marL="0" rtl="0" algn="l">
              <a:spcBef>
                <a:spcPts val="1200"/>
              </a:spcBef>
              <a:spcAft>
                <a:spcPts val="1200"/>
              </a:spcAft>
              <a:buNone/>
            </a:pPr>
            <a:r>
              <a:t/>
            </a:r>
            <a:endParaRPr/>
          </a:p>
        </p:txBody>
      </p:sp>
      <p:sp>
        <p:nvSpPr>
          <p:cNvPr id="191" name="Google Shape;191;p3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graphicFrame>
        <p:nvGraphicFramePr>
          <p:cNvPr id="192" name="Google Shape;192;p30"/>
          <p:cNvGraphicFramePr/>
          <p:nvPr/>
        </p:nvGraphicFramePr>
        <p:xfrm>
          <a:off x="4663440" y="914400"/>
          <a:ext cx="3000000" cy="3000000"/>
        </p:xfrm>
        <a:graphic>
          <a:graphicData uri="http://schemas.openxmlformats.org/drawingml/2006/table">
            <a:tbl>
              <a:tblPr>
                <a:noFill/>
                <a:tableStyleId>{E891FEC6-85E3-48EA-B6D9-3C8A0F66AB74}</a:tableStyleId>
              </a:tblPr>
              <a:tblGrid>
                <a:gridCol w="2057400"/>
                <a:gridCol w="2057400"/>
              </a:tblGrid>
              <a:tr h="478350">
                <a:tc>
                  <a:txBody>
                    <a:bodyPr/>
                    <a:lstStyle/>
                    <a:p>
                      <a:pPr indent="0" lvl="0" marL="0" rtl="0" algn="ctr">
                        <a:spcBef>
                          <a:spcPts val="0"/>
                        </a:spcBef>
                        <a:spcAft>
                          <a:spcPts val="0"/>
                        </a:spcAft>
                        <a:buNone/>
                      </a:pPr>
                      <a:r>
                        <a:rPr b="1" lang="en">
                          <a:solidFill>
                            <a:schemeClr val="lt1"/>
                          </a:solidFill>
                        </a:rPr>
                        <a:t>Points</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c>
                  <a:txBody>
                    <a:bodyPr/>
                    <a:lstStyle/>
                    <a:p>
                      <a:pPr indent="0" lvl="0" marL="0" rtl="0" algn="ctr">
                        <a:spcBef>
                          <a:spcPts val="0"/>
                        </a:spcBef>
                        <a:spcAft>
                          <a:spcPts val="0"/>
                        </a:spcAft>
                        <a:buNone/>
                      </a:pPr>
                      <a:r>
                        <a:rPr b="1" lang="en">
                          <a:solidFill>
                            <a:schemeClr val="lt1"/>
                          </a:solidFill>
                        </a:rPr>
                        <a:t>Meaning</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4"/>
                    </a:solidFill>
                  </a:tcPr>
                </a:tc>
              </a:tr>
              <a:tr h="478350">
                <a:tc>
                  <a:txBody>
                    <a:bodyPr/>
                    <a:lstStyle/>
                    <a:p>
                      <a:pPr indent="0" lvl="0" marL="0" rtl="0" algn="ctr">
                        <a:spcBef>
                          <a:spcPts val="0"/>
                        </a:spcBef>
                        <a:spcAft>
                          <a:spcPts val="0"/>
                        </a:spcAft>
                        <a:buNone/>
                      </a:pPr>
                      <a:r>
                        <a:rPr b="1" lang="en"/>
                        <a:t>0</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No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478350">
                <a:tc>
                  <a:txBody>
                    <a:bodyPr/>
                    <a:lstStyle/>
                    <a:p>
                      <a:pPr indent="0" lvl="0" marL="0" rtl="0" algn="ctr">
                        <a:spcBef>
                          <a:spcPts val="0"/>
                        </a:spcBef>
                        <a:spcAft>
                          <a:spcPts val="0"/>
                        </a:spcAft>
                        <a:buNone/>
                      </a:pPr>
                      <a:r>
                        <a:rPr b="1" lang="en"/>
                        <a:t>1</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t>Trivial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r>
              <a:tr h="478350">
                <a:tc>
                  <a:txBody>
                    <a:bodyPr/>
                    <a:lstStyle/>
                    <a:p>
                      <a:pPr indent="0" lvl="0" marL="0" rtl="0" algn="ctr">
                        <a:spcBef>
                          <a:spcPts val="0"/>
                        </a:spcBef>
                        <a:spcAft>
                          <a:spcPts val="0"/>
                        </a:spcAft>
                        <a:buNone/>
                      </a:pPr>
                      <a:r>
                        <a:rPr b="1" lang="en"/>
                        <a:t>2</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Small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478350">
                <a:tc>
                  <a:txBody>
                    <a:bodyPr/>
                    <a:lstStyle/>
                    <a:p>
                      <a:pPr indent="0" lvl="0" marL="0" rtl="0" algn="ctr">
                        <a:spcBef>
                          <a:spcPts val="0"/>
                        </a:spcBef>
                        <a:spcAft>
                          <a:spcPts val="0"/>
                        </a:spcAft>
                        <a:buNone/>
                      </a:pPr>
                      <a:r>
                        <a:rPr b="1" lang="en"/>
                        <a:t>3</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t>Medium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r>
              <a:tr h="478350">
                <a:tc>
                  <a:txBody>
                    <a:bodyPr/>
                    <a:lstStyle/>
                    <a:p>
                      <a:pPr indent="0" lvl="0" marL="0" rtl="0" algn="ctr">
                        <a:spcBef>
                          <a:spcPts val="0"/>
                        </a:spcBef>
                        <a:spcAft>
                          <a:spcPts val="0"/>
                        </a:spcAft>
                        <a:buNone/>
                      </a:pPr>
                      <a:r>
                        <a:rPr b="1" lang="en"/>
                        <a:t>5</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478350">
                <a:tc>
                  <a:txBody>
                    <a:bodyPr/>
                    <a:lstStyle/>
                    <a:p>
                      <a:pPr indent="0" lvl="0" marL="0" rtl="0" algn="ctr">
                        <a:spcBef>
                          <a:spcPts val="0"/>
                        </a:spcBef>
                        <a:spcAft>
                          <a:spcPts val="0"/>
                        </a:spcAft>
                        <a:buNone/>
                      </a:pPr>
                      <a:r>
                        <a:rPr b="1" lang="en"/>
                        <a:t>8</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a:t>Very 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r>
              <a:tr h="478350">
                <a:tc>
                  <a:txBody>
                    <a:bodyPr/>
                    <a:lstStyle/>
                    <a:p>
                      <a:pPr indent="0" lvl="0" marL="0" rtl="0" algn="ctr">
                        <a:spcBef>
                          <a:spcPts val="0"/>
                        </a:spcBef>
                        <a:spcAft>
                          <a:spcPts val="0"/>
                        </a:spcAft>
                        <a:buNone/>
                      </a:pPr>
                      <a:r>
                        <a:rPr b="1" lang="en"/>
                        <a:t>13</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Too 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Size vs. Effort</a:t>
            </a:r>
            <a:endParaRPr/>
          </a:p>
        </p:txBody>
      </p:sp>
      <p:sp>
        <p:nvSpPr>
          <p:cNvPr id="198" name="Google Shape;198;p31"/>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Size</a:t>
            </a:r>
            <a:r>
              <a:rPr lang="en"/>
              <a:t> is</a:t>
            </a:r>
            <a:endParaRPr/>
          </a:p>
          <a:p>
            <a:pPr indent="-342900" lvl="0" marL="457200" rtl="0" algn="l">
              <a:spcBef>
                <a:spcPts val="1200"/>
              </a:spcBef>
              <a:spcAft>
                <a:spcPts val="0"/>
              </a:spcAft>
              <a:buSzPts val="1800"/>
              <a:buChar char="●"/>
            </a:pPr>
            <a:r>
              <a:rPr lang="en"/>
              <a:t>Measured in an arbitrary unit</a:t>
            </a:r>
            <a:endParaRPr/>
          </a:p>
          <a:p>
            <a:pPr indent="-342900" lvl="0" marL="457200" rtl="0" algn="l">
              <a:spcBef>
                <a:spcPts val="0"/>
              </a:spcBef>
              <a:spcAft>
                <a:spcPts val="0"/>
              </a:spcAft>
              <a:buSzPts val="1800"/>
              <a:buChar char="●"/>
            </a:pPr>
            <a:r>
              <a:rPr lang="en"/>
              <a:t>An estimate of complexity</a:t>
            </a:r>
            <a:endParaRPr/>
          </a:p>
          <a:p>
            <a:pPr indent="-342900" lvl="0" marL="457200" rtl="0" algn="l">
              <a:spcBef>
                <a:spcPts val="0"/>
              </a:spcBef>
              <a:spcAft>
                <a:spcPts val="0"/>
              </a:spcAft>
              <a:buSzPts val="1800"/>
              <a:buChar char="●"/>
            </a:pPr>
            <a:r>
              <a:rPr lang="en"/>
              <a:t>Independent of time</a:t>
            </a:r>
            <a:endParaRPr/>
          </a:p>
          <a:p>
            <a:pPr indent="-342900" lvl="0" marL="457200" rtl="0" algn="l">
              <a:spcBef>
                <a:spcPts val="0"/>
              </a:spcBef>
              <a:spcAft>
                <a:spcPts val="0"/>
              </a:spcAft>
              <a:buSzPts val="1800"/>
              <a:buChar char="●"/>
            </a:pPr>
            <a:r>
              <a:rPr lang="en"/>
              <a:t>Does not depend on people</a:t>
            </a:r>
            <a:endParaRPr/>
          </a:p>
        </p:txBody>
      </p:sp>
      <p:sp>
        <p:nvSpPr>
          <p:cNvPr id="199" name="Google Shape;199;p31"/>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Effort</a:t>
            </a:r>
            <a:r>
              <a:rPr lang="en"/>
              <a:t> is</a:t>
            </a:r>
            <a:endParaRPr/>
          </a:p>
          <a:p>
            <a:pPr indent="-342900" lvl="0" marL="457200" rtl="0" algn="l">
              <a:spcBef>
                <a:spcPts val="1200"/>
              </a:spcBef>
              <a:spcAft>
                <a:spcPts val="0"/>
              </a:spcAft>
              <a:buSzPts val="1800"/>
              <a:buChar char="●"/>
            </a:pPr>
            <a:r>
              <a:rPr lang="en"/>
              <a:t>Measured in person hours</a:t>
            </a:r>
            <a:endParaRPr/>
          </a:p>
          <a:p>
            <a:pPr indent="-342900" lvl="0" marL="457200" rtl="0" algn="l">
              <a:spcBef>
                <a:spcPts val="0"/>
              </a:spcBef>
              <a:spcAft>
                <a:spcPts val="0"/>
              </a:spcAft>
              <a:buSzPts val="1800"/>
              <a:buChar char="●"/>
            </a:pPr>
            <a:r>
              <a:rPr lang="en"/>
              <a:t>Are an </a:t>
            </a:r>
            <a:r>
              <a:rPr lang="en"/>
              <a:t>estimate</a:t>
            </a:r>
            <a:r>
              <a:rPr lang="en"/>
              <a:t> of duration</a:t>
            </a:r>
            <a:endParaRPr/>
          </a:p>
          <a:p>
            <a:pPr indent="-342900" lvl="0" marL="457200" rtl="0" algn="l">
              <a:spcBef>
                <a:spcPts val="0"/>
              </a:spcBef>
              <a:spcAft>
                <a:spcPts val="0"/>
              </a:spcAft>
              <a:buSzPts val="1800"/>
              <a:buChar char="●"/>
            </a:pPr>
            <a:r>
              <a:rPr lang="en"/>
              <a:t>Depends on the implementer</a:t>
            </a:r>
            <a:endParaRPr/>
          </a:p>
        </p:txBody>
      </p:sp>
      <p:sp>
        <p:nvSpPr>
          <p:cNvPr id="200" name="Google Shape;200;p3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4. Scrum Backlogs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backlog</a:t>
            </a:r>
            <a:r>
              <a:rPr lang="en"/>
              <a:t> is a</a:t>
            </a:r>
            <a:endParaRPr/>
          </a:p>
          <a:p>
            <a:pPr indent="-342900" lvl="0" marL="457200" rtl="0" algn="l">
              <a:spcBef>
                <a:spcPts val="1200"/>
              </a:spcBef>
              <a:spcAft>
                <a:spcPts val="0"/>
              </a:spcAft>
              <a:buSzPts val="1800"/>
              <a:buChar char="●"/>
            </a:pPr>
            <a:r>
              <a:rPr lang="en"/>
              <a:t>Prioritized list of items that need doing</a:t>
            </a:r>
            <a:endParaRPr/>
          </a:p>
          <a:p>
            <a:pPr indent="0" lvl="0" marL="0" rtl="0" algn="l">
              <a:spcBef>
                <a:spcPts val="1200"/>
              </a:spcBef>
              <a:spcAft>
                <a:spcPts val="0"/>
              </a:spcAft>
              <a:buNone/>
            </a:pPr>
            <a:r>
              <a:rPr lang="en"/>
              <a:t>The</a:t>
            </a:r>
            <a:r>
              <a:rPr b="1" lang="en"/>
              <a:t> product backlog</a:t>
            </a:r>
            <a:r>
              <a:rPr lang="en"/>
              <a:t> is a backlog of items that</a:t>
            </a:r>
            <a:endParaRPr/>
          </a:p>
          <a:p>
            <a:pPr indent="-342900" lvl="0" marL="457200" rtl="0" algn="l">
              <a:spcBef>
                <a:spcPts val="1200"/>
              </a:spcBef>
              <a:spcAft>
                <a:spcPts val="0"/>
              </a:spcAft>
              <a:buSzPts val="1800"/>
              <a:buChar char="●"/>
            </a:pPr>
            <a:r>
              <a:rPr lang="en"/>
              <a:t>Are expected of the software under development</a:t>
            </a:r>
            <a:endParaRPr/>
          </a:p>
          <a:p>
            <a:pPr indent="0" lvl="0" marL="0" rtl="0" algn="l">
              <a:spcBef>
                <a:spcPts val="1200"/>
              </a:spcBef>
              <a:spcAft>
                <a:spcPts val="0"/>
              </a:spcAft>
              <a:buNone/>
            </a:pPr>
            <a:r>
              <a:rPr lang="en"/>
              <a:t>The </a:t>
            </a:r>
            <a:r>
              <a:rPr b="1" lang="en"/>
              <a:t>sprint backlog</a:t>
            </a:r>
            <a:r>
              <a:rPr lang="en"/>
              <a:t> is a backlog of items that</a:t>
            </a:r>
            <a:endParaRPr/>
          </a:p>
          <a:p>
            <a:pPr indent="-342900" lvl="0" marL="457200" rtl="0" algn="l">
              <a:spcBef>
                <a:spcPts val="1200"/>
              </a:spcBef>
              <a:spcAft>
                <a:spcPts val="0"/>
              </a:spcAft>
              <a:buSzPts val="1800"/>
              <a:buChar char="●"/>
            </a:pPr>
            <a:r>
              <a:rPr lang="en"/>
              <a:t>Are marked for doing in the upcoming sprint</a:t>
            </a:r>
            <a:endParaRPr/>
          </a:p>
          <a:p>
            <a:pPr indent="0" lvl="0" marL="0" rtl="0" algn="l">
              <a:spcBef>
                <a:spcPts val="1200"/>
              </a:spcBef>
              <a:spcAft>
                <a:spcPts val="0"/>
              </a:spcAft>
              <a:buNone/>
            </a:pPr>
            <a:r>
              <a:rPr lang="en"/>
              <a:t>The </a:t>
            </a:r>
            <a:r>
              <a:rPr b="1" lang="en"/>
              <a:t>impediments backlog</a:t>
            </a:r>
            <a:r>
              <a:rPr lang="en"/>
              <a:t> is a backlog of items that</a:t>
            </a:r>
            <a:endParaRPr/>
          </a:p>
          <a:p>
            <a:pPr indent="-342900" lvl="0" marL="457200" rtl="0" algn="l">
              <a:spcBef>
                <a:spcPts val="1200"/>
              </a:spcBef>
              <a:spcAft>
                <a:spcPts val="0"/>
              </a:spcAft>
              <a:buSzPts val="1800"/>
              <a:buChar char="●"/>
            </a:pPr>
            <a:r>
              <a:rPr lang="en"/>
              <a:t>Represent process and projects issues to resolve </a:t>
            </a:r>
            <a:endParaRPr/>
          </a:p>
        </p:txBody>
      </p:sp>
      <p:sp>
        <p:nvSpPr>
          <p:cNvPr id="211" name="Google Shape;211;p3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Scrum Backlogs</a:t>
            </a:r>
            <a:endParaRPr/>
          </a:p>
        </p:txBody>
      </p:sp>
      <p:sp>
        <p:nvSpPr>
          <p:cNvPr id="212" name="Google Shape;212;p3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Prioritization by Dependency</a:t>
            </a:r>
            <a:endParaRPr/>
          </a:p>
        </p:txBody>
      </p:sp>
      <p:sp>
        <p:nvSpPr>
          <p:cNvPr id="218" name="Google Shape;218;p3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219" name="Google Shape;219;p3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A backlog items </a:t>
            </a:r>
            <a:r>
              <a:rPr lang="en"/>
              <a:t>precedes</a:t>
            </a:r>
            <a:r>
              <a:rPr lang="en"/>
              <a:t> their dependent backlog items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Prioritization by Risk / Reward</a:t>
            </a:r>
            <a:endParaRPr/>
          </a:p>
        </p:txBody>
      </p:sp>
      <p:sp>
        <p:nvSpPr>
          <p:cNvPr id="225" name="Google Shape;225;p3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226" name="Google Shape;226;p35"/>
          <p:cNvPicPr preferRelativeResize="0"/>
          <p:nvPr/>
        </p:nvPicPr>
        <p:blipFill>
          <a:blip r:embed="rId4">
            <a:alphaModFix/>
          </a:blip>
          <a:stretch>
            <a:fillRect/>
          </a:stretch>
        </p:blipFill>
        <p:spPr>
          <a:xfrm>
            <a:off x="152400" y="838200"/>
            <a:ext cx="8416747" cy="34259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Product Backlog Item vs. Tasks</a:t>
            </a:r>
            <a:endParaRPr/>
          </a:p>
        </p:txBody>
      </p:sp>
      <p:sp>
        <p:nvSpPr>
          <p:cNvPr id="232" name="Google Shape;232;p3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233" name="Google Shape;233;p36"/>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lang="en"/>
              <a:t>Product backlog item are</a:t>
            </a:r>
            <a:endParaRPr/>
          </a:p>
          <a:p>
            <a:pPr indent="-342900" lvl="0" marL="457200" rtl="0" algn="l">
              <a:spcBef>
                <a:spcPts val="1200"/>
              </a:spcBef>
              <a:spcAft>
                <a:spcPts val="0"/>
              </a:spcAft>
              <a:buSzPts val="1800"/>
              <a:buChar char="●"/>
            </a:pPr>
            <a:r>
              <a:rPr lang="en"/>
              <a:t>Written by a product owner</a:t>
            </a:r>
            <a:endParaRPr/>
          </a:p>
          <a:p>
            <a:pPr indent="-342900" lvl="0" marL="457200" rtl="0" algn="l">
              <a:spcBef>
                <a:spcPts val="0"/>
              </a:spcBef>
              <a:spcAft>
                <a:spcPts val="0"/>
              </a:spcAft>
              <a:buSzPts val="1800"/>
              <a:buChar char="●"/>
            </a:pPr>
            <a:r>
              <a:rPr lang="en"/>
              <a:t>Business-value-oriented</a:t>
            </a:r>
            <a:endParaRPr/>
          </a:p>
          <a:p>
            <a:pPr indent="-342900" lvl="0" marL="457200" rtl="0" algn="l">
              <a:spcBef>
                <a:spcPts val="0"/>
              </a:spcBef>
              <a:spcAft>
                <a:spcPts val="0"/>
              </a:spcAft>
              <a:buSzPts val="1800"/>
              <a:buChar char="●"/>
            </a:pPr>
            <a:r>
              <a:rPr lang="en"/>
              <a:t>Broken down into tasks</a:t>
            </a:r>
            <a:endParaRPr/>
          </a:p>
        </p:txBody>
      </p:sp>
      <p:sp>
        <p:nvSpPr>
          <p:cNvPr id="234" name="Google Shape;234;p36"/>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Tasks are</a:t>
            </a:r>
            <a:endParaRPr/>
          </a:p>
          <a:p>
            <a:pPr indent="-342900" lvl="0" marL="457200" rtl="0" algn="l">
              <a:spcBef>
                <a:spcPts val="1200"/>
              </a:spcBef>
              <a:spcAft>
                <a:spcPts val="0"/>
              </a:spcAft>
              <a:buSzPts val="1800"/>
              <a:buChar char="●"/>
            </a:pPr>
            <a:r>
              <a:rPr lang="en"/>
              <a:t>Written by a software developer</a:t>
            </a:r>
            <a:endParaRPr/>
          </a:p>
          <a:p>
            <a:pPr indent="-342900" lvl="0" marL="457200" rtl="0" algn="l">
              <a:spcBef>
                <a:spcPts val="0"/>
              </a:spcBef>
              <a:spcAft>
                <a:spcPts val="0"/>
              </a:spcAft>
              <a:buSzPts val="1800"/>
              <a:buChar char="●"/>
            </a:pPr>
            <a:r>
              <a:rPr lang="en"/>
              <a:t>Implementation-oriented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0"/>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1. Product Goal</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5. Definition of Done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Definition of Done</a:t>
            </a:r>
            <a:endParaRPr/>
          </a:p>
        </p:txBody>
      </p:sp>
      <p:sp>
        <p:nvSpPr>
          <p:cNvPr id="245" name="Google Shape;245;p3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definition of done (DoD) is</a:t>
            </a:r>
            <a:endParaRPr/>
          </a:p>
          <a:p>
            <a:pPr indent="-342900" lvl="0" marL="457200" rtl="0" algn="l">
              <a:spcBef>
                <a:spcPts val="1200"/>
              </a:spcBef>
              <a:spcAft>
                <a:spcPts val="0"/>
              </a:spcAft>
              <a:buSzPts val="1800"/>
              <a:buChar char="●"/>
            </a:pPr>
            <a:r>
              <a:rPr lang="en"/>
              <a:t>An auditable check-list of propositions about a backlog item’s implementation</a:t>
            </a:r>
            <a:endParaRPr/>
          </a:p>
          <a:p>
            <a:pPr indent="-342900" lvl="0" marL="457200" rtl="0" algn="l">
              <a:spcBef>
                <a:spcPts val="0"/>
              </a:spcBef>
              <a:spcAft>
                <a:spcPts val="0"/>
              </a:spcAft>
              <a:buSzPts val="1800"/>
              <a:buChar char="●"/>
            </a:pPr>
            <a:r>
              <a:rPr lang="en"/>
              <a:t>Shared by all backlog items of the same type</a:t>
            </a:r>
            <a:endParaRPr/>
          </a:p>
          <a:p>
            <a:pPr indent="-342900" lvl="0" marL="457200" rtl="0" algn="l">
              <a:spcBef>
                <a:spcPts val="0"/>
              </a:spcBef>
              <a:spcAft>
                <a:spcPts val="0"/>
              </a:spcAft>
              <a:buSzPts val="1800"/>
              <a:buChar char="●"/>
            </a:pPr>
            <a:r>
              <a:rPr lang="en"/>
              <a:t>Typically of a technical nature</a:t>
            </a:r>
            <a:endParaRPr/>
          </a:p>
          <a:p>
            <a:pPr indent="0" lvl="0" marL="0" rtl="0" algn="l">
              <a:spcBef>
                <a:spcPts val="1200"/>
              </a:spcBef>
              <a:spcAft>
                <a:spcPts val="0"/>
              </a:spcAft>
              <a:buNone/>
            </a:pPr>
            <a:r>
              <a:rPr lang="en"/>
              <a:t>In contrast, acceptance criteria are</a:t>
            </a:r>
            <a:endParaRPr/>
          </a:p>
          <a:p>
            <a:pPr indent="-342900" lvl="0" marL="457200" rtl="0" algn="l">
              <a:spcBef>
                <a:spcPts val="1200"/>
              </a:spcBef>
              <a:spcAft>
                <a:spcPts val="0"/>
              </a:spcAft>
              <a:buSzPts val="1800"/>
              <a:buChar char="●"/>
            </a:pPr>
            <a:r>
              <a:rPr lang="en"/>
              <a:t>Specific to each backlog item</a:t>
            </a:r>
            <a:endParaRPr/>
          </a:p>
          <a:p>
            <a:pPr indent="-342900" lvl="0" marL="457200" rtl="0" algn="l">
              <a:spcBef>
                <a:spcPts val="0"/>
              </a:spcBef>
              <a:spcAft>
                <a:spcPts val="0"/>
              </a:spcAft>
              <a:buSzPts val="1800"/>
              <a:buChar char="●"/>
            </a:pPr>
            <a:r>
              <a:rPr lang="en"/>
              <a:t>Typically of an application domain nature</a:t>
            </a:r>
            <a:endParaRPr/>
          </a:p>
        </p:txBody>
      </p:sp>
      <p:sp>
        <p:nvSpPr>
          <p:cNvPr id="246" name="Google Shape;246;p3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Definition of Done Levels</a:t>
            </a:r>
            <a:endParaRPr/>
          </a:p>
        </p:txBody>
      </p:sp>
      <p:sp>
        <p:nvSpPr>
          <p:cNvPr id="252" name="Google Shape;252;p3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Feature sign-off</a:t>
            </a:r>
            <a:endParaRPr/>
          </a:p>
          <a:p>
            <a:pPr indent="-342900" lvl="0" marL="457200" rtl="0" algn="l">
              <a:spcBef>
                <a:spcPts val="0"/>
              </a:spcBef>
              <a:spcAft>
                <a:spcPts val="0"/>
              </a:spcAft>
              <a:buSzPts val="1800"/>
              <a:buAutoNum type="arabicPeriod"/>
            </a:pPr>
            <a:r>
              <a:rPr lang="en"/>
              <a:t>Sprint release </a:t>
            </a:r>
            <a:endParaRPr/>
          </a:p>
          <a:p>
            <a:pPr indent="-342900" lvl="0" marL="457200" rtl="0" algn="l">
              <a:spcBef>
                <a:spcPts val="0"/>
              </a:spcBef>
              <a:spcAft>
                <a:spcPts val="0"/>
              </a:spcAft>
              <a:buSzPts val="1800"/>
              <a:buAutoNum type="arabicPeriod"/>
            </a:pPr>
            <a:r>
              <a:rPr lang="en"/>
              <a:t>Project release </a:t>
            </a:r>
            <a:endParaRPr/>
          </a:p>
        </p:txBody>
      </p:sp>
      <p:sp>
        <p:nvSpPr>
          <p:cNvPr id="253" name="Google Shape;253;p3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Feature Sign-off</a:t>
            </a:r>
            <a:endParaRPr/>
          </a:p>
        </p:txBody>
      </p:sp>
      <p:sp>
        <p:nvSpPr>
          <p:cNvPr id="259" name="Google Shape;259;p4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Component tests have been written and pass</a:t>
            </a:r>
            <a:endParaRPr/>
          </a:p>
          <a:p>
            <a:pPr indent="-342900" lvl="0" marL="457200" rtl="0" algn="l">
              <a:spcBef>
                <a:spcPts val="0"/>
              </a:spcBef>
              <a:spcAft>
                <a:spcPts val="0"/>
              </a:spcAft>
              <a:buSzPts val="1800"/>
              <a:buChar char="●"/>
            </a:pPr>
            <a:r>
              <a:rPr lang="en"/>
              <a:t>Code review has been completed and code has been merged</a:t>
            </a:r>
            <a:endParaRPr/>
          </a:p>
          <a:p>
            <a:pPr indent="-342900" lvl="0" marL="457200" rtl="0" algn="l">
              <a:spcBef>
                <a:spcPts val="0"/>
              </a:spcBef>
              <a:spcAft>
                <a:spcPts val="0"/>
              </a:spcAft>
              <a:buSzPts val="1800"/>
              <a:buChar char="●"/>
            </a:pPr>
            <a:r>
              <a:rPr lang="en"/>
              <a:t>All feature branches have been merged and closed</a:t>
            </a:r>
            <a:endParaRPr/>
          </a:p>
          <a:p>
            <a:pPr indent="0" lvl="0" marL="0" rtl="0" algn="l">
              <a:spcBef>
                <a:spcPts val="1200"/>
              </a:spcBef>
              <a:spcAft>
                <a:spcPts val="1200"/>
              </a:spcAft>
              <a:buNone/>
            </a:pPr>
            <a:r>
              <a:t/>
            </a:r>
            <a:endParaRPr/>
          </a:p>
        </p:txBody>
      </p:sp>
      <p:sp>
        <p:nvSpPr>
          <p:cNvPr id="260" name="Google Shape;260;p4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1"/>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6. Sprint Planning</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t/>
            </a:r>
            <a:endParaRPr/>
          </a:p>
        </p:txBody>
      </p:sp>
      <p:sp>
        <p:nvSpPr>
          <p:cNvPr id="271" name="Google Shape;271;p4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t/>
            </a:r>
            <a:endParaRPr/>
          </a:p>
        </p:txBody>
      </p:sp>
      <p:sp>
        <p:nvSpPr>
          <p:cNvPr id="272" name="Google Shape;272;p4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Types of Sprints</a:t>
            </a:r>
            <a:endParaRPr/>
          </a:p>
        </p:txBody>
      </p:sp>
      <p:sp>
        <p:nvSpPr>
          <p:cNvPr id="278" name="Google Shape;278;p4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279" name="Google Shape;279;p43"/>
          <p:cNvPicPr preferRelativeResize="0"/>
          <p:nvPr/>
        </p:nvPicPr>
        <p:blipFill>
          <a:blip r:embed="rId4">
            <a:alphaModFix/>
          </a:blip>
          <a:stretch>
            <a:fillRect/>
          </a:stretch>
        </p:blipFill>
        <p:spPr>
          <a:xfrm>
            <a:off x="274320" y="914400"/>
            <a:ext cx="8595359" cy="1747723"/>
          </a:xfrm>
          <a:prstGeom prst="rect">
            <a:avLst/>
          </a:prstGeom>
          <a:noFill/>
          <a:ln>
            <a:noFill/>
          </a:ln>
        </p:spPr>
      </p:pic>
      <p:sp>
        <p:nvSpPr>
          <p:cNvPr id="280" name="Google Shape;280;p43"/>
          <p:cNvSpPr txBox="1"/>
          <p:nvPr>
            <p:ph idx="1" type="body"/>
          </p:nvPr>
        </p:nvSpPr>
        <p:spPr>
          <a:xfrm>
            <a:off x="274325" y="2746275"/>
            <a:ext cx="8595300" cy="22830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Regular sprints</a:t>
            </a:r>
            <a:endParaRPr/>
          </a:p>
          <a:p>
            <a:pPr indent="-342900" lvl="0" marL="457200" rtl="0" algn="l">
              <a:spcBef>
                <a:spcPts val="0"/>
              </a:spcBef>
              <a:spcAft>
                <a:spcPts val="0"/>
              </a:spcAft>
              <a:buSzPts val="1800"/>
              <a:buAutoNum type="arabicPeriod"/>
            </a:pPr>
            <a:r>
              <a:rPr lang="en"/>
              <a:t>Exploratory sprints</a:t>
            </a:r>
            <a:endParaRPr/>
          </a:p>
          <a:p>
            <a:pPr indent="-342900" lvl="0" marL="457200" rtl="0" algn="l">
              <a:spcBef>
                <a:spcPts val="0"/>
              </a:spcBef>
              <a:spcAft>
                <a:spcPts val="0"/>
              </a:spcAft>
              <a:buSzPts val="1800"/>
              <a:buAutoNum type="arabicPeriod"/>
            </a:pPr>
            <a:r>
              <a:rPr lang="en"/>
              <a:t>Cleanup sprints</a:t>
            </a:r>
            <a:endParaRPr/>
          </a:p>
          <a:p>
            <a:pPr indent="-342900" lvl="0" marL="457200" rtl="0" algn="l">
              <a:spcBef>
                <a:spcPts val="0"/>
              </a:spcBef>
              <a:spcAft>
                <a:spcPts val="0"/>
              </a:spcAft>
              <a:buSzPts val="1800"/>
              <a:buAutoNum type="arabicPeriod"/>
            </a:pPr>
            <a:r>
              <a:rPr lang="en"/>
              <a:t>Release sprints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Sprint Release</a:t>
            </a:r>
            <a:endParaRPr/>
          </a:p>
        </p:txBody>
      </p:sp>
      <p:sp>
        <p:nvSpPr>
          <p:cNvPr id="286" name="Google Shape;286;p4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Database update scripts succeed, consistency tests pass</a:t>
            </a:r>
            <a:endParaRPr/>
          </a:p>
          <a:p>
            <a:pPr indent="-342900" lvl="0" marL="457200" rtl="0" algn="l">
              <a:spcBef>
                <a:spcPts val="0"/>
              </a:spcBef>
              <a:spcAft>
                <a:spcPts val="0"/>
              </a:spcAft>
              <a:buSzPts val="1800"/>
              <a:buChar char="●"/>
            </a:pPr>
            <a:r>
              <a:rPr lang="en"/>
              <a:t>Test coverage is above 70%</a:t>
            </a:r>
            <a:endParaRPr/>
          </a:p>
        </p:txBody>
      </p:sp>
      <p:sp>
        <p:nvSpPr>
          <p:cNvPr id="287" name="Google Shape;287;p4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5"/>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7. Release Planning</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Project Release</a:t>
            </a:r>
            <a:endParaRPr/>
          </a:p>
        </p:txBody>
      </p:sp>
      <p:sp>
        <p:nvSpPr>
          <p:cNvPr id="298" name="Google Shape;298;p4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User interaction tests pass on all major browsers</a:t>
            </a:r>
            <a:endParaRPr/>
          </a:p>
          <a:p>
            <a:pPr indent="-342900" lvl="0" marL="457200" rtl="0" algn="l">
              <a:spcBef>
                <a:spcPts val="0"/>
              </a:spcBef>
              <a:spcAft>
                <a:spcPts val="0"/>
              </a:spcAft>
              <a:buSzPts val="1800"/>
              <a:buChar char="●"/>
            </a:pPr>
            <a:r>
              <a:rPr lang="en"/>
              <a:t>Project builds, deploys, and tests successfully</a:t>
            </a:r>
            <a:endParaRPr/>
          </a:p>
        </p:txBody>
      </p:sp>
      <p:sp>
        <p:nvSpPr>
          <p:cNvPr id="299" name="Google Shape;299;p4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Goal [1]</a:t>
            </a:r>
            <a:endParaRPr/>
          </a:p>
        </p:txBody>
      </p:sp>
      <p:sp>
        <p:nvSpPr>
          <p:cNvPr id="55" name="Google Shape;55;p1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product goal</a:t>
            </a:r>
            <a:r>
              <a:rPr lang="en"/>
              <a:t> is </a:t>
            </a:r>
            <a:endParaRPr/>
          </a:p>
          <a:p>
            <a:pPr indent="-342900" lvl="0" marL="457200" rtl="0" algn="l">
              <a:spcBef>
                <a:spcPts val="1200"/>
              </a:spcBef>
              <a:spcAft>
                <a:spcPts val="0"/>
              </a:spcAft>
              <a:buSzPts val="1800"/>
              <a:buChar char="●"/>
            </a:pPr>
            <a:r>
              <a:rPr lang="en"/>
              <a:t>The purpose of undertaking the project</a:t>
            </a:r>
            <a:endParaRPr/>
          </a:p>
          <a:p>
            <a:pPr indent="0" lvl="0" marL="0" rtl="0" algn="l">
              <a:spcBef>
                <a:spcPts val="1200"/>
              </a:spcBef>
              <a:spcAft>
                <a:spcPts val="0"/>
              </a:spcAft>
              <a:buNone/>
            </a:pPr>
            <a:r>
              <a:rPr lang="en"/>
              <a:t>To resolve the product / project conflict, AMOS separately defines</a:t>
            </a:r>
            <a:endParaRPr/>
          </a:p>
          <a:p>
            <a:pPr indent="-342900" lvl="0" marL="457200" rtl="0" algn="l">
              <a:spcBef>
                <a:spcPts val="1200"/>
              </a:spcBef>
              <a:spcAft>
                <a:spcPts val="0"/>
              </a:spcAft>
              <a:buSzPts val="1800"/>
              <a:buChar char="●"/>
            </a:pPr>
            <a:r>
              <a:rPr lang="en"/>
              <a:t>Product vision and project mission</a:t>
            </a:r>
            <a:endParaRPr/>
          </a:p>
        </p:txBody>
      </p:sp>
      <p:sp>
        <p:nvSpPr>
          <p:cNvPr id="56" name="Google Shape;56;p1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57" name="Google Shape;57;p11"/>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Introduced only in the Scrum 2020 guide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One-Time AMOS Deliverable: Definitions of Done</a:t>
            </a:r>
            <a:endParaRPr/>
          </a:p>
        </p:txBody>
      </p:sp>
      <p:sp>
        <p:nvSpPr>
          <p:cNvPr id="305" name="Google Shape;305;p4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create and agree upon definitions of done for all three types</a:t>
            </a:r>
            <a:endParaRPr/>
          </a:p>
          <a:p>
            <a:pPr indent="0" lvl="0" marL="0" rtl="0" algn="l">
              <a:spcBef>
                <a:spcPts val="1200"/>
              </a:spcBef>
              <a:spcAft>
                <a:spcPts val="1200"/>
              </a:spcAft>
              <a:buNone/>
            </a:pPr>
            <a:r>
              <a:rPr lang="en"/>
              <a:t>Feel free to strengthen the definitions of done over time</a:t>
            </a:r>
            <a:endParaRPr/>
          </a:p>
        </p:txBody>
      </p:sp>
      <p:sp>
        <p:nvSpPr>
          <p:cNvPr id="306" name="Google Shape;306;p4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8"/>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8. Roadmapping</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Summary</a:t>
            </a:r>
            <a:endParaRPr/>
          </a:p>
        </p:txBody>
      </p:sp>
      <p:sp>
        <p:nvSpPr>
          <p:cNvPr id="317" name="Google Shape;317;p4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Product goal</a:t>
            </a:r>
            <a:endParaRPr/>
          </a:p>
          <a:p>
            <a:pPr indent="-342900" lvl="0" marL="457200" rtl="0" algn="l">
              <a:spcBef>
                <a:spcPts val="0"/>
              </a:spcBef>
              <a:spcAft>
                <a:spcPts val="0"/>
              </a:spcAft>
              <a:buSzPts val="1800"/>
              <a:buAutoNum type="arabicPeriod"/>
            </a:pPr>
            <a:r>
              <a:rPr lang="en"/>
              <a:t>Product glossary</a:t>
            </a:r>
            <a:endParaRPr/>
          </a:p>
          <a:p>
            <a:pPr indent="-342900" lvl="0" marL="457200" rtl="0" algn="l">
              <a:spcBef>
                <a:spcPts val="0"/>
              </a:spcBef>
              <a:spcAft>
                <a:spcPts val="0"/>
              </a:spcAft>
              <a:buSzPts val="1800"/>
              <a:buAutoNum type="arabicPeriod"/>
            </a:pPr>
            <a:r>
              <a:rPr lang="en"/>
              <a:t>Backlog items</a:t>
            </a:r>
            <a:endParaRPr/>
          </a:p>
          <a:p>
            <a:pPr indent="-342900" lvl="0" marL="457200" rtl="0" algn="l">
              <a:spcBef>
                <a:spcPts val="0"/>
              </a:spcBef>
              <a:spcAft>
                <a:spcPts val="0"/>
              </a:spcAft>
              <a:buSzPts val="1800"/>
              <a:buAutoNum type="arabicPeriod"/>
            </a:pPr>
            <a:r>
              <a:rPr lang="en"/>
              <a:t>Scrum backlogs</a:t>
            </a:r>
            <a:endParaRPr/>
          </a:p>
          <a:p>
            <a:pPr indent="-342900" lvl="0" marL="457200" rtl="0" algn="l">
              <a:spcBef>
                <a:spcPts val="0"/>
              </a:spcBef>
              <a:spcAft>
                <a:spcPts val="0"/>
              </a:spcAft>
              <a:buSzPts val="1800"/>
              <a:buAutoNum type="arabicPeriod"/>
            </a:pPr>
            <a:r>
              <a:rPr lang="en"/>
              <a:t>Definition of done</a:t>
            </a:r>
            <a:endParaRPr/>
          </a:p>
          <a:p>
            <a:pPr indent="-342900" lvl="0" marL="457200" rtl="0" algn="l">
              <a:spcBef>
                <a:spcPts val="0"/>
              </a:spcBef>
              <a:spcAft>
                <a:spcPts val="0"/>
              </a:spcAft>
              <a:buSzPts val="1800"/>
              <a:buAutoNum type="arabicPeriod"/>
            </a:pPr>
            <a:r>
              <a:rPr lang="en"/>
              <a:t>Sprint planning</a:t>
            </a:r>
            <a:endParaRPr/>
          </a:p>
          <a:p>
            <a:pPr indent="-342900" lvl="0" marL="457200" rtl="0" algn="l">
              <a:spcBef>
                <a:spcPts val="0"/>
              </a:spcBef>
              <a:spcAft>
                <a:spcPts val="0"/>
              </a:spcAft>
              <a:buSzPts val="1800"/>
              <a:buAutoNum type="arabicPeriod"/>
            </a:pPr>
            <a:r>
              <a:rPr lang="en"/>
              <a:t>Release planning</a:t>
            </a:r>
            <a:endParaRPr/>
          </a:p>
          <a:p>
            <a:pPr indent="-342900" lvl="0" marL="457200" rtl="0" algn="l">
              <a:spcBef>
                <a:spcPts val="0"/>
              </a:spcBef>
              <a:spcAft>
                <a:spcPts val="0"/>
              </a:spcAft>
              <a:buSzPts val="1800"/>
              <a:buAutoNum type="arabicPeriod"/>
            </a:pPr>
            <a:r>
              <a:rPr lang="en"/>
              <a:t>Roadmapping</a:t>
            </a:r>
            <a:endParaRPr/>
          </a:p>
        </p:txBody>
      </p:sp>
      <p:sp>
        <p:nvSpPr>
          <p:cNvPr id="318" name="Google Shape;318;p4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0"/>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Thank you! Any questions?</a:t>
            </a:r>
            <a:endParaRPr/>
          </a:p>
        </p:txBody>
      </p:sp>
      <p:sp>
        <p:nvSpPr>
          <p:cNvPr id="324" name="Google Shape;324;p50"/>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lnSpc>
                <a:spcPct val="150000"/>
              </a:lnSpc>
              <a:spcBef>
                <a:spcPts val="0"/>
              </a:spcBef>
              <a:spcAft>
                <a:spcPts val="0"/>
              </a:spcAft>
              <a:buNone/>
            </a:pPr>
            <a:r>
              <a:rPr lang="en" u="sng">
                <a:solidFill>
                  <a:schemeClr val="hlink"/>
                </a:solidFill>
                <a:hlinkClick r:id="rId3"/>
              </a:rPr>
              <a:t>dirk.riehle@fau.de</a:t>
            </a:r>
            <a:r>
              <a:rPr lang="en"/>
              <a:t> </a:t>
            </a:r>
            <a:r>
              <a:rPr lang="en" sz="2400"/>
              <a:t>–</a:t>
            </a:r>
            <a:r>
              <a:rPr lang="en"/>
              <a:t> </a:t>
            </a:r>
            <a:r>
              <a:rPr lang="en" u="sng">
                <a:solidFill>
                  <a:schemeClr val="hlink"/>
                </a:solidFill>
                <a:hlinkClick r:id="rId4"/>
              </a:rPr>
              <a:t>https://oss.cs.fau.de</a:t>
            </a:r>
            <a:endParaRPr/>
          </a:p>
          <a:p>
            <a:pPr indent="0" lvl="0" marL="0" rtl="0" algn="ctr">
              <a:lnSpc>
                <a:spcPct val="150000"/>
              </a:lnSpc>
              <a:spcBef>
                <a:spcPts val="0"/>
              </a:spcBef>
              <a:spcAft>
                <a:spcPts val="0"/>
              </a:spcAft>
              <a:buNone/>
            </a:pPr>
            <a:r>
              <a:rPr lang="en" sz="2400" u="sng">
                <a:solidFill>
                  <a:schemeClr val="hlink"/>
                </a:solidFill>
                <a:hlinkClick r:id="rId5"/>
              </a:rPr>
              <a:t>dirk@riehle.org</a:t>
            </a:r>
            <a:r>
              <a:rPr lang="en" sz="2400"/>
              <a:t> – </a:t>
            </a:r>
            <a:r>
              <a:rPr lang="en" sz="2400" u="sng">
                <a:solidFill>
                  <a:schemeClr val="hlink"/>
                </a:solidFill>
                <a:hlinkClick r:id="rId6"/>
              </a:rPr>
              <a:t>https://dirkriehle.com</a:t>
            </a:r>
            <a:r>
              <a:rPr lang="en" sz="2400"/>
              <a:t> – </a:t>
            </a:r>
            <a:r>
              <a:rPr lang="en" sz="2400" u="sng">
                <a:solidFill>
                  <a:schemeClr val="hlink"/>
                </a:solidFill>
                <a:hlinkClick r:id="rId7"/>
              </a:rPr>
              <a:t>@dirkriehle</a:t>
            </a:r>
            <a:endParaRPr sz="24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Legal Notices</a:t>
            </a:r>
            <a:endParaRPr/>
          </a:p>
        </p:txBody>
      </p:sp>
      <p:sp>
        <p:nvSpPr>
          <p:cNvPr id="330" name="Google Shape;330;p5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331" name="Google Shape;331;p5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License</a:t>
            </a:r>
            <a:endParaRPr/>
          </a:p>
          <a:p>
            <a:pPr indent="-342900" lvl="0" marL="457200" rtl="0" algn="l">
              <a:spcBef>
                <a:spcPts val="1200"/>
              </a:spcBef>
              <a:spcAft>
                <a:spcPts val="0"/>
              </a:spcAft>
              <a:buSzPts val="1800"/>
              <a:buChar char="●"/>
            </a:pPr>
            <a:r>
              <a:rPr lang="en"/>
              <a:t>Licensed under the </a:t>
            </a:r>
            <a:r>
              <a:rPr lang="en" u="sng">
                <a:solidFill>
                  <a:schemeClr val="hlink"/>
                </a:solidFill>
                <a:hlinkClick r:id="rId4"/>
              </a:rPr>
              <a:t>CC BY 4.0 International</a:t>
            </a:r>
            <a:r>
              <a:rPr lang="en"/>
              <a:t> license</a:t>
            </a:r>
            <a:endParaRPr/>
          </a:p>
          <a:p>
            <a:pPr indent="0" lvl="0" marL="0" rtl="0" algn="l">
              <a:spcBef>
                <a:spcPts val="1200"/>
              </a:spcBef>
              <a:spcAft>
                <a:spcPts val="0"/>
              </a:spcAft>
              <a:buNone/>
            </a:pPr>
            <a:r>
              <a:rPr lang="en"/>
              <a:t>Copyright</a:t>
            </a:r>
            <a:endParaRPr/>
          </a:p>
          <a:p>
            <a:pPr indent="-342900" lvl="0" marL="457200" rtl="0" algn="l">
              <a:spcBef>
                <a:spcPts val="1200"/>
              </a:spcBef>
              <a:spcAft>
                <a:spcPts val="0"/>
              </a:spcAft>
              <a:buSzPts val="1800"/>
              <a:buChar char="●"/>
            </a:pPr>
            <a:r>
              <a:rPr lang="en"/>
              <a:t>© Copyright 2023 Dirk Riehle, some rights reserved</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Vision</a:t>
            </a:r>
            <a:endParaRPr/>
          </a:p>
        </p:txBody>
      </p:sp>
      <p:sp>
        <p:nvSpPr>
          <p:cNvPr id="63" name="Google Shape;63;p1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64" name="Google Shape;64;p1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product vision</a:t>
            </a:r>
            <a:r>
              <a:rPr lang="en"/>
              <a:t> is the</a:t>
            </a:r>
            <a:endParaRPr/>
          </a:p>
          <a:p>
            <a:pPr indent="-342900" lvl="0" marL="457200" rtl="0" algn="l">
              <a:spcBef>
                <a:spcPts val="1200"/>
              </a:spcBef>
              <a:spcAft>
                <a:spcPts val="0"/>
              </a:spcAft>
              <a:buSzPts val="1800"/>
              <a:buChar char="●"/>
            </a:pPr>
            <a:r>
              <a:rPr lang="en"/>
              <a:t>Timeless reason why the software under development should exist</a:t>
            </a:r>
            <a:endParaRPr/>
          </a:p>
          <a:p>
            <a:pPr indent="0" lvl="0" marL="0" rtl="0" algn="l">
              <a:spcBef>
                <a:spcPts val="1200"/>
              </a:spcBef>
              <a:spcAft>
                <a:spcPts val="0"/>
              </a:spcAft>
              <a:buNone/>
            </a:pPr>
            <a:r>
              <a:rPr lang="en"/>
              <a:t>The product vision should contain a sustainability model</a:t>
            </a:r>
            <a:endParaRPr/>
          </a:p>
          <a:p>
            <a:pPr indent="-342900" lvl="0" marL="457200" rtl="0" algn="l">
              <a:spcBef>
                <a:spcPts val="1200"/>
              </a:spcBef>
              <a:spcAft>
                <a:spcPts val="0"/>
              </a:spcAft>
              <a:buSzPts val="1800"/>
              <a:buChar char="●"/>
            </a:pPr>
            <a:r>
              <a:rPr lang="en"/>
              <a:t>Business value of why someone pays for the development</a:t>
            </a:r>
            <a:endParaRPr/>
          </a:p>
        </p:txBody>
      </p:sp>
      <p:sp>
        <p:nvSpPr>
          <p:cNvPr id="65" name="Google Shape;65;p12"/>
          <p:cNvSpPr txBox="1"/>
          <p:nvPr/>
        </p:nvSpPr>
        <p:spPr>
          <a:xfrm>
            <a:off x="274320" y="2834640"/>
            <a:ext cx="8595300" cy="1463100"/>
          </a:xfrm>
          <a:prstGeom prst="rect">
            <a:avLst/>
          </a:prstGeom>
          <a:solidFill>
            <a:schemeClr val="lt2"/>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The Flowers social network helps flower enthusiasts worldwide to connect with each other and enjoy following their favorite hobby online. Centered on showing and rating favorite flower photos, it inspires growing and presenting ever more beautiful flowers. With a highly engaged user community, Flowers is the best place for producers and sellers of gardening supply to reach out to customers and engage with them. Such engagement involves understanding flower enthusiasts’ needs around gardening supplies and selling to them.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project mission</a:t>
            </a:r>
            <a:r>
              <a:rPr lang="en"/>
              <a:t> is</a:t>
            </a:r>
            <a:endParaRPr/>
          </a:p>
          <a:p>
            <a:pPr indent="-342900" lvl="0" marL="457200" rtl="0" algn="l">
              <a:spcBef>
                <a:spcPts val="1200"/>
              </a:spcBef>
              <a:spcAft>
                <a:spcPts val="0"/>
              </a:spcAft>
              <a:buSzPts val="1800"/>
              <a:buChar char="●"/>
            </a:pPr>
            <a:r>
              <a:rPr lang="en"/>
              <a:t>What the team has committed to achieving within the given project time-frame</a:t>
            </a:r>
            <a:endParaRPr/>
          </a:p>
        </p:txBody>
      </p:sp>
      <p:sp>
        <p:nvSpPr>
          <p:cNvPr id="71" name="Google Shape;71;p1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Project Mission</a:t>
            </a:r>
            <a:endParaRPr/>
          </a:p>
        </p:txBody>
      </p:sp>
      <p:sp>
        <p:nvSpPr>
          <p:cNvPr id="72" name="Google Shape;72;p1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73" name="Google Shape;73;p13"/>
          <p:cNvSpPr txBox="1"/>
          <p:nvPr/>
        </p:nvSpPr>
        <p:spPr>
          <a:xfrm>
            <a:off x="274320" y="2834640"/>
            <a:ext cx="8595300" cy="1463100"/>
          </a:xfrm>
          <a:prstGeom prst="rect">
            <a:avLst/>
          </a:prstGeom>
          <a:solidFill>
            <a:schemeClr val="lt2"/>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The mission of this project is to create an MVP for Wahlzeit with the Flowers extension. Core functionality will be showing and rating photos, basic user management, case management, and minimal system administration.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One-Time Deliverable: Product Vision and Project Mission</a:t>
            </a:r>
            <a:endParaRPr/>
          </a:p>
        </p:txBody>
      </p:sp>
      <p:sp>
        <p:nvSpPr>
          <p:cNvPr id="79" name="Google Shape;79;p1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define and agree on product vision and project mission</a:t>
            </a:r>
            <a:endParaRPr/>
          </a:p>
          <a:p>
            <a:pPr indent="0" lvl="0" marL="0" rtl="0" algn="l">
              <a:spcBef>
                <a:spcPts val="1200"/>
              </a:spcBef>
              <a:spcAft>
                <a:spcPts val="1200"/>
              </a:spcAft>
              <a:buNone/>
            </a:pPr>
            <a:r>
              <a:rPr lang="en"/>
              <a:t>If necessary, update vision and mission during the project</a:t>
            </a:r>
            <a:endParaRPr/>
          </a:p>
        </p:txBody>
      </p:sp>
      <p:sp>
        <p:nvSpPr>
          <p:cNvPr id="80" name="Google Shape;80;p1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Product Goal / Product Glossary / Product Backlog</a:t>
            </a:r>
            <a:endParaRPr/>
          </a:p>
        </p:txBody>
      </p:sp>
      <p:sp>
        <p:nvSpPr>
          <p:cNvPr id="86" name="Google Shape;86;p1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87" name="Google Shape;87;p15"/>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2. Product Glossary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MOS Slides Template">
  <a:themeElements>
    <a:clrScheme name="Simple Light">
      <a:dk1>
        <a:srgbClr val="000000"/>
      </a:dk1>
      <a:lt1>
        <a:srgbClr val="FFFFFF"/>
      </a:lt1>
      <a:dk2>
        <a:srgbClr val="808080"/>
      </a:dk2>
      <a:lt2>
        <a:srgbClr val="DCDCDC"/>
      </a:lt2>
      <a:accent1>
        <a:srgbClr val="D50D01"/>
      </a:accent1>
      <a:accent2>
        <a:srgbClr val="448AFF"/>
      </a:accent2>
      <a:accent3>
        <a:srgbClr val="D50D01"/>
      </a:accent3>
      <a:accent4>
        <a:srgbClr val="424242"/>
      </a:accent4>
      <a:accent5>
        <a:srgbClr val="3F51B5"/>
      </a:accent5>
      <a:accent6>
        <a:srgbClr val="4CAF50"/>
      </a:accent6>
      <a:hlink>
        <a:srgbClr val="34A3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