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4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C2A7BA8-3405-42DC-932D-2B618D416BEF}">
  <a:tblStyle styleId="{DC2A7BA8-3405-42DC-932D-2B618D416BEF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3F88DE25-3DC3-4FF3-833D-5EA704C9ECF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20" Type="http://schemas.openxmlformats.org/officeDocument/2006/relationships/slide" Target="slides/slide14.xml"/><Relationship Id="rId63" Type="http://schemas.openxmlformats.org/officeDocument/2006/relationships/slide" Target="slides/slide57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60" Type="http://schemas.openxmlformats.org/officeDocument/2006/relationships/slide" Target="slides/slide54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" name="Google Shape;3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2c3a52a549_0_2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2c3a52a549_0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2c3a52a549_0_2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2c3a52a549_0_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2c3a52a549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2c3a52a549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52a3f74d0d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52a3f74d0d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2c3a52a54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2c3a52a54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52a3f74d0d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52a3f74d0d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2c3a52a549_0_2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2c3a52a549_0_2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52a3f74d0d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52a3f74d0d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2c56dd9f6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2c56dd9f6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2c3a52a549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2c3a52a549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f17014c61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" name="Google Shape;40;gf17014c61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2c3a52a549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2c3a52a549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2c3a52a549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2c3a52a549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2c3a52a549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2c3a52a549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2c3a52a549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2c3a52a549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2c3a52a549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2c3a52a549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2c3a52a549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2c3a52a549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2c3a52a549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2c3a52a549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2c56dd9f66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22c56dd9f66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2c3a52a549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22c3a52a549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2c3a52a549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22c3a52a549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22c3a52a549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" name="Google Shape;47;g22c3a52a549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2c3a52a549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22c3a52a549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2c3a52a549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22c3a52a549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22c3a52a549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22c3a52a549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22c3a52a549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22c3a52a549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22c3a52a549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22c3a52a549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22c3a52a549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22c3a52a549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22c3a52a549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22c3a52a549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152a3f74d0d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152a3f74d0d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22c3a52a549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22c3a52a549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22c3a52a549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22c3a52a549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2c44da240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2c44da240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22c3a52a549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22c3a52a549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22c3a52a549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22c3a52a549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22c3a52a549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22c3a52a549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22c3a52a549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22c3a52a549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22c3a52a549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22c3a52a549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22c3a52a549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22c3a52a549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22c3a52a549_0_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22c3a52a549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22c3a52a549_0_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22c3a52a549_0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22c56dd9f66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22c56dd9f66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22c3a52a549_0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22c3a52a549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2c3a52a549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2c3a52a549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152a3f74d0d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152a3f74d0d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22c56dd9f66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22c56dd9f66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22c3a52a549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22c3a52a549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152a3f74d0d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152a3f74d0d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22c56dd9f66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22c56dd9f66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22c56dd9f66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22c56dd9f66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239869f5abc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239869f5abc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239869f5abc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239869f5abc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2c3a52a549_0_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2c3a52a549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2c3a52a549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2c3a52a549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e2e277565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e2e277565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52a3f74d0d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52a3f74d0d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profriehle.com" TargetMode="Externa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profriehle.com" TargetMode="Externa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profriehle.com" TargetMode="Externa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  <a:noFill/>
        </p:spPr>
        <p:txBody>
          <a:bodyPr anchorCtr="0" anchor="b" bIns="274300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12" name="Google Shape;12;p2"/>
          <p:cNvSpPr/>
          <p:nvPr/>
        </p:nvSpPr>
        <p:spPr>
          <a:xfrm>
            <a:off x="0" y="2388810"/>
            <a:ext cx="9144000" cy="183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/>
          <p:nvPr/>
        </p:nvSpPr>
        <p:spPr>
          <a:xfrm>
            <a:off x="0" y="2386584"/>
            <a:ext cx="9144000" cy="91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2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  <a:ln>
            <a:noFill/>
          </a:ln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274320" y="914400"/>
            <a:ext cx="4114800" cy="41148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46320" y="914400"/>
            <a:ext cx="41148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2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2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sp>
        <p:nvSpPr>
          <p:cNvPr id="30" name="Google Shape;30;p6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hyperlink" Target="https://profriehle.com" TargetMode="Externa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buNone/>
              <a:defRPr b="1" sz="2400">
                <a:solidFill>
                  <a:schemeClr val="dk2"/>
                </a:solidFill>
              </a:defRPr>
            </a:lvl1pPr>
            <a:lvl2pPr lvl="1" rtl="0" algn="r">
              <a:buNone/>
              <a:defRPr b="1" sz="2400">
                <a:solidFill>
                  <a:schemeClr val="dk2"/>
                </a:solidFill>
              </a:defRPr>
            </a:lvl2pPr>
            <a:lvl3pPr lvl="2" rtl="0" algn="r">
              <a:buNone/>
              <a:defRPr b="1" sz="2400">
                <a:solidFill>
                  <a:schemeClr val="dk2"/>
                </a:solidFill>
              </a:defRPr>
            </a:lvl3pPr>
            <a:lvl4pPr lvl="3" rtl="0" algn="r">
              <a:buNone/>
              <a:defRPr b="1" sz="2400">
                <a:solidFill>
                  <a:schemeClr val="dk2"/>
                </a:solidFill>
              </a:defRPr>
            </a:lvl4pPr>
            <a:lvl5pPr lvl="4" rtl="0" algn="r">
              <a:buNone/>
              <a:defRPr b="1" sz="2400">
                <a:solidFill>
                  <a:schemeClr val="dk2"/>
                </a:solidFill>
              </a:defRPr>
            </a:lvl5pPr>
            <a:lvl6pPr lvl="5" rtl="0" algn="r">
              <a:buNone/>
              <a:defRPr b="1" sz="2400">
                <a:solidFill>
                  <a:schemeClr val="dk2"/>
                </a:solidFill>
              </a:defRPr>
            </a:lvl6pPr>
            <a:lvl7pPr lvl="6" rtl="0" algn="r">
              <a:buNone/>
              <a:defRPr b="1" sz="2400">
                <a:solidFill>
                  <a:schemeClr val="dk2"/>
                </a:solidFill>
              </a:defRPr>
            </a:lvl7pPr>
            <a:lvl8pPr lvl="7" rtl="0" algn="r">
              <a:buNone/>
              <a:defRPr b="1" sz="2400">
                <a:solidFill>
                  <a:schemeClr val="dk2"/>
                </a:solidFill>
              </a:defRPr>
            </a:lvl8pPr>
            <a:lvl9pPr lvl="8" rtl="0" algn="r">
              <a:buNone/>
              <a:defRPr b="1" sz="24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1"/>
              </a:rPr>
              <a:t>https://profriehle.com</a:t>
            </a:r>
            <a:r>
              <a:rPr b="0" lang="en" sz="900"/>
              <a:t> </a:t>
            </a:r>
            <a:endParaRPr b="0" sz="900"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creativecommons.org/licenses/by/4.0/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profriehle.com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profriehle.com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profriehle.com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profriehle.com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profriehle.com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profriehle.com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profriehle.com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docs.google.com/spreadsheets/d/14rCQE3ahWKZlQ2dmAIrCrCbzXuVyEOgyWH38PYNCLvo/edit?usp=sharing" TargetMode="External"/><Relationship Id="rId4" Type="http://schemas.openxmlformats.org/officeDocument/2006/relationships/hyperlink" Target="https://profriehle.com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profriehle.com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profriehle.com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profriehle.com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profriehle.com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profriehle.com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profriehle.com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profriehle.com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profriehle.com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s://profriehle.com" TargetMode="Externa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4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6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s://profriehle.com" TargetMode="Externa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5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5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3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0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hyperlink" Target="https://profriehle.com" TargetMode="Externa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hyperlink" Target="https://profriehle.com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1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hyperlink" Target="https://profriehle.com" TargetMode="Externa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hyperlink" Target="https://docs.github.com/en/pull-requests/committing-changes-to-your-project/creating-and-editing-commits/creating-a-commit-with-multiple-authors" TargetMode="External"/><Relationship Id="rId4" Type="http://schemas.openxmlformats.org/officeDocument/2006/relationships/hyperlink" Target="https://profriehle.com" TargetMode="External"/><Relationship Id="rId5" Type="http://schemas.openxmlformats.org/officeDocument/2006/relationships/hyperlink" Target="mailto:stefan.buchner@fau.de" TargetMode="Externa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hyperlink" Target="https://opensource.org/licenses/MIT" TargetMode="External"/><Relationship Id="rId4" Type="http://schemas.openxmlformats.org/officeDocument/2006/relationships/hyperlink" Target="https://creativecommons.org/licenses/by/4.0/" TargetMode="External"/><Relationship Id="rId5" Type="http://schemas.openxmlformats.org/officeDocument/2006/relationships/hyperlink" Target="https://profriehle.com" TargetMode="Externa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hyperlink" Target="https://profriehle.com" TargetMode="External"/><Relationship Id="rId4" Type="http://schemas.openxmlformats.org/officeDocument/2006/relationships/hyperlink" Target="https://reuse.software/" TargetMode="Externa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hyperlink" Target="https://profriehle.com" TargetMode="Externa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hyperlink" Target="https://profriehle.com" TargetMode="Externa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9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hyperlink" Target="https://profriehle.com" TargetMode="Externa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profriehle.com" TargetMode="Externa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hyperlink" Target="https://profriehle.com" TargetMode="Externa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Relationship Id="rId3" Type="http://schemas.openxmlformats.org/officeDocument/2006/relationships/hyperlink" Target="https://happy-amos.appspot.com/" TargetMode="External"/><Relationship Id="rId4" Type="http://schemas.openxmlformats.org/officeDocument/2006/relationships/hyperlink" Target="https://profriehle.com" TargetMode="External"/><Relationship Id="rId5" Type="http://schemas.openxmlformats.org/officeDocument/2006/relationships/image" Target="../media/image7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8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hyperlink" Target="https://happy-amos.appspot.com/" TargetMode="External"/><Relationship Id="rId4" Type="http://schemas.openxmlformats.org/officeDocument/2006/relationships/hyperlink" Target="https://profriehle.com" TargetMode="Externa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Relationship Id="rId3" Type="http://schemas.openxmlformats.org/officeDocument/2006/relationships/hyperlink" Target="https://profriehle.com" TargetMode="Externa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6.xml"/><Relationship Id="rId3" Type="http://schemas.openxmlformats.org/officeDocument/2006/relationships/hyperlink" Target="mailto:dirk.riehle@fau.de" TargetMode="External"/><Relationship Id="rId4" Type="http://schemas.openxmlformats.org/officeDocument/2006/relationships/hyperlink" Target="https://oss.cs.fau.de" TargetMode="External"/><Relationship Id="rId5" Type="http://schemas.openxmlformats.org/officeDocument/2006/relationships/hyperlink" Target="mailto:dirk@riehle.org" TargetMode="External"/><Relationship Id="rId6" Type="http://schemas.openxmlformats.org/officeDocument/2006/relationships/hyperlink" Target="https://dirkriehle.com" TargetMode="External"/><Relationship Id="rId7" Type="http://schemas.openxmlformats.org/officeDocument/2006/relationships/hyperlink" Target="https://twitter.com/dirkriehle" TargetMode="Externa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Relationship Id="rId3" Type="http://schemas.openxmlformats.org/officeDocument/2006/relationships/hyperlink" Target="https://profriehle.com" TargetMode="External"/><Relationship Id="rId4" Type="http://schemas.openxmlformats.org/officeDocument/2006/relationships/hyperlink" Target="http://creativecommons.org/licenses/by/4.0/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profriehle.com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profriehle.com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profriehle.com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and Tools</a:t>
            </a:r>
            <a:endParaRPr/>
          </a:p>
        </p:txBody>
      </p:sp>
      <p:sp>
        <p:nvSpPr>
          <p:cNvPr id="37" name="Google Shape;37;p8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Dirk Riehle, Univ. Erlangen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AMOS B01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Licensed under 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CC BY 4.0 International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team contract is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contract between team members on how to conduct the project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Its main components are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Goals and rewards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Norms and sanctions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Contract</a:t>
            </a:r>
            <a:endParaRPr/>
          </a:p>
        </p:txBody>
      </p:sp>
      <p:sp>
        <p:nvSpPr>
          <p:cNvPr id="97" name="Google Shape;97;p17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Goals and Rewards</a:t>
            </a:r>
            <a:endParaRPr/>
          </a:p>
        </p:txBody>
      </p:sp>
      <p:sp>
        <p:nvSpPr>
          <p:cNvPr id="103" name="Google Shape;103;p18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Goals are what the team hopes to achieve; there are several categories: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Learning objectives, for example,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To ensure that all team members understand the course material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Interpersonal relationship objectives, for example,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To foster an atmosphere of mutual respect and learning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Functional objectives, for example,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To have efficient team meetings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Rewards are how you celebrate </a:t>
            </a:r>
            <a:r>
              <a:rPr lang="en"/>
              <a:t>intermediate</a:t>
            </a:r>
            <a:r>
              <a:rPr lang="en"/>
              <a:t> or final achievements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Let’s have cake!</a:t>
            </a:r>
            <a:endParaRPr/>
          </a:p>
        </p:txBody>
      </p:sp>
      <p:sp>
        <p:nvSpPr>
          <p:cNvPr id="104" name="Google Shape;104;p18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Norms and Sanctions</a:t>
            </a:r>
            <a:endParaRPr/>
          </a:p>
        </p:txBody>
      </p:sp>
      <p:sp>
        <p:nvSpPr>
          <p:cNvPr id="110" name="Google Shape;110;p19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Norms are rules for expected behavior; there are several categories: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Meeting norms, for example,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Is being late to a team meeting acceptable?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Working norms, for example,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How will we make decisions?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Coordination norms, for example,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Who keeps meetings on track?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Communication norms, for example,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How to communicate outside of team meetings?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Sanctions are what to do if norms are violated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Sing a song to the team or do ten push-ups</a:t>
            </a:r>
            <a:endParaRPr/>
          </a:p>
        </p:txBody>
      </p:sp>
      <p:sp>
        <p:nvSpPr>
          <p:cNvPr id="111" name="Google Shape;111;p19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One-Time Deliverable: Team Contract</a:t>
            </a:r>
            <a:endParaRPr/>
          </a:p>
        </p:txBody>
      </p:sp>
      <p:sp>
        <p:nvSpPr>
          <p:cNvPr id="117" name="Google Shape;117;p20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Please discuss and agree on a team contract (in planning document)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Try to finish this during the first team meeting</a:t>
            </a:r>
            <a:endParaRPr/>
          </a:p>
        </p:txBody>
      </p:sp>
      <p:sp>
        <p:nvSpPr>
          <p:cNvPr id="118" name="Google Shape;118;p20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Team Logo and T-shirt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Logo</a:t>
            </a:r>
            <a:endParaRPr/>
          </a:p>
        </p:txBody>
      </p:sp>
      <p:sp>
        <p:nvSpPr>
          <p:cNvPr id="129" name="Google Shape;129;p22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team logo is just that, a logo that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Represents your team and project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logo will be used in different places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 your team T-shirt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the GitHub documentation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your final demo and report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Wherever you see fit</a:t>
            </a:r>
            <a:endParaRPr/>
          </a:p>
        </p:txBody>
      </p:sp>
      <p:sp>
        <p:nvSpPr>
          <p:cNvPr id="130" name="Google Shape;130;p22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pic>
        <p:nvPicPr>
          <p:cNvPr id="131" name="Google Shape;13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12025" y="914400"/>
            <a:ext cx="3657600" cy="365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Logo Design</a:t>
            </a:r>
            <a:endParaRPr/>
          </a:p>
        </p:txBody>
      </p:sp>
      <p:sp>
        <p:nvSpPr>
          <p:cNvPr id="137" name="Google Shape;137;p23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 started with collaboratively designing the team logo during the team meeting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Continue on your self-chosen communication channels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Final execution (graphics) may be delegated to one person</a:t>
            </a:r>
            <a:endParaRPr/>
          </a:p>
        </p:txBody>
      </p:sp>
      <p:sp>
        <p:nvSpPr>
          <p:cNvPr id="138" name="Google Shape;138;p23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T-shirt</a:t>
            </a:r>
            <a:endParaRPr/>
          </a:p>
        </p:txBody>
      </p:sp>
      <p:sp>
        <p:nvSpPr>
          <p:cNvPr id="144" name="Google Shape;144;p2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a team T-shirt design using your logo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can add your logo and one text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</a:t>
            </a:r>
            <a:r>
              <a:rPr lang="en"/>
              <a:t>ubmit your team T-shirt preferences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Color, size, form</a:t>
            </a:r>
            <a:endParaRPr/>
          </a:p>
        </p:txBody>
      </p:sp>
      <p:sp>
        <p:nvSpPr>
          <p:cNvPr id="145" name="Google Shape;145;p24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pic>
        <p:nvPicPr>
          <p:cNvPr id="146" name="Google Shape;146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12017" y="914400"/>
            <a:ext cx="3657599" cy="40242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One-Time Deliverable: Team Logo / Team T-Shirt</a:t>
            </a:r>
            <a:endParaRPr/>
          </a:p>
        </p:txBody>
      </p:sp>
      <p:sp>
        <p:nvSpPr>
          <p:cNvPr id="152" name="Google Shape;152;p25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Please create the team logo and T-shirt design and submit your preferences</a:t>
            </a:r>
            <a:endParaRPr/>
          </a:p>
        </p:txBody>
      </p:sp>
      <p:sp>
        <p:nvSpPr>
          <p:cNvPr id="153" name="Google Shape;153;p25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Planning Document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Team formation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Student roles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Team </a:t>
            </a:r>
            <a:r>
              <a:rPr lang="en"/>
              <a:t>contract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Team logo and T-shirt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Project tools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Planning document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Feature board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Code r</a:t>
            </a:r>
            <a:r>
              <a:rPr lang="en"/>
              <a:t>epository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Imp-squared backlog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Team coordination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Stand-up emails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Happiness index</a:t>
            </a:r>
            <a:endParaRPr/>
          </a:p>
        </p:txBody>
      </p:sp>
      <p:sp>
        <p:nvSpPr>
          <p:cNvPr id="43" name="Google Shape;43;p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Planning Document</a:t>
            </a:r>
            <a:endParaRPr/>
          </a:p>
        </p:txBody>
      </p:sp>
      <p:sp>
        <p:nvSpPr>
          <p:cNvPr id="164" name="Google Shape;164;p27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planning document serves to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Document basic project information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Collect all materials that don’t go easily into the repository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Coordinate work on this less frequent information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See also the </a:t>
            </a:r>
            <a:r>
              <a:rPr lang="en" u="sng">
                <a:solidFill>
                  <a:schemeClr val="hlink"/>
                </a:solidFill>
                <a:hlinkClick r:id="rId3"/>
              </a:rPr>
              <a:t>Flowers example planning document</a:t>
            </a:r>
            <a:endParaRPr/>
          </a:p>
        </p:txBody>
      </p:sp>
      <p:sp>
        <p:nvSpPr>
          <p:cNvPr id="165" name="Google Shape;165;p27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4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171" name="Google Shape;171;p28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graphicFrame>
        <p:nvGraphicFramePr>
          <p:cNvPr id="172" name="Google Shape;172;p28"/>
          <p:cNvGraphicFramePr/>
          <p:nvPr/>
        </p:nvGraphicFramePr>
        <p:xfrm>
          <a:off x="274320" y="914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{DC2A7BA8-3405-42DC-932D-2B618D416BEF}</a:tableStyleId>
              </a:tblPr>
              <a:tblGrid>
                <a:gridCol w="524750"/>
                <a:gridCol w="2979050"/>
                <a:gridCol w="5091575"/>
              </a:tblGrid>
              <a:tr h="2939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</a:rPr>
                        <a:t>#</a:t>
                      </a:r>
                      <a:endParaRPr b="1" sz="1000">
                        <a:solidFill>
                          <a:schemeClr val="lt1"/>
                        </a:solidFill>
                      </a:endParaRPr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</a:rPr>
                        <a:t>Artifact name (tab in spreadsheet)</a:t>
                      </a:r>
                      <a:endParaRPr b="1" sz="1000">
                        <a:solidFill>
                          <a:schemeClr val="lt1"/>
                        </a:solidFill>
                      </a:endParaRPr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</a:rPr>
                        <a:t>Artifact purpose</a:t>
                      </a:r>
                      <a:endParaRPr b="1" sz="1000">
                        <a:solidFill>
                          <a:schemeClr val="lt1"/>
                        </a:solidFill>
                      </a:endParaRPr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2939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Project data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Provides basic project data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39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Project team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Shows project team 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2939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Role assignments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Tracks role assignment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939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Team contract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Shows team contract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2939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Product goal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Provides product vision and project mission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939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Product glossary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Provides domain terminology of project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2939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7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Sprint goals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Lists goals of respective sprints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939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8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Mid-project release tracking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Tracks mid-project release sprints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2939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Final project release tracking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Plans and tracks final project release sprints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939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Definition of done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Provides decision criteria for “done”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2939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11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Documentation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Provide links to documentation of product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939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12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Bill of materials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Lists all third-party components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293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13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Planning poker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Provides simple tool for planning poker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</a:t>
            </a:r>
            <a:r>
              <a:rPr lang="en"/>
              <a:t> Project Data</a:t>
            </a:r>
            <a:endParaRPr/>
          </a:p>
        </p:txBody>
      </p:sp>
      <p:sp>
        <p:nvSpPr>
          <p:cNvPr id="178" name="Google Shape;178;p29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Please fill in the data as needed and as you see fit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Please do not protect the online team meeting</a:t>
            </a:r>
            <a:endParaRPr/>
          </a:p>
        </p:txBody>
      </p:sp>
      <p:sp>
        <p:nvSpPr>
          <p:cNvPr id="179" name="Google Shape;179;p29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</a:t>
            </a:r>
            <a:r>
              <a:rPr lang="en"/>
              <a:t> Project Team</a:t>
            </a:r>
            <a:endParaRPr/>
          </a:p>
        </p:txBody>
      </p:sp>
      <p:sp>
        <p:nvSpPr>
          <p:cNvPr id="185" name="Google Shape;185;p30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Please provide your name and GitHub id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Please </a:t>
            </a:r>
            <a:r>
              <a:rPr b="1" lang="en"/>
              <a:t>use only one GitHub id</a:t>
            </a:r>
            <a:r>
              <a:rPr lang="en"/>
              <a:t> during the semester </a:t>
            </a:r>
            <a:endParaRPr/>
          </a:p>
        </p:txBody>
      </p:sp>
      <p:sp>
        <p:nvSpPr>
          <p:cNvPr id="186" name="Google Shape;186;p30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</a:t>
            </a:r>
            <a:r>
              <a:rPr lang="en"/>
              <a:t> Role Assignments</a:t>
            </a:r>
            <a:endParaRPr/>
          </a:p>
        </p:txBody>
      </p:sp>
      <p:sp>
        <p:nvSpPr>
          <p:cNvPr id="192" name="Google Shape;192;p3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Please fill in the roles people play in a given week (sprint)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Please finish this during the first team meeting</a:t>
            </a:r>
            <a:endParaRPr/>
          </a:p>
        </p:txBody>
      </p:sp>
      <p:sp>
        <p:nvSpPr>
          <p:cNvPr id="193" name="Google Shape;193;p31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GitHub IDs</a:t>
            </a:r>
            <a:endParaRPr/>
          </a:p>
        </p:txBody>
      </p:sp>
      <p:sp>
        <p:nvSpPr>
          <p:cNvPr id="199" name="Google Shape;199;p32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Almost all work takes place in the project’s GitHub repository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Please create and provide your GitHub id as soon as possible </a:t>
            </a:r>
            <a:endParaRPr/>
          </a:p>
        </p:txBody>
      </p:sp>
      <p:sp>
        <p:nvSpPr>
          <p:cNvPr id="200" name="Google Shape;200;p32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Deliverables</a:t>
            </a:r>
            <a:endParaRPr/>
          </a:p>
        </p:txBody>
      </p:sp>
      <p:sp>
        <p:nvSpPr>
          <p:cNvPr id="206" name="Google Shape;206;p33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Please provide all deliverables (homework) in the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Deliverables</a:t>
            </a:r>
            <a:r>
              <a:rPr lang="en"/>
              <a:t> folder of the project’s GitHub code repository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Details can be found in the homework instructions</a:t>
            </a:r>
            <a:endParaRPr/>
          </a:p>
        </p:txBody>
      </p:sp>
      <p:sp>
        <p:nvSpPr>
          <p:cNvPr id="207" name="Google Shape;207;p33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Regular Deliverable: Planning Document</a:t>
            </a:r>
            <a:endParaRPr/>
          </a:p>
        </p:txBody>
      </p:sp>
      <p:sp>
        <p:nvSpPr>
          <p:cNvPr id="213" name="Google Shape;213;p3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Please initialize your planning document and keep it up-to-date</a:t>
            </a:r>
            <a:endParaRPr/>
          </a:p>
        </p:txBody>
      </p:sp>
      <p:sp>
        <p:nvSpPr>
          <p:cNvPr id="214" name="Google Shape;214;p34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Terms (The GitHub Terminology Mess)</a:t>
            </a:r>
            <a:endParaRPr/>
          </a:p>
        </p:txBody>
      </p:sp>
      <p:sp>
        <p:nvSpPr>
          <p:cNvPr id="220" name="Google Shape;220;p35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graphicFrame>
        <p:nvGraphicFramePr>
          <p:cNvPr id="221" name="Google Shape;221;p35"/>
          <p:cNvGraphicFramePr/>
          <p:nvPr/>
        </p:nvGraphicFramePr>
        <p:xfrm>
          <a:off x="274320" y="914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{3F88DE25-3DC3-4FF3-833D-5EA704C9ECF4}</a:tableStyleId>
              </a:tblPr>
              <a:tblGrid>
                <a:gridCol w="2148850"/>
                <a:gridCol w="2148850"/>
                <a:gridCol w="2148850"/>
                <a:gridCol w="2148850"/>
              </a:tblGrid>
              <a:tr h="45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chemeClr val="lt1"/>
                          </a:solidFill>
                        </a:rPr>
                        <a:t>Agile / </a:t>
                      </a:r>
                      <a:r>
                        <a:rPr b="1" lang="en" sz="1500">
                          <a:solidFill>
                            <a:schemeClr val="lt1"/>
                          </a:solidFill>
                        </a:rPr>
                        <a:t>Scrum</a:t>
                      </a:r>
                      <a:endParaRPr b="1" sz="15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chemeClr val="lt1"/>
                          </a:solidFill>
                        </a:rPr>
                        <a:t>AMOS</a:t>
                      </a:r>
                      <a:endParaRPr b="1" sz="15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chemeClr val="lt1"/>
                          </a:solidFill>
                        </a:rPr>
                        <a:t>GitHub</a:t>
                      </a:r>
                      <a:endParaRPr b="1" sz="15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chemeClr val="lt1"/>
                          </a:solidFill>
                        </a:rPr>
                        <a:t>Other</a:t>
                      </a:r>
                      <a:endParaRPr b="1" sz="15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Project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/>
                        <a:t>Project</a:t>
                      </a:r>
                      <a:endParaRPr b="1"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Repository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–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Backlogs [1]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/>
                        <a:t>Backlogs</a:t>
                      </a:r>
                      <a:endParaRPr b="1"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Columns in p</a:t>
                      </a:r>
                      <a:r>
                        <a:rPr lang="en" sz="1500"/>
                        <a:t>roject [2]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–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Kanban board [3]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/>
                        <a:t>Feature board</a:t>
                      </a:r>
                      <a:endParaRPr b="1"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Project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–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Backlog item [4]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/>
                        <a:t>Backlog item</a:t>
                      </a:r>
                      <a:endParaRPr b="1"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Item, also issue [5]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Work item, ticket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– 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/>
                        <a:t>Code repository</a:t>
                      </a:r>
                      <a:endParaRPr b="1"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Code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–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222" name="Google Shape;222;p35"/>
          <p:cNvSpPr txBox="1"/>
          <p:nvPr/>
        </p:nvSpPr>
        <p:spPr>
          <a:xfrm>
            <a:off x="0" y="3771900"/>
            <a:ext cx="91440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Backlogs can be of different types: Product backlog, sprint backlog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[2] The columns of a GitHub project represent the different backlogs + states of work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[3] Scrum proper does not know kanban boards, but agile in general acknowledges them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[4] Backlog items can be of different types: Feature [6], refactoring, bug fix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[5] Terms vary throughout the GitHub user interface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[6] Features should be presented using the user story format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6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5. Feature Board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Student Roles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Board (GitHub Project)</a:t>
            </a:r>
            <a:endParaRPr/>
          </a:p>
        </p:txBody>
      </p:sp>
      <p:sp>
        <p:nvSpPr>
          <p:cNvPr id="233" name="Google Shape;233;p37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feature board is a slotting system used to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Manage the processing state of backlog items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Types of slots (work process states, represented by columns)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Product backlog (needs doing)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Sprint backlog (ready to be done)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progress (being worked on)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Awaiting review (needs sign-off)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Feature archive (finished and archived)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Please do not change the feature board’s setup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234" name="Google Shape;234;p37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Feature Board and Backlog Items</a:t>
            </a:r>
            <a:endParaRPr/>
          </a:p>
        </p:txBody>
      </p:sp>
      <p:sp>
        <p:nvSpPr>
          <p:cNvPr id="240" name="Google Shape;240;p38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pic>
        <p:nvPicPr>
          <p:cNvPr id="241" name="Google Shape;241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0" cy="3502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" name="Google Shape;246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" y="0"/>
            <a:ext cx="9144003" cy="52686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0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backlog item is an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Ideally semantically closed </a:t>
            </a:r>
            <a:r>
              <a:rPr b="1" lang="en"/>
              <a:t>task that needs doing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Types of backlog items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Features</a:t>
            </a:r>
            <a:r>
              <a:rPr lang="en"/>
              <a:t> (functional and non-functional user requirements)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Refactorings</a:t>
            </a:r>
            <a:r>
              <a:rPr lang="en"/>
              <a:t> (behavior-preserving code improvements)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Bugs fixes</a:t>
            </a:r>
            <a:r>
              <a:rPr lang="en"/>
              <a:t> (fixes to malfunctioning code)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We use GitHub issues to represent backlog items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Either by directly entering them into the GitHub project (the feature board)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Or by entering them as an issue, also assigning them to the feature board</a:t>
            </a:r>
            <a:endParaRPr/>
          </a:p>
        </p:txBody>
      </p:sp>
      <p:sp>
        <p:nvSpPr>
          <p:cNvPr id="252" name="Google Shape;252;p4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Backlog Items (Also: Issue, Work Item, Ticket)</a:t>
            </a:r>
            <a:endParaRPr/>
          </a:p>
        </p:txBody>
      </p:sp>
      <p:sp>
        <p:nvSpPr>
          <p:cNvPr id="253" name="Google Shape;253;p40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Issue Using User Story Format</a:t>
            </a:r>
            <a:endParaRPr/>
          </a:p>
        </p:txBody>
      </p:sp>
      <p:sp>
        <p:nvSpPr>
          <p:cNvPr id="259" name="Google Shape;259;p41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pic>
        <p:nvPicPr>
          <p:cNvPr id="260" name="Google Shape;260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68791" y="914400"/>
            <a:ext cx="5606417" cy="4114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Issue Templates</a:t>
            </a:r>
            <a:endParaRPr/>
          </a:p>
        </p:txBody>
      </p:sp>
      <p:sp>
        <p:nvSpPr>
          <p:cNvPr id="266" name="Google Shape;266;p42"/>
          <p:cNvSpPr txBox="1"/>
          <p:nvPr>
            <p:ph idx="1" type="body"/>
          </p:nvPr>
        </p:nvSpPr>
        <p:spPr>
          <a:xfrm>
            <a:off x="274326" y="914400"/>
            <a:ext cx="5029200" cy="41148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Please create a template for feature requests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template should contain fields for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Short name (already preset as title field)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Short description (using user story)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Acceptance criteria (to test for fulfillment)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Definition of done (from sprint 5 on)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 labels for features sizes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Est. size = X </a:t>
            </a:r>
            <a:r>
              <a:rPr lang="en"/>
              <a:t> for estimated sizes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Set during sprint planning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Real size = Y </a:t>
            </a:r>
            <a:r>
              <a:rPr lang="en"/>
              <a:t> for actual size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Set during sprint review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 escalating colors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Feel free to add other templates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42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pic>
        <p:nvPicPr>
          <p:cNvPr id="268" name="Google Shape;268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41452" y="914400"/>
            <a:ext cx="3528178" cy="34747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3" name="Google Shape;273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601"/>
            <a:ext cx="9144000" cy="5138284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43"/>
          <p:cNvSpPr/>
          <p:nvPr/>
        </p:nvSpPr>
        <p:spPr>
          <a:xfrm>
            <a:off x="6477900" y="3394200"/>
            <a:ext cx="1188600" cy="813900"/>
          </a:xfrm>
          <a:prstGeom prst="rect">
            <a:avLst/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Regular Deliverable: Feature Board</a:t>
            </a:r>
            <a:endParaRPr/>
          </a:p>
        </p:txBody>
      </p:sp>
      <p:sp>
        <p:nvSpPr>
          <p:cNvPr id="280" name="Google Shape;280;p4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Please initialize your feature board and keep it up-to-date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the initial content, meet with your industry partner asap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Commit a screenshot of your feature board</a:t>
            </a:r>
            <a:endParaRPr/>
          </a:p>
        </p:txBody>
      </p:sp>
      <p:sp>
        <p:nvSpPr>
          <p:cNvPr id="281" name="Google Shape;281;p44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5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6. Code Repository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User Setup</a:t>
            </a:r>
            <a:endParaRPr/>
          </a:p>
        </p:txBody>
      </p:sp>
      <p:sp>
        <p:nvSpPr>
          <p:cNvPr id="292" name="Google Shape;292;p46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Please use only one account and </a:t>
            </a:r>
            <a:r>
              <a:rPr b="1" lang="en"/>
              <a:t>one email address and stick to it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Please configure your name and email address for your local repository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Please make sure this is the same information as on github.com</a:t>
            </a:r>
            <a:endParaRPr/>
          </a:p>
        </p:txBody>
      </p:sp>
      <p:sp>
        <p:nvSpPr>
          <p:cNvPr id="293" name="Google Shape;293;p46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sp>
        <p:nvSpPr>
          <p:cNvPr id="294" name="Google Shape;294;p46"/>
          <p:cNvSpPr txBox="1"/>
          <p:nvPr/>
        </p:nvSpPr>
        <p:spPr>
          <a:xfrm>
            <a:off x="274320" y="2286000"/>
            <a:ext cx="8595300" cy="13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dirk@host$ git config -local user.name "Dirk Riehle"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dirk@host$ git config -local user.email "dirk@riehle.org"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AMOS Scrum Team [1]</a:t>
            </a:r>
            <a:endParaRPr/>
          </a:p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pic>
        <p:nvPicPr>
          <p:cNvPr id="56" name="Google Shape;56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0" cy="350284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1"/>
          <p:cNvSpPr txBox="1"/>
          <p:nvPr/>
        </p:nvSpPr>
        <p:spPr>
          <a:xfrm>
            <a:off x="0" y="4233672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</a:t>
            </a:r>
            <a:r>
              <a:rPr lang="en"/>
              <a:t>] Scrum guide: One Scrum Master, one product owner, software developers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Commit Sign-off</a:t>
            </a:r>
            <a:endParaRPr/>
          </a:p>
        </p:txBody>
      </p:sp>
      <p:sp>
        <p:nvSpPr>
          <p:cNvPr id="300" name="Google Shape;300;p47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Please sign-off on your commits as your work using –signoff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This will add your name and email address to the commit message</a:t>
            </a:r>
            <a:endParaRPr/>
          </a:p>
        </p:txBody>
      </p:sp>
      <p:sp>
        <p:nvSpPr>
          <p:cNvPr id="301" name="Google Shape;301;p47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sp>
        <p:nvSpPr>
          <p:cNvPr id="302" name="Google Shape;302;p47"/>
          <p:cNvSpPr txBox="1"/>
          <p:nvPr/>
        </p:nvSpPr>
        <p:spPr>
          <a:xfrm>
            <a:off x="274320" y="1828800"/>
            <a:ext cx="8595300" cy="13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dirk@host$ git commit -m "Fixed issue #123" --signoff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Pair Programming</a:t>
            </a:r>
            <a:endParaRPr/>
          </a:p>
        </p:txBody>
      </p:sp>
      <p:sp>
        <p:nvSpPr>
          <p:cNvPr id="308" name="Google Shape;308;p48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you are pair programming, please make sure you document this in your commits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Add “Co-authored-by:” to commit message using </a:t>
            </a:r>
            <a:r>
              <a:rPr b="1" lang="en"/>
              <a:t>the correct email address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Please d</a:t>
            </a:r>
            <a:r>
              <a:rPr lang="en"/>
              <a:t>ouble-check the syntax (otherwise co-authorship will not be recognized)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Each co-authored-by needs to be on its own line to be recognized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Declaring collaboration in the feature board is not enough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Please find </a:t>
            </a:r>
            <a:r>
              <a:rPr lang="en" u="sng">
                <a:solidFill>
                  <a:schemeClr val="hlink"/>
                </a:solidFill>
                <a:hlinkClick r:id="rId3"/>
              </a:rPr>
              <a:t>more information on GitHub</a:t>
            </a:r>
            <a:r>
              <a:rPr lang="en"/>
              <a:t> </a:t>
            </a:r>
            <a:endParaRPr/>
          </a:p>
        </p:txBody>
      </p:sp>
      <p:sp>
        <p:nvSpPr>
          <p:cNvPr id="309" name="Google Shape;309;p48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4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sp>
        <p:nvSpPr>
          <p:cNvPr id="310" name="Google Shape;310;p48"/>
          <p:cNvSpPr txBox="1"/>
          <p:nvPr/>
        </p:nvSpPr>
        <p:spPr>
          <a:xfrm>
            <a:off x="274320" y="2286000"/>
            <a:ext cx="8595300" cy="13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dirk@host$ git commit -a -m "Fixed problem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&gt; Co-authored-by: Stefan Buchner &lt;</a:t>
            </a:r>
            <a:r>
              <a:rPr lang="en" sz="1500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5"/>
              </a:rPr>
              <a:t>stefan.buchner@fau.de</a:t>
            </a: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AMOS Project Licenses</a:t>
            </a:r>
            <a:endParaRPr/>
          </a:p>
        </p:txBody>
      </p:sp>
      <p:sp>
        <p:nvSpPr>
          <p:cNvPr id="316" name="Google Shape;316;p49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source code, we use the MIT license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See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https://opensource.org/licenses/MIT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For other data, we use the CC BY 4.0 license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See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https://creativecommons.org/licenses/by/4.0/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49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5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5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License and Copyright Declaration in Files</a:t>
            </a:r>
            <a:endParaRPr/>
          </a:p>
        </p:txBody>
      </p:sp>
      <p:sp>
        <p:nvSpPr>
          <p:cNvPr id="323" name="Google Shape;323;p50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Please use the REUSE SOFTWARE [1] format to declare license and copyright</a:t>
            </a:r>
            <a:endParaRPr/>
          </a:p>
        </p:txBody>
      </p:sp>
      <p:sp>
        <p:nvSpPr>
          <p:cNvPr id="324" name="Google Shape;324;p50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sp>
        <p:nvSpPr>
          <p:cNvPr id="325" name="Google Shape;325;p50"/>
          <p:cNvSpPr txBox="1"/>
          <p:nvPr/>
        </p:nvSpPr>
        <p:spPr>
          <a:xfrm>
            <a:off x="0" y="4416552"/>
            <a:ext cx="7315200" cy="731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See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https://reuse.software/</a:t>
            </a:r>
            <a:r>
              <a:rPr lang="en"/>
              <a:t> </a:t>
            </a:r>
            <a:endParaRPr/>
          </a:p>
        </p:txBody>
      </p:sp>
      <p:sp>
        <p:nvSpPr>
          <p:cNvPr id="326" name="Google Shape;326;p50"/>
          <p:cNvSpPr txBox="1"/>
          <p:nvPr/>
        </p:nvSpPr>
        <p:spPr>
          <a:xfrm>
            <a:off x="274320" y="1371600"/>
            <a:ext cx="8595300" cy="13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// SPDX-License-Identifier: MIT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// SPDX-FileCopyrightText: 2010-2021 Dirk Riehle &lt;dirk@riehle.org&gt;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// SPDX-FileCopyrightText: 2019 Georg Schwarz &lt;georg.schwarz@fau.de&gt;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5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 Source Governance</a:t>
            </a:r>
            <a:endParaRPr/>
          </a:p>
        </p:txBody>
      </p:sp>
      <p:sp>
        <p:nvSpPr>
          <p:cNvPr id="332" name="Google Shape;332;p5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 not add copyleft-licensed libraries to your project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Follow these rules of thumb on license choice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OK: Permissive licenses (MIT, BSD, Apache)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May be OK: Weakly protective (a.k.a. “weak copyleft”)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Usually not OK: Strongly protective (a.k.a. “reciprocal” or “copyleft”)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Never OK: Non-software licenses, no license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Professionals (i.e. companies) use code scanners to check</a:t>
            </a:r>
            <a:endParaRPr/>
          </a:p>
        </p:txBody>
      </p:sp>
      <p:sp>
        <p:nvSpPr>
          <p:cNvPr id="333" name="Google Shape;333;p51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52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7. Imp-Squared Backlog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5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Impediments and Improvements (</a:t>
            </a:r>
            <a:r>
              <a:rPr lang="en"/>
              <a:t>Imp-Squared</a:t>
            </a:r>
            <a:r>
              <a:rPr lang="en"/>
              <a:t>) Backlog</a:t>
            </a:r>
            <a:endParaRPr/>
          </a:p>
        </p:txBody>
      </p:sp>
      <p:sp>
        <p:nvSpPr>
          <p:cNvPr id="344" name="Google Shape;344;p53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imp-squared backlog is a slotting system used to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Manage the processing state of project impediments and improvements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Impediments are non-technical problems that are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Holding the team and project back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Improvements are non-technical desires to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Improve team performance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53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0" name="Google Shape;350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206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5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Regular Deliverable: Imp-Squared Backlog</a:t>
            </a:r>
            <a:endParaRPr/>
          </a:p>
        </p:txBody>
      </p:sp>
      <p:sp>
        <p:nvSpPr>
          <p:cNvPr id="356" name="Google Shape;356;p55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Please initialize your imp-squared backlog and keep it up-to-date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Commit a screenshot of your imp-squared backlog</a:t>
            </a:r>
            <a:endParaRPr/>
          </a:p>
        </p:txBody>
      </p:sp>
      <p:sp>
        <p:nvSpPr>
          <p:cNvPr id="357" name="Google Shape;357;p55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56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r>
              <a:rPr lang="en"/>
              <a:t>. Stand-up Emails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Product owner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Holds overall responsibility that the software is valuable (to customers)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Software developer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Holds overall responsibility for design and implementation of the software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Scrum Master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Holds overall responsibility for continuous process improvement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Scrum Roles</a:t>
            </a:r>
            <a:endParaRPr/>
          </a:p>
        </p:txBody>
      </p:sp>
      <p:sp>
        <p:nvSpPr>
          <p:cNvPr id="64" name="Google Shape;64;p12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5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Stand-up Emails</a:t>
            </a:r>
            <a:endParaRPr/>
          </a:p>
        </p:txBody>
      </p:sp>
      <p:sp>
        <p:nvSpPr>
          <p:cNvPr id="368" name="Google Shape;368;p57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Stand-up emails are a communication mechanism that serves to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Ensure regular updates about each other’s work state / progress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When writing a stand-up email, please consider these three topics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What did </a:t>
            </a:r>
            <a:r>
              <a:rPr lang="en"/>
              <a:t>you</a:t>
            </a:r>
            <a:r>
              <a:rPr lang="en"/>
              <a:t> get done since you last sent a stand-up email?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What are your next steps / plans of work to do?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What challenges are you facing?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Separate from the stand-up emails, feel free to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Have your own communication channels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57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5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Regular Deliverable: </a:t>
            </a:r>
            <a:r>
              <a:rPr lang="en"/>
              <a:t>Stand-up Emails</a:t>
            </a:r>
            <a:endParaRPr/>
          </a:p>
        </p:txBody>
      </p:sp>
      <p:sp>
        <p:nvSpPr>
          <p:cNvPr id="375" name="Google Shape;375;p58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Please s</a:t>
            </a:r>
            <a:r>
              <a:rPr lang="en"/>
              <a:t>end stand-up emails using the tool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https://happy-amos.appspot.com/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At least twice in total, on different days of the week</a:t>
            </a:r>
            <a:endParaRPr/>
          </a:p>
        </p:txBody>
      </p:sp>
      <p:sp>
        <p:nvSpPr>
          <p:cNvPr id="376" name="Google Shape;376;p58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4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pic>
        <p:nvPicPr>
          <p:cNvPr id="377" name="Google Shape;377;p5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4325" y="1871100"/>
            <a:ext cx="8229599" cy="3158108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59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9. Happiness Index</a:t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6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Happiness Index [1]</a:t>
            </a:r>
            <a:endParaRPr/>
          </a:p>
        </p:txBody>
      </p:sp>
      <p:sp>
        <p:nvSpPr>
          <p:cNvPr id="388" name="Google Shape;388;p60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The happiness index tracks general satisfaction to indicate potential problems </a:t>
            </a:r>
            <a:endParaRPr/>
          </a:p>
        </p:txBody>
      </p:sp>
      <p:sp>
        <p:nvSpPr>
          <p:cNvPr id="389" name="Google Shape;389;p60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pic>
        <p:nvPicPr>
          <p:cNvPr id="390" name="Google Shape;390;p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5" y="1372518"/>
            <a:ext cx="8229602" cy="2970886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91" name="Google Shape;391;p60"/>
          <p:cNvSpPr txBox="1"/>
          <p:nvPr/>
        </p:nvSpPr>
        <p:spPr>
          <a:xfrm>
            <a:off x="0" y="4233672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</a:t>
            </a:r>
            <a:r>
              <a:rPr lang="en"/>
              <a:t>Originally: Emotions Seismograph</a:t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6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Regular Deliverable: Happiness Index</a:t>
            </a:r>
            <a:endParaRPr/>
          </a:p>
        </p:txBody>
      </p:sp>
      <p:sp>
        <p:nvSpPr>
          <p:cNvPr id="397" name="Google Shape;397;p6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Please indicate your happiness using the tool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https://happy-amos.appspot.com/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Every team meeting, including the first and last one, until end of day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Your contributions (your happiness) remains anonymous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61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4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62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Team formation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Student roles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Team contract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Team logo and T-shirt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Project tools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Planning document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Feature board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Code repository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Imp-squared backlog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Team coordination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Stand-up emails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Happiness index</a:t>
            </a:r>
            <a:endParaRPr/>
          </a:p>
        </p:txBody>
      </p:sp>
      <p:sp>
        <p:nvSpPr>
          <p:cNvPr id="404" name="Google Shape;404;p6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405" name="Google Shape;405;p62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63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 Any questions?</a:t>
            </a:r>
            <a:endParaRPr/>
          </a:p>
        </p:txBody>
      </p:sp>
      <p:sp>
        <p:nvSpPr>
          <p:cNvPr id="411" name="Google Shape;411;p63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dirk.riehle@fau.de</a:t>
            </a:r>
            <a:r>
              <a:rPr lang="en"/>
              <a:t> </a:t>
            </a:r>
            <a:r>
              <a:rPr lang="en" sz="2400"/>
              <a:t>–</a:t>
            </a:r>
            <a:r>
              <a:rPr lang="en"/>
              <a:t>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https://oss.cs.fau.de</a:t>
            </a:r>
            <a:endParaRPr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chemeClr val="hlink"/>
                </a:solidFill>
                <a:hlinkClick r:id="rId5"/>
              </a:rPr>
              <a:t>dirk@riehle.org</a:t>
            </a:r>
            <a:r>
              <a:rPr lang="en" sz="2400"/>
              <a:t> – </a:t>
            </a:r>
            <a:r>
              <a:rPr lang="en" sz="2400" u="sng">
                <a:solidFill>
                  <a:schemeClr val="hlink"/>
                </a:solidFill>
                <a:hlinkClick r:id="rId6"/>
              </a:rPr>
              <a:t>https://dirkriehle.com</a:t>
            </a:r>
            <a:r>
              <a:rPr lang="en" sz="2400"/>
              <a:t> – </a:t>
            </a:r>
            <a:r>
              <a:rPr lang="en" sz="2400" u="sng">
                <a:solidFill>
                  <a:schemeClr val="hlink"/>
                </a:solidFill>
                <a:hlinkClick r:id="rId7"/>
              </a:rPr>
              <a:t>@dirkriehle</a:t>
            </a:r>
            <a:endParaRPr sz="240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6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Legal Notices</a:t>
            </a:r>
            <a:endParaRPr/>
          </a:p>
        </p:txBody>
      </p:sp>
      <p:sp>
        <p:nvSpPr>
          <p:cNvPr id="417" name="Google Shape;417;p64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/>
              <a:t> </a:t>
            </a:r>
            <a:endParaRPr b="0" sz="900"/>
          </a:p>
        </p:txBody>
      </p:sp>
      <p:sp>
        <p:nvSpPr>
          <p:cNvPr id="418" name="Google Shape;418;p6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License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Licensed under the </a:t>
            </a:r>
            <a:r>
              <a:rPr lang="en" u="sng">
                <a:solidFill>
                  <a:schemeClr val="hlink"/>
                </a:solidFill>
                <a:hlinkClick r:id="rId4"/>
              </a:rPr>
              <a:t>CC BY 4.0 International</a:t>
            </a:r>
            <a:r>
              <a:rPr lang="en"/>
              <a:t> license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Copyright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© Copyright 2023 Dirk Riehle, some rights reserved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Additional Roles</a:t>
            </a:r>
            <a:endParaRPr/>
          </a:p>
        </p:txBody>
      </p:sp>
      <p:sp>
        <p:nvSpPr>
          <p:cNvPr id="70" name="Google Shape;70;p13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Release manager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Holds overall responsibility that a demo is ready for review</a:t>
            </a:r>
            <a:endParaRPr/>
          </a:p>
        </p:txBody>
      </p:sp>
      <p:sp>
        <p:nvSpPr>
          <p:cNvPr id="71" name="Google Shape;71;p13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is no Scrum Project Manager</a:t>
            </a:r>
            <a:endParaRPr/>
          </a:p>
        </p:txBody>
      </p:sp>
      <p:sp>
        <p:nvSpPr>
          <p:cNvPr id="77" name="Google Shape;77;p1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Scrum teams are self-organizing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4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 Industry Partner Meeting</a:t>
            </a:r>
            <a:endParaRPr/>
          </a:p>
        </p:txBody>
      </p:sp>
      <p:sp>
        <p:nvSpPr>
          <p:cNvPr id="84" name="Google Shape;84;p15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should have a first meeting with your industry partner as soon as possible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Team members in general participate to learn about project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Product owners participate to gather requirements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Software developers participate to ask technical questions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After the first team meeting you should still try to regularly meet the industry partner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 many team members should participate as is sensible and possible</a:t>
            </a:r>
            <a:endParaRPr/>
          </a:p>
        </p:txBody>
      </p:sp>
      <p:sp>
        <p:nvSpPr>
          <p:cNvPr id="85" name="Google Shape;85;p15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Team Contract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MOS Slides Template">
  <a:themeElements>
    <a:clrScheme name="Simple Light">
      <a:dk1>
        <a:srgbClr val="000000"/>
      </a:dk1>
      <a:lt1>
        <a:srgbClr val="FFFFFF"/>
      </a:lt1>
      <a:dk2>
        <a:srgbClr val="404040"/>
      </a:dk2>
      <a:lt2>
        <a:srgbClr val="808080"/>
      </a:lt2>
      <a:accent1>
        <a:srgbClr val="D0D0D0"/>
      </a:accent1>
      <a:accent2>
        <a:srgbClr val="4169E1"/>
      </a:accent2>
      <a:accent3>
        <a:srgbClr val="D50D01"/>
      </a:accent3>
      <a:accent4>
        <a:srgbClr val="FEB612"/>
      </a:accent4>
      <a:accent5>
        <a:srgbClr val="4CAF50"/>
      </a:accent5>
      <a:accent6>
        <a:srgbClr val="8E44AD"/>
      </a:accent6>
      <a:hlink>
        <a:srgbClr val="34A3C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