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6387B4F-3565-4998-8DD9-34E40DD1D1DA}">
  <a:tblStyle styleId="{D6387B4F-3565-4998-8DD9-34E40DD1D1DA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2c6355d6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2c6355d6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2c6355d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2c6355d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2c6355d6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2c6355d6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67a91423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67a91423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2c6355d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22c6355d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22c6355d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22c6355d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2c6355d6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2c6355d6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2c6355d6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2c6355d6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2c6355d6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2c6355d6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2c6355d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2c6355d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22c6355d6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22c6355d6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2c6355d6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" name="Google Shape;177;g22c6355d6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2c6355d6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2c6355d6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2c6355d6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2c6355d6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2c6355d6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2c6355d6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2c6355d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2c6355d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g22c6355d6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" name="Google Shape;214;g22c6355d6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2c6355d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1" name="Google Shape;221;g22c6355d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22c6355d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22c6355d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2c6355d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22c6355d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1e56beb4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1e56beb4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6355d6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c6355d6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2c6355d6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2c6355d6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2c6355d6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22c6355d6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c6355d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c6355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3a7f920194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3a7f920194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9" name="Google Shape;289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g22d18686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6" name="Google Shape;296;g22d18686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397cb0cd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397cb0cd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" name="Google Shape;56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g2397cb0cd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9" name="Google Shape;309;g2397cb0cd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22c6355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22c6355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22c6355d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22c6355d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2c6355d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2c6355d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2c6355d6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2c6355d6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2c6355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2c6355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0" name="Google Shape;20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6" name="Google Shape;26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30" name="Google Shape;30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Relationship Id="rId4" Type="http://schemas.openxmlformats.org/officeDocument/2006/relationships/image" Target="../media/image7.png"/><Relationship Id="rId5" Type="http://schemas.openxmlformats.org/officeDocument/2006/relationships/hyperlink" Target="https://profriehle.com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mailto:stefan.buchner@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profriehle.com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s://docs.google.com/spreadsheets/d/1103O1WLW8HLqIrjXs-KdT1fYf0e-IdrHH1hk2uRjTCA/edit#gid=936316890" TargetMode="External"/><Relationship Id="rId5" Type="http://schemas.openxmlformats.org/officeDocument/2006/relationships/image" Target="../media/image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profriehle.com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profriehle.com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profriehle.com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9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profriehle.com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AMOS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Structure of a Scrum Sprint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98" name="Google Shape;98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105" name="Google Shape;105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1a. Meeting Preparation</a:t>
            </a:r>
            <a:endParaRPr/>
          </a:p>
        </p:txBody>
      </p:sp>
      <p:sp>
        <p:nvSpPr>
          <p:cNvPr id="111" name="Google Shape;111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backlog grooming </a:t>
            </a:r>
            <a:r>
              <a:rPr lang="en"/>
              <a:t>in a </a:t>
            </a:r>
            <a:r>
              <a:rPr b="1" lang="en"/>
              <a:t>next sprint preparation</a:t>
            </a:r>
            <a:r>
              <a:rPr lang="en"/>
              <a:t>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Should include at least one developer (may want to plan this out)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the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enough high-quality entries at least for the upcoming sprint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High-quality = meets INVEST criteria, explained later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backlog entries may be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 features, bug fixes, and refactorings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1b. Meeting Preparation</a:t>
            </a:r>
            <a:endParaRPr/>
          </a:p>
        </p:txBody>
      </p:sp>
      <p:sp>
        <p:nvSpPr>
          <p:cNvPr id="118" name="Google Shape;118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xx is your sprint number (see deliverables through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Google Shape;124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280160"/>
            <a:ext cx="3657601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325" y="914400"/>
            <a:ext cx="4114800" cy="3657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127" name="Google Shape;127;p21"/>
          <p:cNvSpPr txBox="1"/>
          <p:nvPr>
            <p:ph idx="2" type="body"/>
          </p:nvPr>
        </p:nvSpPr>
        <p:spPr>
          <a:xfrm>
            <a:off x="4846325" y="914400"/>
            <a:ext cx="4114800" cy="365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[1]</a:t>
            </a:r>
            <a:endParaRPr b="1"/>
          </a:p>
        </p:txBody>
      </p:sp>
      <p:pic>
        <p:nvPicPr>
          <p:cNvPr id="128" name="Google Shape;128;p2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280160"/>
            <a:ext cx="3657600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29" name="Google Shape;129;p21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</a:t>
            </a:r>
            <a:endParaRPr/>
          </a:p>
        </p:txBody>
      </p:sp>
      <p:sp>
        <p:nvSpPr>
          <p:cNvPr id="130" name="Google Shape;130;p21"/>
          <p:cNvSpPr/>
          <p:nvPr/>
        </p:nvSpPr>
        <p:spPr>
          <a:xfrm>
            <a:off x="4754880" y="1783080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1"/>
          <p:cNvSpPr/>
          <p:nvPr/>
        </p:nvSpPr>
        <p:spPr>
          <a:xfrm>
            <a:off x="182880" y="1783080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138" name="Google Shape;138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Compiles, builds, and runs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145" name="Google Shape;145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46" name="Google Shape;146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developer to demo item under review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Insists that developer shows, not just tells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other criteria incl. logging output for problems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about real size, add it to the item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back to product backlog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2c. Sprint Review</a:t>
            </a:r>
            <a:endParaRPr/>
          </a:p>
        </p:txBody>
      </p:sp>
      <p:sp>
        <p:nvSpPr>
          <p:cNvPr id="152" name="Google Shape;152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53" name="Google Shape;153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(individually)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upon by product owner for backlog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Demos backlog item as requested by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Answers questions about item 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talking, not showing, is not acceptable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product manager needs to insist on showing not just talking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developer only talks, product owner and developer failed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Sprint Release</a:t>
            </a:r>
            <a:endParaRPr/>
          </a:p>
        </p:txBody>
      </p:sp>
      <p:sp>
        <p:nvSpPr>
          <p:cNvPr id="159" name="Google Shape;159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Consults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Sprint Release</a:t>
            </a:r>
            <a:endParaRPr/>
          </a:p>
        </p:txBody>
      </p:sp>
      <p:sp>
        <p:nvSpPr>
          <p:cNvPr id="166" name="Google Shape;166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Deploys sprint release to operations environment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change log 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change log with release information</a:t>
            </a:r>
            <a:endParaRPr/>
          </a:p>
        </p:txBody>
      </p:sp>
      <p:sp>
        <p:nvSpPr>
          <p:cNvPr id="167" name="Google Shape;167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on Commits to Repository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Don’t forget to sign-off and</a:t>
            </a:r>
            <a:r>
              <a:rPr lang="en"/>
              <a:t> </a:t>
            </a:r>
            <a:r>
              <a:rPr lang="en"/>
              <a:t>declare your co-authors, if any [1]</a:t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45" name="Google Shape;45;p9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stefan.buchner@fau.de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&gt;”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--signoff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46" name="Google Shape;46;p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more details, please see the slide deck AMOS B01 on Team and Tools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Sprint Retrospective</a:t>
            </a:r>
            <a:endParaRPr/>
          </a:p>
        </p:txBody>
      </p:sp>
      <p:sp>
        <p:nvSpPr>
          <p:cNvPr id="173" name="Google Shape;173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this sprint’s impediments and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roll call, asks everyone individually: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new impediments and improvements into 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Sprint Retrospective</a:t>
            </a:r>
            <a:endParaRPr/>
          </a:p>
        </p:txBody>
      </p:sp>
      <p:sp>
        <p:nvSpPr>
          <p:cNvPr id="180" name="Google Shape;180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to happiness index</a:t>
            </a:r>
            <a:endParaRPr/>
          </a:p>
        </p:txBody>
      </p:sp>
      <p:sp>
        <p:nvSpPr>
          <p:cNvPr id="181" name="Google Shape;181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Sprint Planning</a:t>
            </a:r>
            <a:endParaRPr/>
          </a:p>
        </p:txBody>
      </p:sp>
      <p:sp>
        <p:nvSpPr>
          <p:cNvPr id="187" name="Google Shape;187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88" name="Google Shape;18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Reprioritizes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through top-prioritized backlog items one-by-one until finished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explains it, asks developers to estimate and commit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Sprint Planning</a:t>
            </a:r>
            <a:endParaRPr/>
          </a:p>
        </p:txBody>
      </p:sp>
      <p:sp>
        <p:nvSpPr>
          <p:cNvPr id="194" name="Google Shape;194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195" name="Google Shape;19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developers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201" name="Google Shape;201;p31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03" name="Google Shape;203;p31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{D6387B4F-3565-4998-8DD9-34E40DD1D1DA}</a:tableStyleId>
              </a:tblPr>
              <a:tblGrid>
                <a:gridCol w="2057400"/>
                <a:gridCol w="2057400"/>
              </a:tblGrid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7835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with Planning Poker [1]</a:t>
            </a:r>
            <a:endParaRPr/>
          </a:p>
        </p:txBody>
      </p:sp>
      <p:sp>
        <p:nvSpPr>
          <p:cNvPr id="209" name="Google Shape;209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10" name="Google Shape;210;p32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A </a:t>
            </a:r>
            <a:r>
              <a:rPr lang="en" u="sng">
                <a:solidFill>
                  <a:schemeClr val="hlink"/>
                </a:solidFill>
                <a:hlinkClick r:id="rId4"/>
              </a:rPr>
              <a:t>simple planning poker cards replacement</a:t>
            </a:r>
            <a:r>
              <a:rPr lang="en"/>
              <a:t> can be found in your planning document</a:t>
            </a:r>
            <a:endParaRPr/>
          </a:p>
        </p:txBody>
      </p:sp>
      <p:pic>
        <p:nvPicPr>
          <p:cNvPr id="211" name="Google Shape;211;p3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74320" y="914400"/>
            <a:ext cx="8595359" cy="351454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Meeting After-work</a:t>
            </a:r>
            <a:endParaRPr/>
          </a:p>
        </p:txBody>
      </p:sp>
      <p:sp>
        <p:nvSpPr>
          <p:cNvPr id="217" name="Google Shape;217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planning document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18" name="Google Shape;218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Meeting After-work</a:t>
            </a:r>
            <a:endParaRPr/>
          </a:p>
        </p:txBody>
      </p:sp>
      <p:sp>
        <p:nvSpPr>
          <p:cNvPr id="224" name="Google Shape;224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</p:txBody>
      </p:sp>
      <p:sp>
        <p:nvSpPr>
          <p:cNvPr id="225" name="Google Shape;225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Meeting After-work</a:t>
            </a:r>
            <a:endParaRPr/>
          </a:p>
        </p:txBody>
      </p:sp>
      <p:sp>
        <p:nvSpPr>
          <p:cNvPr id="231" name="Google Shape;231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impediments and improvements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resolutions in imp-squared backlog</a:t>
            </a:r>
            <a:endParaRPr/>
          </a:p>
        </p:txBody>
      </p:sp>
      <p:sp>
        <p:nvSpPr>
          <p:cNvPr id="232" name="Google Shape;232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 (or Less)</a:t>
            </a:r>
            <a:endParaRPr/>
          </a:p>
        </p:txBody>
      </p:sp>
      <p:sp>
        <p:nvSpPr>
          <p:cNvPr id="238" name="Google Shape;238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39" name="Google Shape;239;p36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{D6387B4F-3565-4998-8DD9-34E40DD1D1DA}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#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500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 sz="1500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1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Meeting preparation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2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review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~35%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3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release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~5%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4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retrospective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~20%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5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Sprint planning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~40%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6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Meeting after-work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/>
                        <a:t>-</a:t>
                      </a:r>
                      <a:endParaRPr sz="15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52" name="Google Shape;52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53" name="Google Shape;53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Bill of Materials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[1]</a:t>
            </a:r>
            <a:endParaRPr/>
          </a:p>
        </p:txBody>
      </p:sp>
      <p:sp>
        <p:nvSpPr>
          <p:cNvPr id="250" name="Google Shape;250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bill of materials</a:t>
            </a:r>
            <a:r>
              <a:rPr lang="en"/>
              <a:t> (of some artifact)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list of materials (the parts) constituting the artifact (the whole)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bill of materials can contain any kind of material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purely software, the bill of materials is also called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bill of materials (SBOM)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sp>
        <p:nvSpPr>
          <p:cNvPr id="252" name="Google Shape;252;p38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Stückliste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Bill of Materials (SBOM)</a:t>
            </a:r>
            <a:endParaRPr/>
          </a:p>
        </p:txBody>
      </p:sp>
      <p:sp>
        <p:nvSpPr>
          <p:cNvPr id="258" name="Google Shape;258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dependency, provide this (recommended, not required) information</a:t>
            </a:r>
            <a:endParaRPr/>
          </a:p>
        </p:txBody>
      </p:sp>
      <p:sp>
        <p:nvSpPr>
          <p:cNvPr id="259" name="Google Shape;259;p3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graphicFrame>
        <p:nvGraphicFramePr>
          <p:cNvPr id="260" name="Google Shape;260;p39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{D6387B4F-3565-4998-8DD9-34E40DD1D1DA}</a:tableStyleId>
              </a:tblPr>
              <a:tblGrid>
                <a:gridCol w="1280725"/>
                <a:gridCol w="3657325"/>
                <a:gridCol w="3657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Field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com.google.code.gson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2.3.1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Apache-2.0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(optional)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Pulled from Maven Central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Software Bill of Materials</a:t>
            </a:r>
            <a:endParaRPr/>
          </a:p>
        </p:txBody>
      </p:sp>
      <p:sp>
        <p:nvSpPr>
          <p:cNvPr id="266" name="Google Shape;266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software bill of materials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limit this to your first-level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 tool, e.g. a build tool plugin to generate the SBOM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update every time you change your dependencies </a:t>
            </a:r>
            <a:endParaRPr/>
          </a:p>
        </p:txBody>
      </p:sp>
      <p:sp>
        <p:nvSpPr>
          <p:cNvPr id="267" name="Google Shape;267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4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Software Architecture</a:t>
            </a: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Architecture?!</a:t>
            </a:r>
            <a:endParaRPr/>
          </a:p>
        </p:txBody>
      </p:sp>
      <p:sp>
        <p:nvSpPr>
          <p:cNvPr id="278" name="Google Shape;278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eschew detailed planning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proof of the software is in the feedback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architecture is the overall design of a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static (structural) and dynamic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everything of wide impact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Ignoring everything with limited (localized)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software architecture is software architecture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Emerges from risk-adjusted planning /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Delays architectural investment to the last minute</a:t>
            </a:r>
            <a:endParaRPr/>
          </a:p>
        </p:txBody>
      </p:sp>
      <p:sp>
        <p:nvSpPr>
          <p:cNvPr id="279" name="Google Shape;279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Objects / Tiers vs. Code / Layered Architecture</a:t>
            </a:r>
            <a:endParaRPr/>
          </a:p>
        </p:txBody>
      </p:sp>
      <p:sp>
        <p:nvSpPr>
          <p:cNvPr id="285" name="Google Shape;285;p4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286" name="Google Shape;286;p4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Architecture Description</a:t>
            </a:r>
            <a:endParaRPr/>
          </a:p>
        </p:txBody>
      </p:sp>
      <p:sp>
        <p:nvSpPr>
          <p:cNvPr id="292" name="Google Shape;292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description of the initial planned architecture including (at a minimum)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runtime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code (static)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tech stack you are building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at the end of the project to review planning with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99" name="Google Shape;299;p4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300" name="Google Shape;300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46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06" name="Google Shape;306;p46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Process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12" name="Google Shape;312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13" name="Google Shape;313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2023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64" name="Google Shape;64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teaching team, coaching</a:t>
            </a:r>
            <a:endParaRPr/>
          </a:p>
        </p:txBody>
      </p:sp>
      <p:sp>
        <p:nvSpPr>
          <p:cNvPr id="65" name="Google Shape;65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AMOS Project Timeline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502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product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see the</a:t>
            </a:r>
            <a:r>
              <a:rPr b="1" lang="en"/>
              <a:t> Schedule</a:t>
            </a:r>
            <a:r>
              <a:rPr lang="en"/>
              <a:t> tab of the</a:t>
            </a:r>
            <a:r>
              <a:rPr b="1" lang="en"/>
              <a:t> Course Organization</a:t>
            </a:r>
            <a:r>
              <a:rPr lang="en"/>
              <a:t> doc</a:t>
            </a:r>
            <a:endParaRPr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Team Meeting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