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7BF7F4-FAC5-4150-8EA7-34E74D013A99}">
  <a:tblStyle styleId="{177BF7F4-FAC5-4150-8EA7-34E74D013A9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DAB0A74-85FB-4089-B30C-396DBC577F7F}"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2cd8abd02b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2cd8abd02b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0a57d6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0a57d6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0a57d6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0a57d6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0a57d6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0a57d6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0a57d6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0a57d6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d0a57d6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d0a57d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d0a57d6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d0a57d6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d0a57d6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d0a57d6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0a57d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0a57d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d0a57d6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d0a57d6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267d90b4e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267d90b4e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d583307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d583307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d0a57d6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d0a57d6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d0a57d6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d0a57d6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d583307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d583307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d583307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d583307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d583307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d583307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d583307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d583307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d58330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d58330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d0a57d6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d0a57d6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d5833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d5833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d0a57d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d0a57d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d583307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d583307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d0a57d6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d0a57d6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e571cd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e571cd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f3a7ed1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3f3a7ed1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3e571cdf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3e571cdf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e00a9b0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e00a9b0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e00a9b0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2e00a9b0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e00a9b0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e00a9b0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d0a57d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d0a57d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52a3f74d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52a3f74d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e00a9b0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e00a9b0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e00a9b0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e00a9b0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e00a9b0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e00a9b0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e00a9b0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e00a9b0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e00a9b09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e00a9b09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e44005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e44005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d0a57d6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2d0a57d6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2e44005c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2e44005c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2d583307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2d583307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2d58330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2d583307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d583307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2d583307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2d583307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2d583307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2d583307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2d583307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2d0a57d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2d0a57d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2e00a9b0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2e00a9b0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2e00a9b0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2e00a9b0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2e00a9b0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2e00a9b0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2d0a57d6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2d0a57d6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e1c15a62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e1c15a62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2a3f74d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2a3f74d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e1c15a62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e1c15a62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d0a57d6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d0a57d6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d0a57d6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d0a57d6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d0a57d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d0a57d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 name="Google Shape;20;p4"/>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 name="Google Shape;26;p5"/>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uni1.de/amos"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229100"/>
            <a:ext cx="1828800" cy="914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1"/>
              </a:rPr>
              <a:t>uni1.de/amos</a:t>
            </a:r>
            <a:r>
              <a:rPr b="0" lang="en" sz="1000"/>
              <a:t> </a:t>
            </a:r>
            <a:endParaRPr b="0" sz="10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uni1.de/amo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uni1.de/amo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uni1.de/amo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uni1.de/amo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uni1.de/amo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uni1.de/amo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uni1.de/amos" TargetMode="Externa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uni1.de/amo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uni1.de/amo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uni1.de/amo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uni1.de/amos" TargetMode="Externa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uni1.de/amos" TargetMode="Externa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uni1.de/amo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uni1.de/amo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uni1.de/amo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uni1.de/amo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uni1.de/amo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uni1.de/amos" TargetMode="Externa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uni1.de/am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uni1.de/amo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uni1.de/amo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uni1.de/amos" TargetMode="Externa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uni1.de/amo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uni1.de/amo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uni1.de/amo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uni1.de/amo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uni1.de/amos" TargetMode="Externa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uni1.de/amos" TargetMode="Externa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uni1.de/amos" TargetMode="External"/><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uni1.de/amo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uni1.de/amos" TargetMode="Externa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uni1.de/amos" TargetMode="Externa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uni1.de/amos" TargetMode="Externa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uni1.de/amo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hyperlink" Target="http://uni1.de/amos" TargetMode="External"/><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uni1.de/amo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uni1.de/amo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uni1.de/amo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uni1.de/amo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uni1.de/amo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uni1.de/amo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uni1.de/amo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hyperlink" Target="http://uni1.de/amos" TargetMode="External"/><Relationship Id="rId4" Type="http://schemas.openxmlformats.org/officeDocument/2006/relationships/image" Target="../media/image1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hyperlink" Target="http://uni1.de/amo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hyperlink" Target="http://uni1.de/amos" TargetMode="Externa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uni1.de/amo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uni1.de/amo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uni1.de/amos" TargetMode="External"/><Relationship Id="rId4" Type="http://schemas.openxmlformats.org/officeDocument/2006/relationships/hyperlink" Target="http://creativecommons.org/licenses/by/4.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uni1.de/amo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ni1.de/amo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uni1.de/amos"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Product Glossary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Glossary</a:t>
            </a:r>
            <a:endParaRPr/>
          </a:p>
        </p:txBody>
      </p:sp>
      <p:sp>
        <p:nvSpPr>
          <p:cNvPr id="105" name="Google Shape;105;p1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06" name="Google Shape;106;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product glossary</a:t>
            </a:r>
            <a:r>
              <a:rPr lang="en"/>
              <a:t> is a </a:t>
            </a:r>
            <a:endParaRPr/>
          </a:p>
          <a:p>
            <a:pPr indent="-342900" lvl="0" marL="457200" rtl="0" algn="l">
              <a:spcBef>
                <a:spcPts val="1200"/>
              </a:spcBef>
              <a:spcAft>
                <a:spcPts val="0"/>
              </a:spcAft>
              <a:buSzPts val="1800"/>
              <a:buChar char="●"/>
            </a:pPr>
            <a:r>
              <a:rPr lang="en"/>
              <a:t>List of domain concept (term) definitions</a:t>
            </a:r>
            <a:endParaRPr/>
          </a:p>
          <a:p>
            <a:pPr indent="0" lvl="0" marL="0" rtl="0" algn="l">
              <a:spcBef>
                <a:spcPts val="1200"/>
              </a:spcBef>
              <a:spcAft>
                <a:spcPts val="0"/>
              </a:spcAft>
              <a:buNone/>
            </a:pPr>
            <a:r>
              <a:rPr lang="en"/>
              <a:t>Domain concepts can be</a:t>
            </a:r>
            <a:endParaRPr/>
          </a:p>
          <a:p>
            <a:pPr indent="-342900" lvl="0" marL="457200" rtl="0" algn="l">
              <a:spcBef>
                <a:spcPts val="1200"/>
              </a:spcBef>
              <a:spcAft>
                <a:spcPts val="0"/>
              </a:spcAft>
              <a:buSzPts val="1800"/>
              <a:buChar char="●"/>
            </a:pPr>
            <a:r>
              <a:rPr lang="en"/>
              <a:t>Original concepts, synonyms (links), shorthands, … </a:t>
            </a:r>
            <a:endParaRPr/>
          </a:p>
          <a:p>
            <a:pPr indent="0" lvl="0" marL="0" rtl="0" algn="l">
              <a:spcBef>
                <a:spcPts val="1200"/>
              </a:spcBef>
              <a:spcAft>
                <a:spcPts val="0"/>
              </a:spcAft>
              <a:buNone/>
            </a:pPr>
            <a:r>
              <a:rPr lang="en"/>
              <a:t>A glossary is a poor man’s approach to a domain model</a:t>
            </a:r>
            <a:endParaRPr/>
          </a:p>
          <a:p>
            <a:pPr indent="-342900" lvl="0" marL="457200" rtl="0" algn="l">
              <a:spcBef>
                <a:spcPts val="1200"/>
              </a:spcBef>
              <a:spcAft>
                <a:spcPts val="0"/>
              </a:spcAft>
              <a:buSzPts val="1800"/>
              <a:buChar char="●"/>
            </a:pPr>
            <a:r>
              <a:rPr lang="en"/>
              <a:t>Lack of formality doesn’t necessarily make it easier</a:t>
            </a:r>
            <a:endParaRPr/>
          </a:p>
          <a:p>
            <a:pPr indent="0" lvl="0" marL="0" rtl="0" algn="l">
              <a:spcBef>
                <a:spcPts val="1200"/>
              </a:spcBef>
              <a:spcAft>
                <a:spcPts val="1200"/>
              </a:spcAft>
              <a:buNone/>
            </a:pPr>
            <a:r>
              <a:rPr lang="en"/>
              <a:t>The domain is the</a:t>
            </a:r>
            <a:r>
              <a:rPr b="1" lang="en"/>
              <a:t> application domain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Domain Glossary</a:t>
            </a:r>
            <a:endParaRPr/>
          </a:p>
        </p:txBody>
      </p:sp>
      <p:sp>
        <p:nvSpPr>
          <p:cNvPr id="112" name="Google Shape;112;p1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113" name="Google Shape;113;p19"/>
          <p:cNvGraphicFramePr/>
          <p:nvPr/>
        </p:nvGraphicFramePr>
        <p:xfrm>
          <a:off x="274320" y="914400"/>
          <a:ext cx="3000000" cy="3000000"/>
        </p:xfrm>
        <a:graphic>
          <a:graphicData uri="http://schemas.openxmlformats.org/drawingml/2006/table">
            <a:tbl>
              <a:tblPr>
                <a:noFill/>
                <a:tableStyleId>{177BF7F4-FAC5-4150-8EA7-34E74D013A99}</a:tableStyleId>
              </a:tblPr>
              <a:tblGrid>
                <a:gridCol w="2466575"/>
                <a:gridCol w="6128775"/>
              </a:tblGrid>
              <a:tr h="640050">
                <a:tc>
                  <a:txBody>
                    <a:bodyPr/>
                    <a:lstStyle/>
                    <a:p>
                      <a:pPr indent="0" lvl="0" marL="0" rtl="0" algn="ctr">
                        <a:spcBef>
                          <a:spcPts val="0"/>
                        </a:spcBef>
                        <a:spcAft>
                          <a:spcPts val="0"/>
                        </a:spcAft>
                        <a:buNone/>
                      </a:pPr>
                      <a:r>
                        <a:rPr b="1" lang="en" sz="1800">
                          <a:solidFill>
                            <a:schemeClr val="lt1"/>
                          </a:solidFill>
                        </a:rPr>
                        <a:t>Term</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Definition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40050">
                <a:tc>
                  <a:txBody>
                    <a:bodyPr/>
                    <a:lstStyle/>
                    <a:p>
                      <a:pPr indent="0" lvl="0" marL="0" rtl="0" algn="l">
                        <a:spcBef>
                          <a:spcPts val="0"/>
                        </a:spcBef>
                        <a:spcAft>
                          <a:spcPts val="0"/>
                        </a:spcAft>
                        <a:buNone/>
                      </a:pPr>
                      <a:r>
                        <a:rPr lang="en"/>
                        <a:t>Photo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 photo is an image uploaded by a user for display as part of the user’s photo portfolio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40050">
                <a:tc>
                  <a:txBody>
                    <a:bodyPr/>
                    <a:lstStyle/>
                    <a:p>
                      <a:pPr indent="0" lvl="0" marL="0" rtl="0" algn="l">
                        <a:spcBef>
                          <a:spcPts val="0"/>
                        </a:spcBef>
                        <a:spcAft>
                          <a:spcPts val="0"/>
                        </a:spcAft>
                        <a:buNone/>
                      </a:pPr>
                      <a:r>
                        <a:rPr lang="en"/>
                        <a:t>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short-hand for either individual or 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Individual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An integer value of 1..10 that a user gives to a photo shown to them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50">
                <a:tc>
                  <a:txBody>
                    <a:bodyPr/>
                    <a:lstStyle/>
                    <a:p>
                      <a:pPr indent="0" lvl="0" marL="0" rtl="0" algn="l">
                        <a:spcBef>
                          <a:spcPts val="0"/>
                        </a:spcBef>
                        <a:spcAft>
                          <a:spcPts val="0"/>
                        </a:spcAft>
                        <a:buNone/>
                      </a:pPr>
                      <a:r>
                        <a:rPr lang="en"/>
                        <a:t>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rational value of 1..10 that is the average of all individual </a:t>
                      </a:r>
                      <a:r>
                        <a:rPr lang="en"/>
                        <a:t>photo ratings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Photo status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The status of a photo within the Wahlzeit system (uploaded, published, etc.) </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Mistakes and Best Practices</a:t>
            </a:r>
            <a:endParaRPr/>
          </a:p>
        </p:txBody>
      </p:sp>
      <p:sp>
        <p:nvSpPr>
          <p:cNvPr id="119" name="Google Shape;119;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Common mistakes</a:t>
            </a:r>
            <a:endParaRPr/>
          </a:p>
          <a:p>
            <a:pPr indent="-342900" lvl="0" marL="457200" rtl="0" algn="l">
              <a:spcBef>
                <a:spcPts val="1200"/>
              </a:spcBef>
              <a:spcAft>
                <a:spcPts val="0"/>
              </a:spcAft>
              <a:buSzPts val="1800"/>
              <a:buChar char="●"/>
            </a:pPr>
            <a:r>
              <a:rPr lang="en"/>
              <a:t>Lack of precision</a:t>
            </a:r>
            <a:endParaRPr/>
          </a:p>
          <a:p>
            <a:pPr indent="-342900" lvl="0" marL="457200" rtl="0" algn="l">
              <a:spcBef>
                <a:spcPts val="0"/>
              </a:spcBef>
              <a:spcAft>
                <a:spcPts val="0"/>
              </a:spcAft>
              <a:buSzPts val="1800"/>
              <a:buChar char="●"/>
            </a:pPr>
            <a:r>
              <a:rPr lang="en"/>
              <a:t>Confusing application with technical domain</a:t>
            </a:r>
            <a:endParaRPr/>
          </a:p>
          <a:p>
            <a:pPr indent="-342900" lvl="0" marL="457200" rtl="0" algn="l">
              <a:spcBef>
                <a:spcPts val="0"/>
              </a:spcBef>
              <a:spcAft>
                <a:spcPts val="0"/>
              </a:spcAft>
              <a:buSzPts val="1800"/>
              <a:buChar char="●"/>
            </a:pPr>
            <a:r>
              <a:rPr lang="en"/>
              <a:t>Redundant definitions</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Work from first principles i.e. “is a” (supertypes)</a:t>
            </a:r>
            <a:endParaRPr/>
          </a:p>
          <a:p>
            <a:pPr indent="-342900" lvl="0" marL="457200" rtl="0" algn="l">
              <a:spcBef>
                <a:spcPts val="0"/>
              </a:spcBef>
              <a:spcAft>
                <a:spcPts val="0"/>
              </a:spcAft>
              <a:buSzPts val="1800"/>
              <a:buChar char="●"/>
            </a:pPr>
            <a:r>
              <a:rPr lang="en"/>
              <a:t>Avoid redundancy by building terms on each other</a:t>
            </a:r>
            <a:endParaRPr/>
          </a:p>
          <a:p>
            <a:pPr indent="-342900" lvl="0" marL="457200" rtl="0" algn="l">
              <a:spcBef>
                <a:spcPts val="0"/>
              </a:spcBef>
              <a:spcAft>
                <a:spcPts val="0"/>
              </a:spcAft>
              <a:buSzPts val="1800"/>
              <a:buChar char="●"/>
            </a:pPr>
            <a:r>
              <a:rPr lang="en"/>
              <a:t>Make terms mutually exclusive, completely exhaustive</a:t>
            </a:r>
            <a:endParaRPr/>
          </a:p>
        </p:txBody>
      </p:sp>
      <p:sp>
        <p:nvSpPr>
          <p:cNvPr id="120" name="Google Shape;120;p2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a:t>
            </a:r>
            <a:r>
              <a:rPr lang="en"/>
              <a:t> Deliverable: Product Glossary</a:t>
            </a:r>
            <a:endParaRPr/>
          </a:p>
        </p:txBody>
      </p:sp>
      <p:sp>
        <p:nvSpPr>
          <p:cNvPr id="126" name="Google Shape;126;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 product glossary and keep it up-to-date </a:t>
            </a:r>
            <a:endParaRPr/>
          </a:p>
        </p:txBody>
      </p:sp>
      <p:sp>
        <p:nvSpPr>
          <p:cNvPr id="127" name="Google Shape;127;p2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Product Backlog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backlog</a:t>
            </a:r>
            <a:r>
              <a:rPr lang="en"/>
              <a:t> is a</a:t>
            </a:r>
            <a:endParaRPr/>
          </a:p>
          <a:p>
            <a:pPr indent="-342900" lvl="0" marL="457200" rtl="0" algn="l">
              <a:spcBef>
                <a:spcPts val="1200"/>
              </a:spcBef>
              <a:spcAft>
                <a:spcPts val="0"/>
              </a:spcAft>
              <a:buSzPts val="1800"/>
              <a:buChar char="●"/>
            </a:pPr>
            <a:r>
              <a:rPr lang="en"/>
              <a:t>Prioritized list of items that need doing</a:t>
            </a:r>
            <a:endParaRPr/>
          </a:p>
          <a:p>
            <a:pPr indent="0" lvl="0" marL="0" rtl="0" algn="l">
              <a:spcBef>
                <a:spcPts val="1200"/>
              </a:spcBef>
              <a:spcAft>
                <a:spcPts val="0"/>
              </a:spcAft>
              <a:buNone/>
            </a:pPr>
            <a:r>
              <a:rPr lang="en"/>
              <a:t>The</a:t>
            </a:r>
            <a:r>
              <a:rPr b="1" lang="en"/>
              <a:t> product backlog</a:t>
            </a:r>
            <a:r>
              <a:rPr lang="en"/>
              <a:t> is a backlog of items that</a:t>
            </a:r>
            <a:endParaRPr/>
          </a:p>
          <a:p>
            <a:pPr indent="-342900" lvl="0" marL="457200" rtl="0" algn="l">
              <a:spcBef>
                <a:spcPts val="1200"/>
              </a:spcBef>
              <a:spcAft>
                <a:spcPts val="0"/>
              </a:spcAft>
              <a:buSzPts val="1800"/>
              <a:buChar char="●"/>
            </a:pPr>
            <a:r>
              <a:rPr lang="en"/>
              <a:t>Are expected of the software under development</a:t>
            </a:r>
            <a:endParaRPr/>
          </a:p>
          <a:p>
            <a:pPr indent="0" lvl="0" marL="0" rtl="0" algn="l">
              <a:spcBef>
                <a:spcPts val="1200"/>
              </a:spcBef>
              <a:spcAft>
                <a:spcPts val="0"/>
              </a:spcAft>
              <a:buNone/>
            </a:pPr>
            <a:r>
              <a:rPr lang="en"/>
              <a:t>The </a:t>
            </a:r>
            <a:r>
              <a:rPr b="1" lang="en"/>
              <a:t>sprint backlog</a:t>
            </a:r>
            <a:r>
              <a:rPr lang="en"/>
              <a:t> is a backlog of items that</a:t>
            </a:r>
            <a:endParaRPr/>
          </a:p>
          <a:p>
            <a:pPr indent="-342900" lvl="0" marL="457200" rtl="0" algn="l">
              <a:spcBef>
                <a:spcPts val="1200"/>
              </a:spcBef>
              <a:spcAft>
                <a:spcPts val="0"/>
              </a:spcAft>
              <a:buSzPts val="1800"/>
              <a:buChar char="●"/>
            </a:pPr>
            <a:r>
              <a:rPr lang="en"/>
              <a:t>Are marked for doing in the upcoming sprint</a:t>
            </a:r>
            <a:endParaRPr/>
          </a:p>
          <a:p>
            <a:pPr indent="0" lvl="0" marL="0" rtl="0" algn="l">
              <a:spcBef>
                <a:spcPts val="1200"/>
              </a:spcBef>
              <a:spcAft>
                <a:spcPts val="0"/>
              </a:spcAft>
              <a:buNone/>
            </a:pPr>
            <a:r>
              <a:rPr lang="en"/>
              <a:t>The </a:t>
            </a:r>
            <a:r>
              <a:rPr b="1" lang="en"/>
              <a:t>impediments backlog</a:t>
            </a:r>
            <a:r>
              <a:rPr lang="en"/>
              <a:t> </a:t>
            </a:r>
            <a:r>
              <a:rPr b="1" lang="en"/>
              <a:t>[1] </a:t>
            </a:r>
            <a:r>
              <a:rPr lang="en"/>
              <a:t>is a backlog of items that</a:t>
            </a:r>
            <a:endParaRPr/>
          </a:p>
          <a:p>
            <a:pPr indent="-342900" lvl="0" marL="457200" rtl="0" algn="l">
              <a:spcBef>
                <a:spcPts val="1200"/>
              </a:spcBef>
              <a:spcAft>
                <a:spcPts val="0"/>
              </a:spcAft>
              <a:buSzPts val="1800"/>
              <a:buChar char="●"/>
            </a:pPr>
            <a:r>
              <a:rPr lang="en"/>
              <a:t>Are impediments to resolve and improvements to make </a:t>
            </a:r>
            <a:endParaRPr/>
          </a:p>
        </p:txBody>
      </p:sp>
      <p:sp>
        <p:nvSpPr>
          <p:cNvPr id="138" name="Google Shape;138;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Scrum Backlogs</a:t>
            </a:r>
            <a:endParaRPr/>
          </a:p>
        </p:txBody>
      </p:sp>
      <p:sp>
        <p:nvSpPr>
          <p:cNvPr id="139" name="Google Shape;139;p2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40" name="Google Shape;140;p2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Called imp-squared (impediments x improvements) backlog in AMOS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Backlogs and Backlog Items</a:t>
            </a:r>
            <a:endParaRPr/>
          </a:p>
        </p:txBody>
      </p:sp>
      <p:sp>
        <p:nvSpPr>
          <p:cNvPr id="146" name="Google Shape;146;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Backlog items</a:t>
            </a:r>
            <a:r>
              <a:rPr lang="en"/>
              <a:t> are items in a backlog</a:t>
            </a:r>
            <a:endParaRPr/>
          </a:p>
          <a:p>
            <a:pPr indent="-342900" lvl="0" marL="457200" rtl="0" algn="l">
              <a:spcBef>
                <a:spcPts val="1200"/>
              </a:spcBef>
              <a:spcAft>
                <a:spcPts val="0"/>
              </a:spcAft>
              <a:buSzPts val="1800"/>
              <a:buChar char="●"/>
            </a:pPr>
            <a:r>
              <a:rPr lang="en"/>
              <a:t>Product ba</a:t>
            </a:r>
            <a:r>
              <a:rPr lang="en"/>
              <a:t>cklog → product backlog items</a:t>
            </a:r>
            <a:endParaRPr/>
          </a:p>
          <a:p>
            <a:pPr indent="-342900" lvl="0" marL="457200" rtl="0" algn="l">
              <a:spcBef>
                <a:spcPts val="0"/>
              </a:spcBef>
              <a:spcAft>
                <a:spcPts val="0"/>
              </a:spcAft>
              <a:buSzPts val="1800"/>
              <a:buChar char="●"/>
            </a:pPr>
            <a:r>
              <a:rPr lang="en"/>
              <a:t>Sprint backlog → sprint backlog items</a:t>
            </a:r>
            <a:endParaRPr/>
          </a:p>
          <a:p>
            <a:pPr indent="-342900" lvl="0" marL="457200" rtl="0" algn="l">
              <a:spcBef>
                <a:spcPts val="0"/>
              </a:spcBef>
              <a:spcAft>
                <a:spcPts val="0"/>
              </a:spcAft>
              <a:buSzPts val="1800"/>
              <a:buChar char="●"/>
            </a:pPr>
            <a:r>
              <a:rPr lang="en"/>
              <a:t>Impediments backlog → impediments x improvements</a:t>
            </a:r>
            <a:endParaRPr/>
          </a:p>
          <a:p>
            <a:pPr indent="0" lvl="0" marL="0" rtl="0" algn="l">
              <a:spcBef>
                <a:spcPts val="1200"/>
              </a:spcBef>
              <a:spcAft>
                <a:spcPts val="1200"/>
              </a:spcAft>
              <a:buNone/>
            </a:pPr>
            <a:r>
              <a:t/>
            </a:r>
            <a:endParaRPr/>
          </a:p>
        </p:txBody>
      </p:sp>
      <p:sp>
        <p:nvSpPr>
          <p:cNvPr id="147" name="Google Shape;147;p2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Types of Backlog Items [1] [2]</a:t>
            </a:r>
            <a:endParaRPr/>
          </a:p>
        </p:txBody>
      </p:sp>
      <p:sp>
        <p:nvSpPr>
          <p:cNvPr id="153" name="Google Shape;153;p2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154" name="Google Shape;154;p25"/>
          <p:cNvPicPr preferRelativeResize="0"/>
          <p:nvPr/>
        </p:nvPicPr>
        <p:blipFill>
          <a:blip r:embed="rId4">
            <a:alphaModFix/>
          </a:blip>
          <a:stretch>
            <a:fillRect/>
          </a:stretch>
        </p:blipFill>
        <p:spPr>
          <a:xfrm>
            <a:off x="274320" y="914400"/>
            <a:ext cx="8595360" cy="3502840"/>
          </a:xfrm>
          <a:prstGeom prst="rect">
            <a:avLst/>
          </a:prstGeom>
          <a:noFill/>
          <a:ln>
            <a:noFill/>
          </a:ln>
        </p:spPr>
      </p:pic>
      <p:sp>
        <p:nvSpPr>
          <p:cNvPr id="155" name="Google Shape;155;p25"/>
          <p:cNvSpPr/>
          <p:nvPr/>
        </p:nvSpPr>
        <p:spPr>
          <a:xfrm>
            <a:off x="1661275" y="2132525"/>
            <a:ext cx="6750300" cy="903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If you are using Jira, backlog items are also called “tickets”</a:t>
            </a:r>
            <a:endParaRPr/>
          </a:p>
          <a:p>
            <a:pPr indent="0" lvl="0" marL="0" rtl="0" algn="l">
              <a:spcBef>
                <a:spcPts val="0"/>
              </a:spcBef>
              <a:spcAft>
                <a:spcPts val="0"/>
              </a:spcAft>
              <a:buNone/>
            </a:pPr>
            <a:r>
              <a:rPr lang="en"/>
              <a:t>[2] There </a:t>
            </a:r>
            <a:r>
              <a:rPr lang="en"/>
              <a:t>can be</a:t>
            </a:r>
            <a:r>
              <a:rPr lang="en"/>
              <a:t> more types of backlog items, for example, “spikes”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f</a:t>
            </a:r>
            <a:r>
              <a:rPr b="1" lang="en"/>
              <a:t>eature</a:t>
            </a:r>
            <a:r>
              <a:rPr lang="en"/>
              <a:t> is</a:t>
            </a:r>
            <a:endParaRPr/>
          </a:p>
          <a:p>
            <a:pPr indent="-342900" lvl="0" marL="457200" rtl="0" algn="l">
              <a:spcBef>
                <a:spcPts val="1200"/>
              </a:spcBef>
              <a:spcAft>
                <a:spcPts val="0"/>
              </a:spcAft>
              <a:buSzPts val="1800"/>
              <a:buChar char="●"/>
            </a:pPr>
            <a:r>
              <a:rPr lang="en"/>
              <a:t>A distinguishing characteristic of a software item [IEEE 829]</a:t>
            </a:r>
            <a:endParaRPr/>
          </a:p>
          <a:p>
            <a:pPr indent="0" lvl="0" marL="0" rtl="0" algn="l">
              <a:spcBef>
                <a:spcPts val="1200"/>
              </a:spcBef>
              <a:spcAft>
                <a:spcPts val="0"/>
              </a:spcAft>
              <a:buNone/>
            </a:pPr>
            <a:r>
              <a:rPr lang="en"/>
              <a:t>A </a:t>
            </a:r>
            <a:r>
              <a:rPr b="1" lang="en"/>
              <a:t>refactoring</a:t>
            </a:r>
            <a:r>
              <a:rPr lang="en"/>
              <a:t> is</a:t>
            </a:r>
            <a:endParaRPr/>
          </a:p>
          <a:p>
            <a:pPr indent="-342900" lvl="0" marL="457200" rtl="0" algn="l">
              <a:spcBef>
                <a:spcPts val="1200"/>
              </a:spcBef>
              <a:spcAft>
                <a:spcPts val="0"/>
              </a:spcAft>
              <a:buSzPts val="1800"/>
              <a:buChar char="●"/>
            </a:pPr>
            <a:r>
              <a:rPr lang="en"/>
              <a:t>A behavior-preserving code transformation to improve code quality</a:t>
            </a:r>
            <a:endParaRPr/>
          </a:p>
          <a:p>
            <a:pPr indent="0" lvl="0" marL="0" rtl="0" algn="l">
              <a:spcBef>
                <a:spcPts val="1200"/>
              </a:spcBef>
              <a:spcAft>
                <a:spcPts val="0"/>
              </a:spcAft>
              <a:buNone/>
            </a:pPr>
            <a:r>
              <a:rPr lang="en"/>
              <a:t>A </a:t>
            </a:r>
            <a:r>
              <a:rPr b="1" lang="en"/>
              <a:t>bug fix </a:t>
            </a:r>
            <a:r>
              <a:rPr lang="en"/>
              <a:t>is</a:t>
            </a:r>
            <a:endParaRPr/>
          </a:p>
          <a:p>
            <a:pPr indent="-342900" lvl="0" marL="457200" rtl="0" algn="l">
              <a:spcBef>
                <a:spcPts val="1200"/>
              </a:spcBef>
              <a:spcAft>
                <a:spcPts val="0"/>
              </a:spcAft>
              <a:buSzPts val="1800"/>
              <a:buChar char="●"/>
            </a:pPr>
            <a:r>
              <a:rPr lang="en"/>
              <a:t>A bug report where the bug is to be fixed against the underlying feature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2" name="Google Shape;162;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Features, Refactorings, and Bug Fix Requests</a:t>
            </a:r>
            <a:endParaRPr/>
          </a:p>
        </p:txBody>
      </p:sp>
      <p:sp>
        <p:nvSpPr>
          <p:cNvPr id="163" name="Google Shape;163;p2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Final </a:t>
            </a:r>
            <a:r>
              <a:rPr lang="en"/>
              <a:t>Reminder About Common Mistakes</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sign-off your commits and declare your co-authors, if any</a:t>
            </a:r>
            <a:endParaRPr/>
          </a:p>
          <a:p>
            <a:pPr indent="0" lvl="0" marL="0" rtl="0" algn="l">
              <a:spcBef>
                <a:spcPts val="1200"/>
              </a:spcBef>
              <a:spcAft>
                <a:spcPts val="0"/>
              </a:spcAft>
              <a:buNone/>
            </a:pPr>
            <a:r>
              <a:rPr lang="en"/>
              <a:t>During sprint review, please show and tell, not just tell</a:t>
            </a:r>
            <a:endParaRPr/>
          </a:p>
          <a:p>
            <a:pPr indent="0" lvl="0" marL="0" rtl="0" algn="l">
              <a:spcBef>
                <a:spcPts val="1200"/>
              </a:spcBef>
              <a:spcAft>
                <a:spcPts val="1200"/>
              </a:spcAft>
              <a:buNone/>
            </a:pPr>
            <a:r>
              <a:rPr lang="en"/>
              <a:t>Don’t forget your sprint preparation meeting</a:t>
            </a:r>
            <a:endParaRPr/>
          </a:p>
        </p:txBody>
      </p:sp>
      <p:sp>
        <p:nvSpPr>
          <p:cNvPr id="44" name="Google Shape;44;p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epic</a:t>
            </a:r>
            <a:r>
              <a:rPr lang="en"/>
              <a:t> is</a:t>
            </a:r>
            <a:endParaRPr/>
          </a:p>
          <a:p>
            <a:pPr indent="-342900" lvl="0" marL="457200" rtl="0" algn="l">
              <a:spcBef>
                <a:spcPts val="1200"/>
              </a:spcBef>
              <a:spcAft>
                <a:spcPts val="0"/>
              </a:spcAft>
              <a:buSzPts val="1800"/>
              <a:buChar char="●"/>
            </a:pPr>
            <a:r>
              <a:rPr lang="en"/>
              <a:t>A large feature awaiting break-down into smaller features</a:t>
            </a:r>
            <a:endParaRPr/>
          </a:p>
          <a:p>
            <a:pPr indent="-342900" lvl="0" marL="457200" rtl="0" algn="l">
              <a:spcBef>
                <a:spcPts val="0"/>
              </a:spcBef>
              <a:spcAft>
                <a:spcPts val="0"/>
              </a:spcAft>
              <a:buSzPts val="1800"/>
              <a:buChar char="●"/>
            </a:pPr>
            <a:r>
              <a:rPr lang="en"/>
              <a:t>A </a:t>
            </a:r>
            <a:r>
              <a:rPr lang="en"/>
              <a:t>placeholder</a:t>
            </a:r>
            <a:r>
              <a:rPr lang="en"/>
              <a:t> for these smaller features</a:t>
            </a:r>
            <a:endParaRPr/>
          </a:p>
          <a:p>
            <a:pPr indent="0" lvl="0" marL="0" rtl="0" algn="l">
              <a:spcBef>
                <a:spcPts val="1200"/>
              </a:spcBef>
              <a:spcAft>
                <a:spcPts val="0"/>
              </a:spcAft>
              <a:buNone/>
            </a:pPr>
            <a:r>
              <a:rPr lang="en"/>
              <a:t>A </a:t>
            </a:r>
            <a:r>
              <a:rPr b="1" lang="en"/>
              <a:t>user story</a:t>
            </a:r>
            <a:r>
              <a:rPr lang="en"/>
              <a:t> is </a:t>
            </a:r>
            <a:endParaRPr/>
          </a:p>
          <a:p>
            <a:pPr indent="-342900" lvl="0" marL="457200" rtl="0" algn="l">
              <a:spcBef>
                <a:spcPts val="1200"/>
              </a:spcBef>
              <a:spcAft>
                <a:spcPts val="0"/>
              </a:spcAft>
              <a:buSzPts val="1800"/>
              <a:buChar char="●"/>
            </a:pPr>
            <a:r>
              <a:rPr lang="en"/>
              <a:t>A feature presented using a the user-story-pattern that is </a:t>
            </a:r>
            <a:endParaRPr/>
          </a:p>
          <a:p>
            <a:pPr indent="-342900" lvl="0" marL="457200" rtl="0" algn="l">
              <a:spcBef>
                <a:spcPts val="0"/>
              </a:spcBef>
              <a:spcAft>
                <a:spcPts val="0"/>
              </a:spcAft>
              <a:buSzPts val="1800"/>
              <a:buChar char="●"/>
            </a:pPr>
            <a:r>
              <a:rPr lang="en"/>
              <a:t>Small enough to be implemented in a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9" name="Google Shape;169;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Epics and User Stories</a:t>
            </a:r>
            <a:endParaRPr/>
          </a:p>
        </p:txBody>
      </p:sp>
      <p:sp>
        <p:nvSpPr>
          <p:cNvPr id="170" name="Google Shape;170;p2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User Stories</a:t>
            </a:r>
            <a:endParaRPr/>
          </a:p>
        </p:txBody>
      </p:sp>
      <p:sp>
        <p:nvSpPr>
          <p:cNvPr id="176" name="Google Shape;176;p2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77" name="Google Shape;177;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user story is a feature described using a pattern of</a:t>
            </a:r>
            <a:endParaRPr/>
          </a:p>
          <a:p>
            <a:pPr indent="-342900" lvl="0" marL="457200" rtl="0" algn="l">
              <a:spcBef>
                <a:spcPts val="1200"/>
              </a:spcBef>
              <a:spcAft>
                <a:spcPts val="0"/>
              </a:spcAft>
              <a:buSzPts val="1800"/>
              <a:buChar char="●"/>
            </a:pPr>
            <a:r>
              <a:rPr lang="en"/>
              <a:t>As a </a:t>
            </a:r>
            <a:r>
              <a:rPr b="1" lang="en"/>
              <a:t>[user role]</a:t>
            </a:r>
            <a:r>
              <a:rPr lang="en"/>
              <a:t> </a:t>
            </a:r>
            <a:endParaRPr/>
          </a:p>
          <a:p>
            <a:pPr indent="-342900" lvl="0" marL="457200" rtl="0" algn="l">
              <a:spcBef>
                <a:spcPts val="0"/>
              </a:spcBef>
              <a:spcAft>
                <a:spcPts val="0"/>
              </a:spcAft>
              <a:buSzPts val="1800"/>
              <a:buChar char="●"/>
            </a:pPr>
            <a:r>
              <a:rPr lang="en"/>
              <a:t>I need a </a:t>
            </a:r>
            <a:r>
              <a:rPr b="1" lang="en"/>
              <a:t>[function]</a:t>
            </a:r>
            <a:r>
              <a:rPr lang="en"/>
              <a:t> so that </a:t>
            </a:r>
            <a:endParaRPr/>
          </a:p>
          <a:p>
            <a:pPr indent="-342900" lvl="0" marL="457200" rtl="0" algn="l">
              <a:spcBef>
                <a:spcPts val="0"/>
              </a:spcBef>
              <a:spcAft>
                <a:spcPts val="0"/>
              </a:spcAft>
              <a:buSzPts val="1800"/>
              <a:buChar char="●"/>
            </a:pPr>
            <a:r>
              <a:rPr lang="en"/>
              <a:t>I get </a:t>
            </a:r>
            <a:r>
              <a:rPr b="1" lang="en"/>
              <a:t>[business value]</a:t>
            </a:r>
            <a:endParaRPr b="1"/>
          </a:p>
          <a:p>
            <a:pPr indent="0" lvl="0" marL="0" rtl="0" algn="l">
              <a:spcBef>
                <a:spcPts val="1200"/>
              </a:spcBef>
              <a:spcAft>
                <a:spcPts val="1200"/>
              </a:spcAft>
              <a:buNone/>
            </a:pPr>
            <a:r>
              <a:rPr lang="en"/>
              <a:t>User stories are discussion starters, not specifications</a:t>
            </a:r>
            <a:endParaRPr/>
          </a:p>
        </p:txBody>
      </p:sp>
      <p:sp>
        <p:nvSpPr>
          <p:cNvPr id="178" name="Google Shape;178;p28"/>
          <p:cNvSpPr txBox="1"/>
          <p:nvPr/>
        </p:nvSpPr>
        <p:spPr>
          <a:xfrm>
            <a:off x="274323" y="2926075"/>
            <a:ext cx="5208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Tell-a-Friend: As a </a:t>
            </a:r>
            <a:r>
              <a:rPr b="1" lang="en"/>
              <a:t>Flowers user,</a:t>
            </a:r>
            <a:r>
              <a:rPr lang="en"/>
              <a:t> I need a function to </a:t>
            </a:r>
            <a:r>
              <a:rPr b="1" lang="en"/>
              <a:t>tell a friend about a flower photo,</a:t>
            </a:r>
            <a:r>
              <a:rPr lang="en"/>
              <a:t> so that I can </a:t>
            </a:r>
            <a:r>
              <a:rPr b="1" lang="en"/>
              <a:t>share my passion for flowers and increase my network.</a:t>
            </a:r>
            <a:endParaRPr b="1"/>
          </a:p>
        </p:txBody>
      </p:sp>
      <p:pic>
        <p:nvPicPr>
          <p:cNvPr id="179" name="Google Shape;179;p28"/>
          <p:cNvPicPr preferRelativeResize="0"/>
          <p:nvPr/>
        </p:nvPicPr>
        <p:blipFill>
          <a:blip r:embed="rId4">
            <a:alphaModFix/>
          </a:blip>
          <a:stretch>
            <a:fillRect/>
          </a:stretch>
        </p:blipFill>
        <p:spPr>
          <a:xfrm>
            <a:off x="5899027" y="914400"/>
            <a:ext cx="2970591" cy="3657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Common Alternative to User Stories</a:t>
            </a:r>
            <a:endParaRPr/>
          </a:p>
        </p:txBody>
      </p:sp>
      <p:sp>
        <p:nvSpPr>
          <p:cNvPr id="185" name="Google Shape;185;p2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186" name="Google Shape;186;p29"/>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Quality Criteria for Backlog Items</a:t>
            </a:r>
            <a:endParaRPr/>
          </a:p>
        </p:txBody>
      </p:sp>
      <p:sp>
        <p:nvSpPr>
          <p:cNvPr id="192" name="Google Shape;192;p3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193" name="Google Shape;193;p30"/>
          <p:cNvGraphicFramePr/>
          <p:nvPr/>
        </p:nvGraphicFramePr>
        <p:xfrm>
          <a:off x="274320" y="914400"/>
          <a:ext cx="3000000" cy="3000000"/>
        </p:xfrm>
        <a:graphic>
          <a:graphicData uri="http://schemas.openxmlformats.org/drawingml/2006/table">
            <a:tbl>
              <a:tblPr>
                <a:noFill/>
                <a:tableStyleId>{177BF7F4-FAC5-4150-8EA7-34E74D013A99}</a:tableStyleId>
              </a:tblPr>
              <a:tblGrid>
                <a:gridCol w="647000"/>
                <a:gridCol w="7948350"/>
              </a:tblGrid>
              <a:tr h="548650">
                <a:tc>
                  <a:txBody>
                    <a:bodyPr/>
                    <a:lstStyle/>
                    <a:p>
                      <a:pPr indent="0" lvl="0" marL="0" rtl="0" algn="ctr">
                        <a:spcBef>
                          <a:spcPts val="0"/>
                        </a:spcBef>
                        <a:spcAft>
                          <a:spcPts val="0"/>
                        </a:spcAft>
                        <a:buNone/>
                      </a:pPr>
                      <a:r>
                        <a:rPr b="1" lang="en" sz="1800">
                          <a:solidFill>
                            <a:schemeClr val="lt1"/>
                          </a:solidFill>
                        </a:rPr>
                        <a:t>I</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ndependent</a:t>
                      </a:r>
                      <a:r>
                        <a:rPr lang="en" sz="1800"/>
                        <a:t>: Items should be independent of each other</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egotiable: An item can be questioned and revised</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V</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aluable</a:t>
                      </a:r>
                      <a:r>
                        <a:rPr lang="en" sz="1800"/>
                        <a:t>: An item should have recognizable business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stimatable: An item should be sufficiently precise to estimate a size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mall: An item should be small enough to fit into one iteration</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estable: An item should have testable success criteria</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Acceptance Criteria</a:t>
            </a:r>
            <a:endParaRPr/>
          </a:p>
        </p:txBody>
      </p:sp>
      <p:sp>
        <p:nvSpPr>
          <p:cNvPr id="199" name="Google Shape;199;p3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00" name="Google Shape;200;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acceptance criterion</a:t>
            </a:r>
            <a:r>
              <a:rPr lang="en"/>
              <a:t> for a backlog item is</a:t>
            </a:r>
            <a:endParaRPr/>
          </a:p>
          <a:p>
            <a:pPr indent="-342900" lvl="0" marL="457200" rtl="0" algn="l">
              <a:spcBef>
                <a:spcPts val="1200"/>
              </a:spcBef>
              <a:spcAft>
                <a:spcPts val="0"/>
              </a:spcAft>
              <a:buSzPts val="1800"/>
              <a:buChar char="●"/>
            </a:pPr>
            <a:r>
              <a:rPr lang="en"/>
              <a:t>A proposition that must be true before the item can be accepted</a:t>
            </a:r>
            <a:endParaRPr/>
          </a:p>
          <a:p>
            <a:pPr indent="0" lvl="0" marL="0" rtl="0" algn="l">
              <a:spcBef>
                <a:spcPts val="1200"/>
              </a:spcBef>
              <a:spcAft>
                <a:spcPts val="0"/>
              </a:spcAft>
              <a:buNone/>
            </a:pPr>
            <a:r>
              <a:rPr b="1" lang="en"/>
              <a:t>Acceptance criteria</a:t>
            </a:r>
            <a:r>
              <a:rPr lang="en"/>
              <a:t> are the list of required propositions</a:t>
            </a:r>
            <a:endParaRPr/>
          </a:p>
          <a:p>
            <a:pPr indent="-342900" lvl="0" marL="457200" rtl="0" algn="l">
              <a:spcBef>
                <a:spcPts val="1200"/>
              </a:spcBef>
              <a:spcAft>
                <a:spcPts val="0"/>
              </a:spcAft>
              <a:buSzPts val="1800"/>
              <a:buChar char="●"/>
            </a:pPr>
            <a:r>
              <a:rPr lang="en"/>
              <a:t>Acceptance criteria are specific to the backlog item</a:t>
            </a:r>
            <a:endParaRPr/>
          </a:p>
          <a:p>
            <a:pPr indent="0" lvl="0" marL="0" rtl="0" algn="l">
              <a:spcBef>
                <a:spcPts val="1200"/>
              </a:spcBef>
              <a:spcAft>
                <a:spcPts val="1200"/>
              </a:spcAft>
              <a:buNone/>
            </a:pPr>
            <a:r>
              <a:rPr lang="en"/>
              <a:t>Acceptance criteria are written by the product owner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Story Points</a:t>
            </a:r>
            <a:endParaRPr/>
          </a:p>
        </p:txBody>
      </p:sp>
      <p:sp>
        <p:nvSpPr>
          <p:cNvPr id="206" name="Google Shape;206;p32"/>
          <p:cNvSpPr txBox="1"/>
          <p:nvPr>
            <p:ph idx="1" type="body"/>
          </p:nvPr>
        </p:nvSpPr>
        <p:spPr>
          <a:xfrm>
            <a:off x="274320" y="914400"/>
            <a:ext cx="4114800" cy="4114800"/>
          </a:xfrm>
          <a:prstGeom prst="rect">
            <a:avLst/>
          </a:prstGeom>
        </p:spPr>
        <p:txBody>
          <a:bodyPr anchorCtr="0" anchor="t" bIns="91425" lIns="0" spcFirstLastPara="1" rIns="91425" wrap="square" tIns="0">
            <a:normAutofit fontScale="85000" lnSpcReduction="20000"/>
          </a:bodyPr>
          <a:lstStyle/>
          <a:p>
            <a:pPr indent="0" lvl="0" marL="0" rtl="0" algn="l">
              <a:spcBef>
                <a:spcPts val="0"/>
              </a:spcBef>
              <a:spcAft>
                <a:spcPts val="0"/>
              </a:spcAft>
              <a:buClr>
                <a:schemeClr val="dk1"/>
              </a:buClr>
              <a:buSzPct val="61111"/>
              <a:buFont typeface="Arial"/>
              <a:buNone/>
            </a:pPr>
            <a:r>
              <a:rPr b="1" lang="en"/>
              <a:t>Story points</a:t>
            </a:r>
            <a:endParaRPr b="1"/>
          </a:p>
          <a:p>
            <a:pPr indent="-325755" lvl="0" marL="457200" rtl="0" algn="l">
              <a:spcBef>
                <a:spcPts val="1200"/>
              </a:spcBef>
              <a:spcAft>
                <a:spcPts val="0"/>
              </a:spcAft>
              <a:buSzPct val="100000"/>
              <a:buChar char="●"/>
            </a:pPr>
            <a:r>
              <a:rPr lang="en"/>
              <a:t>Is an arbitrary numeric measure of size of a given backlog item</a:t>
            </a:r>
            <a:endParaRPr/>
          </a:p>
          <a:p>
            <a:pPr indent="0" lvl="0" marL="0" rtl="0" algn="l">
              <a:spcBef>
                <a:spcPts val="1200"/>
              </a:spcBef>
              <a:spcAft>
                <a:spcPts val="0"/>
              </a:spcAft>
              <a:buClr>
                <a:schemeClr val="dk1"/>
              </a:buClr>
              <a:buSzPct val="61111"/>
              <a:buFont typeface="Arial"/>
              <a:buNone/>
            </a:pPr>
            <a:r>
              <a:rPr b="1" lang="en"/>
              <a:t>Properties</a:t>
            </a:r>
            <a:endParaRPr b="1"/>
          </a:p>
          <a:p>
            <a:pPr indent="-325755" lvl="0" marL="457200" rtl="0" algn="l">
              <a:spcBef>
                <a:spcPts val="1200"/>
              </a:spcBef>
              <a:spcAft>
                <a:spcPts val="0"/>
              </a:spcAft>
              <a:buSzPct val="100000"/>
              <a:buChar char="●"/>
            </a:pPr>
            <a:r>
              <a:rPr lang="en"/>
              <a:t>Is a measure of size, not of effort or duration</a:t>
            </a:r>
            <a:endParaRPr/>
          </a:p>
          <a:p>
            <a:pPr indent="-325755" lvl="0" marL="457200" rtl="0" algn="l">
              <a:spcBef>
                <a:spcPts val="0"/>
              </a:spcBef>
              <a:spcAft>
                <a:spcPts val="0"/>
              </a:spcAft>
              <a:buSzPct val="100000"/>
              <a:buChar char="●"/>
            </a:pPr>
            <a:r>
              <a:rPr lang="en"/>
              <a:t>Measured in non-linear increments, forcing choice</a:t>
            </a:r>
            <a:endParaRPr/>
          </a:p>
          <a:p>
            <a:pPr indent="-325755" lvl="0" marL="457200" rtl="0" algn="l">
              <a:spcBef>
                <a:spcPts val="0"/>
              </a:spcBef>
              <a:spcAft>
                <a:spcPts val="0"/>
              </a:spcAft>
              <a:buSzPct val="100000"/>
              <a:buChar char="●"/>
            </a:pPr>
            <a:r>
              <a:rPr lang="en"/>
              <a:t>Is socially agreed upon, depends on team estimation history</a:t>
            </a:r>
            <a:endParaRPr/>
          </a:p>
          <a:p>
            <a:pPr indent="-325755" lvl="0" marL="457200" rtl="0" algn="l">
              <a:spcBef>
                <a:spcPts val="0"/>
              </a:spcBef>
              <a:spcAft>
                <a:spcPts val="0"/>
              </a:spcAft>
              <a:buSzPct val="100000"/>
              <a:buChar char="●"/>
            </a:pPr>
            <a:r>
              <a:rPr lang="en"/>
              <a:t>Is independent of a particular person (and their skills)</a:t>
            </a:r>
            <a:endParaRPr/>
          </a:p>
          <a:p>
            <a:pPr indent="-325755" lvl="0" marL="457200" rtl="0" algn="l">
              <a:spcBef>
                <a:spcPts val="0"/>
              </a:spcBef>
              <a:spcAft>
                <a:spcPts val="0"/>
              </a:spcAft>
              <a:buSzPct val="100000"/>
              <a:buChar char="●"/>
            </a:pPr>
            <a:r>
              <a:rPr lang="en"/>
              <a:t>Is mapped to time using the team's velocity (development speed)</a:t>
            </a:r>
            <a:endParaRPr/>
          </a:p>
          <a:p>
            <a:pPr indent="0" lvl="0" marL="0" rtl="0" algn="l">
              <a:spcBef>
                <a:spcPts val="1200"/>
              </a:spcBef>
              <a:spcAft>
                <a:spcPts val="1200"/>
              </a:spcAft>
              <a:buNone/>
            </a:pPr>
            <a:r>
              <a:t/>
            </a:r>
            <a:endParaRPr/>
          </a:p>
        </p:txBody>
      </p:sp>
      <p:sp>
        <p:nvSpPr>
          <p:cNvPr id="207" name="Google Shape;207;p3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208" name="Google Shape;208;p32"/>
          <p:cNvGraphicFramePr/>
          <p:nvPr/>
        </p:nvGraphicFramePr>
        <p:xfrm>
          <a:off x="4663440" y="914400"/>
          <a:ext cx="3000000" cy="3000000"/>
        </p:xfrm>
        <a:graphic>
          <a:graphicData uri="http://schemas.openxmlformats.org/drawingml/2006/table">
            <a:tbl>
              <a:tblPr>
                <a:noFill/>
                <a:tableStyleId>{177BF7F4-FAC5-4150-8EA7-34E74D013A99}</a:tableStyleId>
              </a:tblPr>
              <a:tblGrid>
                <a:gridCol w="2057400"/>
                <a:gridCol w="2057400"/>
              </a:tblGrid>
              <a:tr h="478350">
                <a:tc>
                  <a:txBody>
                    <a:bodyPr/>
                    <a:lstStyle/>
                    <a:p>
                      <a:pPr indent="0" lvl="0" marL="0" rtl="0" algn="ctr">
                        <a:spcBef>
                          <a:spcPts val="0"/>
                        </a:spcBef>
                        <a:spcAft>
                          <a:spcPts val="0"/>
                        </a:spcAft>
                        <a:buNone/>
                      </a:pPr>
                      <a:r>
                        <a:rPr b="1" lang="en">
                          <a:solidFill>
                            <a:schemeClr val="lt1"/>
                          </a:solidFill>
                        </a:rPr>
                        <a:t>Points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Meaning</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78350">
                <a:tc>
                  <a:txBody>
                    <a:bodyPr/>
                    <a:lstStyle/>
                    <a:p>
                      <a:pPr indent="0" lvl="0" marL="0" rtl="0" algn="ctr">
                        <a:spcBef>
                          <a:spcPts val="0"/>
                        </a:spcBef>
                        <a:spcAft>
                          <a:spcPts val="0"/>
                        </a:spcAft>
                        <a:buNone/>
                      </a:pPr>
                      <a:r>
                        <a:rPr b="1" lang="en"/>
                        <a:t>0</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No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78350">
                <a:tc>
                  <a:txBody>
                    <a:bodyPr/>
                    <a:lstStyle/>
                    <a:p>
                      <a:pPr indent="0" lvl="0" marL="0" rtl="0" algn="ctr">
                        <a:spcBef>
                          <a:spcPts val="0"/>
                        </a:spcBef>
                        <a:spcAft>
                          <a:spcPts val="0"/>
                        </a:spcAft>
                        <a:buNone/>
                      </a:pPr>
                      <a:r>
                        <a:rPr b="1" lang="en"/>
                        <a:t>1</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Trivial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2</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Small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Medium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5</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8</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Very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13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Too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Size vs. Effort</a:t>
            </a:r>
            <a:endParaRPr/>
          </a:p>
        </p:txBody>
      </p:sp>
      <p:sp>
        <p:nvSpPr>
          <p:cNvPr id="214" name="Google Shape;214;p33"/>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Size</a:t>
            </a:r>
            <a:r>
              <a:rPr lang="en"/>
              <a:t> is</a:t>
            </a:r>
            <a:endParaRPr/>
          </a:p>
          <a:p>
            <a:pPr indent="-342900" lvl="0" marL="457200" rtl="0" algn="l">
              <a:spcBef>
                <a:spcPts val="1200"/>
              </a:spcBef>
              <a:spcAft>
                <a:spcPts val="0"/>
              </a:spcAft>
              <a:buSzPts val="1800"/>
              <a:buChar char="●"/>
            </a:pPr>
            <a:r>
              <a:rPr lang="en"/>
              <a:t>An estimate of complexity</a:t>
            </a:r>
            <a:endParaRPr/>
          </a:p>
          <a:p>
            <a:pPr indent="-342900" lvl="0" marL="457200" rtl="0" algn="l">
              <a:spcBef>
                <a:spcPts val="0"/>
              </a:spcBef>
              <a:spcAft>
                <a:spcPts val="0"/>
              </a:spcAft>
              <a:buSzPts val="1800"/>
              <a:buChar char="●"/>
            </a:pPr>
            <a:r>
              <a:rPr lang="en"/>
              <a:t>Measured</a:t>
            </a:r>
            <a:r>
              <a:rPr lang="en"/>
              <a:t> </a:t>
            </a:r>
            <a:r>
              <a:rPr lang="en"/>
              <a:t>in an arbitrary unit</a:t>
            </a:r>
            <a:endParaRPr/>
          </a:p>
          <a:p>
            <a:pPr indent="-342900" lvl="0" marL="457200" rtl="0" algn="l">
              <a:spcBef>
                <a:spcPts val="0"/>
              </a:spcBef>
              <a:spcAft>
                <a:spcPts val="0"/>
              </a:spcAft>
              <a:buSzPts val="1800"/>
              <a:buChar char="●"/>
            </a:pPr>
            <a:r>
              <a:rPr lang="en"/>
              <a:t>Does not depend on people</a:t>
            </a:r>
            <a:endParaRPr/>
          </a:p>
          <a:p>
            <a:pPr indent="0" lvl="0" marL="0" rtl="0" algn="l">
              <a:spcBef>
                <a:spcPts val="1200"/>
              </a:spcBef>
              <a:spcAft>
                <a:spcPts val="1200"/>
              </a:spcAft>
              <a:buNone/>
            </a:pPr>
            <a:r>
              <a:t/>
            </a:r>
            <a:endParaRPr/>
          </a:p>
        </p:txBody>
      </p:sp>
      <p:sp>
        <p:nvSpPr>
          <p:cNvPr id="215" name="Google Shape;215;p33"/>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Effort</a:t>
            </a:r>
            <a:r>
              <a:rPr lang="en"/>
              <a:t> is</a:t>
            </a:r>
            <a:endParaRPr/>
          </a:p>
          <a:p>
            <a:pPr indent="-342900" lvl="0" marL="457200" rtl="0" algn="l">
              <a:spcBef>
                <a:spcPts val="1200"/>
              </a:spcBef>
              <a:spcAft>
                <a:spcPts val="0"/>
              </a:spcAft>
              <a:buSzPts val="1800"/>
              <a:buChar char="●"/>
            </a:pPr>
            <a:r>
              <a:rPr lang="en"/>
              <a:t>A</a:t>
            </a:r>
            <a:r>
              <a:rPr lang="en"/>
              <a:t>n estimate of duration</a:t>
            </a:r>
            <a:endParaRPr/>
          </a:p>
          <a:p>
            <a:pPr indent="-342900" lvl="0" marL="457200" rtl="0" algn="l">
              <a:spcBef>
                <a:spcPts val="0"/>
              </a:spcBef>
              <a:spcAft>
                <a:spcPts val="0"/>
              </a:spcAft>
              <a:buSzPts val="1800"/>
              <a:buChar char="●"/>
            </a:pPr>
            <a:r>
              <a:rPr lang="en"/>
              <a:t>Measured in person hours</a:t>
            </a:r>
            <a:endParaRPr/>
          </a:p>
          <a:p>
            <a:pPr indent="-342900" lvl="0" marL="457200" rtl="0" algn="l">
              <a:spcBef>
                <a:spcPts val="0"/>
              </a:spcBef>
              <a:spcAft>
                <a:spcPts val="0"/>
              </a:spcAft>
              <a:buSzPts val="1800"/>
              <a:buChar char="●"/>
            </a:pPr>
            <a:r>
              <a:rPr lang="en"/>
              <a:t>Depends on the implementer</a:t>
            </a:r>
            <a:endParaRPr/>
          </a:p>
        </p:txBody>
      </p:sp>
      <p:sp>
        <p:nvSpPr>
          <p:cNvPr id="216" name="Google Shape;216;p3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Prioritization by Dependency</a:t>
            </a:r>
            <a:endParaRPr/>
          </a:p>
        </p:txBody>
      </p:sp>
      <p:sp>
        <p:nvSpPr>
          <p:cNvPr id="222" name="Google Shape;222;p3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23" name="Google Shape;223;p34"/>
          <p:cNvSpPr txBox="1"/>
          <p:nvPr>
            <p:ph idx="1" type="body"/>
          </p:nvPr>
        </p:nvSpPr>
        <p:spPr>
          <a:xfrm>
            <a:off x="274325" y="914400"/>
            <a:ext cx="8595300" cy="54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Backlog items must </a:t>
            </a:r>
            <a:r>
              <a:rPr lang="en"/>
              <a:t>precede</a:t>
            </a:r>
            <a:r>
              <a:rPr lang="en"/>
              <a:t> their dependent backlog items</a:t>
            </a:r>
            <a:endParaRPr/>
          </a:p>
          <a:p>
            <a:pPr indent="0" lvl="0" marL="0" rtl="0" algn="l">
              <a:spcBef>
                <a:spcPts val="1200"/>
              </a:spcBef>
              <a:spcAft>
                <a:spcPts val="1200"/>
              </a:spcAft>
              <a:buNone/>
            </a:pPr>
            <a:r>
              <a:t/>
            </a:r>
            <a:endParaRPr/>
          </a:p>
        </p:txBody>
      </p:sp>
      <p:graphicFrame>
        <p:nvGraphicFramePr>
          <p:cNvPr id="224" name="Google Shape;224;p34"/>
          <p:cNvGraphicFramePr/>
          <p:nvPr/>
        </p:nvGraphicFramePr>
        <p:xfrm>
          <a:off x="274320" y="1463040"/>
          <a:ext cx="3000000" cy="3000000"/>
        </p:xfrm>
        <a:graphic>
          <a:graphicData uri="http://schemas.openxmlformats.org/drawingml/2006/table">
            <a:tbl>
              <a:tblPr>
                <a:noFill/>
                <a:tableStyleId>{177BF7F4-FAC5-4150-8EA7-34E74D013A99}</a:tableStyleId>
              </a:tblPr>
              <a:tblGrid>
                <a:gridCol w="637250"/>
                <a:gridCol w="1383075"/>
                <a:gridCol w="6575050"/>
              </a:tblGrid>
              <a:tr h="457200">
                <a:tc>
                  <a:txBody>
                    <a:bodyPr/>
                    <a:lstStyle/>
                    <a:p>
                      <a:pPr indent="0" lvl="0" marL="0" rtl="0" algn="ctr">
                        <a:spcBef>
                          <a:spcPts val="0"/>
                        </a:spcBef>
                        <a:spcAft>
                          <a:spcPts val="0"/>
                        </a:spcAft>
                        <a:buNone/>
                      </a:pPr>
                      <a:r>
                        <a:rPr b="1" lang="en">
                          <a:solidFill>
                            <a:schemeClr val="lt1"/>
                          </a:solidFill>
                        </a:rPr>
                        <a: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Name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User story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57200">
                <a:tc>
                  <a:txBody>
                    <a:bodyPr/>
                    <a:lstStyle/>
                    <a:p>
                      <a:pPr indent="0" lvl="0" marL="0" rtl="0" algn="ctr">
                        <a:spcBef>
                          <a:spcPts val="0"/>
                        </a:spcBef>
                        <a:spcAft>
                          <a:spcPts val="0"/>
                        </a:spcAft>
                        <a:buNone/>
                      </a:pPr>
                      <a:r>
                        <a:rPr lang="en"/>
                        <a:t>1</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Registration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visitor, I would like to create an account, to be known to the system</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2</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Login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user, I would like to log-in, so that I can access my account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lang="en"/>
                        <a:t>3</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Logout</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logged-in user, I would like to log-out, to be anonymous again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4</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Profile update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logged-in user, I would like to update my profile (name, photo, email)</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Prioritization by Risk / Reward</a:t>
            </a:r>
            <a:endParaRPr/>
          </a:p>
        </p:txBody>
      </p:sp>
      <p:sp>
        <p:nvSpPr>
          <p:cNvPr id="230" name="Google Shape;230;p3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31" name="Google Shape;231;p3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Backlog Items vs. Tasks</a:t>
            </a:r>
            <a:endParaRPr/>
          </a:p>
        </p:txBody>
      </p:sp>
      <p:sp>
        <p:nvSpPr>
          <p:cNvPr id="237" name="Google Shape;237;p3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38" name="Google Shape;238;p36"/>
          <p:cNvSpPr txBox="1"/>
          <p:nvPr>
            <p:ph idx="1" type="body"/>
          </p:nvPr>
        </p:nvSpPr>
        <p:spPr>
          <a:xfrm>
            <a:off x="274328" y="914400"/>
            <a:ext cx="65883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Product backlog items</a:t>
            </a:r>
            <a:r>
              <a:rPr lang="en"/>
              <a:t> are</a:t>
            </a:r>
            <a:endParaRPr/>
          </a:p>
          <a:p>
            <a:pPr indent="-342900" lvl="0" marL="457200" rtl="0" algn="l">
              <a:spcBef>
                <a:spcPts val="1200"/>
              </a:spcBef>
              <a:spcAft>
                <a:spcPts val="0"/>
              </a:spcAft>
              <a:buSzPts val="1800"/>
              <a:buChar char="●"/>
            </a:pPr>
            <a:r>
              <a:rPr lang="en"/>
              <a:t>Written by a product owner</a:t>
            </a:r>
            <a:endParaRPr/>
          </a:p>
          <a:p>
            <a:pPr indent="-342900" lvl="0" marL="457200" rtl="0" algn="l">
              <a:spcBef>
                <a:spcPts val="0"/>
              </a:spcBef>
              <a:spcAft>
                <a:spcPts val="0"/>
              </a:spcAft>
              <a:buSzPts val="1800"/>
              <a:buChar char="●"/>
            </a:pPr>
            <a:r>
              <a:rPr lang="en"/>
              <a:t>Business-value-oriented</a:t>
            </a:r>
            <a:endParaRPr/>
          </a:p>
          <a:p>
            <a:pPr indent="0" lvl="0" marL="0" rtl="0" algn="l">
              <a:spcBef>
                <a:spcPts val="1200"/>
              </a:spcBef>
              <a:spcAft>
                <a:spcPts val="1200"/>
              </a:spcAft>
              <a:buNone/>
            </a:pPr>
            <a:r>
              <a:rPr lang="en"/>
              <a:t>Product backlog items can be broken down into tasks</a:t>
            </a:r>
            <a:endParaRPr/>
          </a:p>
        </p:txBody>
      </p:sp>
      <p:sp>
        <p:nvSpPr>
          <p:cNvPr id="239" name="Google Shape;239;p36"/>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Tasks</a:t>
            </a:r>
            <a:r>
              <a:rPr lang="en"/>
              <a:t> are</a:t>
            </a:r>
            <a:endParaRPr/>
          </a:p>
          <a:p>
            <a:pPr indent="-342900" lvl="0" marL="457200" rtl="0" algn="l">
              <a:spcBef>
                <a:spcPts val="1200"/>
              </a:spcBef>
              <a:spcAft>
                <a:spcPts val="0"/>
              </a:spcAft>
              <a:buSzPts val="1800"/>
              <a:buChar char="●"/>
            </a:pPr>
            <a:r>
              <a:rPr lang="en"/>
              <a:t>Written by a software developer</a:t>
            </a:r>
            <a:endParaRPr/>
          </a:p>
          <a:p>
            <a:pPr indent="-342900" lvl="0" marL="457200" rtl="0" algn="l">
              <a:spcBef>
                <a:spcPts val="0"/>
              </a:spcBef>
              <a:spcAft>
                <a:spcPts val="0"/>
              </a:spcAft>
              <a:buSzPts val="1800"/>
              <a:buChar char="●"/>
            </a:pPr>
            <a:r>
              <a:rPr lang="en"/>
              <a:t>Implementation-oriented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t>
            </a:r>
            <a:r>
              <a:rPr lang="en"/>
              <a:t>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p:txBody>
      </p:sp>
      <p:sp>
        <p:nvSpPr>
          <p:cNvPr id="50" name="Google Shape;50;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51" name="Google Shape;51;p1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Sprint Planning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Duration</a:t>
            </a:r>
            <a:endParaRPr/>
          </a:p>
        </p:txBody>
      </p:sp>
      <p:sp>
        <p:nvSpPr>
          <p:cNvPr id="250" name="Google Shape;250;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Sprints</a:t>
            </a:r>
            <a:r>
              <a:rPr lang="en"/>
              <a:t> are</a:t>
            </a:r>
            <a:endParaRPr/>
          </a:p>
          <a:p>
            <a:pPr indent="-342900" lvl="0" marL="457200" rtl="0" algn="l">
              <a:spcBef>
                <a:spcPts val="1200"/>
              </a:spcBef>
              <a:spcAft>
                <a:spcPts val="0"/>
              </a:spcAft>
              <a:buSzPts val="1800"/>
              <a:buChar char="●"/>
            </a:pPr>
            <a:r>
              <a:rPr lang="en"/>
              <a:t>Same-duration time-boxes that deliver a useful increment of value</a:t>
            </a:r>
            <a:endParaRPr/>
          </a:p>
          <a:p>
            <a:pPr indent="0" lvl="0" marL="0" rtl="0" algn="l">
              <a:spcBef>
                <a:spcPts val="1200"/>
              </a:spcBef>
              <a:spcAft>
                <a:spcPts val="0"/>
              </a:spcAft>
              <a:buNone/>
            </a:pPr>
            <a:r>
              <a:rPr lang="en"/>
              <a:t>Realistic durations in practical use</a:t>
            </a:r>
            <a:endParaRPr/>
          </a:p>
          <a:p>
            <a:pPr indent="-342900" lvl="0" marL="457200" rtl="0" algn="l">
              <a:spcBef>
                <a:spcPts val="1200"/>
              </a:spcBef>
              <a:spcAft>
                <a:spcPts val="0"/>
              </a:spcAft>
              <a:buSzPts val="1800"/>
              <a:buChar char="●"/>
            </a:pPr>
            <a:r>
              <a:rPr lang="en"/>
              <a:t>One-week durations (like AMOS, but less common)</a:t>
            </a:r>
            <a:endParaRPr/>
          </a:p>
          <a:p>
            <a:pPr indent="-342900" lvl="0" marL="457200" rtl="0" algn="l">
              <a:spcBef>
                <a:spcPts val="0"/>
              </a:spcBef>
              <a:spcAft>
                <a:spcPts val="0"/>
              </a:spcAft>
              <a:buSzPts val="1800"/>
              <a:buChar char="●"/>
            </a:pPr>
            <a:r>
              <a:rPr lang="en"/>
              <a:t>Two-week durations (most common sprint duration)</a:t>
            </a:r>
            <a:endParaRPr/>
          </a:p>
          <a:p>
            <a:pPr indent="-342900" lvl="0" marL="457200" rtl="0" algn="l">
              <a:spcBef>
                <a:spcPts val="0"/>
              </a:spcBef>
              <a:spcAft>
                <a:spcPts val="0"/>
              </a:spcAft>
              <a:buSzPts val="1800"/>
              <a:buChar char="●"/>
            </a:pPr>
            <a:r>
              <a:rPr lang="en"/>
              <a:t>One-month durations (in use, but too long for some)</a:t>
            </a:r>
            <a:endParaRPr/>
          </a:p>
          <a:p>
            <a:pPr indent="-342900" lvl="0" marL="457200" rtl="0" algn="l">
              <a:spcBef>
                <a:spcPts val="0"/>
              </a:spcBef>
              <a:spcAft>
                <a:spcPts val="0"/>
              </a:spcAft>
              <a:buSzPts val="1800"/>
              <a:buChar char="●"/>
            </a:pPr>
            <a:r>
              <a:rPr lang="en"/>
              <a:t>Six-months durations (not really agile any longer)</a:t>
            </a:r>
            <a:endParaRPr/>
          </a:p>
        </p:txBody>
      </p:sp>
      <p:sp>
        <p:nvSpPr>
          <p:cNvPr id="251" name="Google Shape;251;p3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Regular sprints</a:t>
            </a:r>
            <a:endParaRPr/>
          </a:p>
          <a:p>
            <a:pPr indent="-342900" lvl="0" marL="457200" rtl="0" algn="l">
              <a:spcBef>
                <a:spcPts val="0"/>
              </a:spcBef>
              <a:spcAft>
                <a:spcPts val="0"/>
              </a:spcAft>
              <a:buSzPts val="1800"/>
              <a:buAutoNum type="arabicPeriod"/>
            </a:pPr>
            <a:r>
              <a:rPr lang="en"/>
              <a:t>Exploratory sprints</a:t>
            </a:r>
            <a:endParaRPr/>
          </a:p>
          <a:p>
            <a:pPr indent="-342900" lvl="0" marL="457200" rtl="0" algn="l">
              <a:spcBef>
                <a:spcPts val="0"/>
              </a:spcBef>
              <a:spcAft>
                <a:spcPts val="0"/>
              </a:spcAft>
              <a:buSzPts val="1800"/>
              <a:buAutoNum type="arabicPeriod"/>
            </a:pPr>
            <a:r>
              <a:rPr lang="en"/>
              <a:t>Cleanup sprints</a:t>
            </a:r>
            <a:endParaRPr/>
          </a:p>
          <a:p>
            <a:pPr indent="-342900" lvl="0" marL="457200" rtl="0" algn="l">
              <a:spcBef>
                <a:spcPts val="0"/>
              </a:spcBef>
              <a:spcAft>
                <a:spcPts val="0"/>
              </a:spcAft>
              <a:buSzPts val="1800"/>
              <a:buAutoNum type="arabicPeriod"/>
            </a:pPr>
            <a:r>
              <a:rPr lang="en"/>
              <a:t>Release sprints</a:t>
            </a:r>
            <a:endParaRPr/>
          </a:p>
        </p:txBody>
      </p:sp>
      <p:sp>
        <p:nvSpPr>
          <p:cNvPr id="257" name="Google Shape;257;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Types of Sprints</a:t>
            </a:r>
            <a:endParaRPr/>
          </a:p>
        </p:txBody>
      </p:sp>
      <p:sp>
        <p:nvSpPr>
          <p:cNvPr id="258" name="Google Shape;258;p3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59" name="Google Shape;259;p39"/>
          <p:cNvPicPr preferRelativeResize="0"/>
          <p:nvPr/>
        </p:nvPicPr>
        <p:blipFill>
          <a:blip r:embed="rId4">
            <a:alphaModFix/>
          </a:blip>
          <a:stretch>
            <a:fillRect/>
          </a:stretch>
        </p:blipFill>
        <p:spPr>
          <a:xfrm>
            <a:off x="274320" y="2286000"/>
            <a:ext cx="8595359" cy="17572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Planning</a:t>
            </a:r>
            <a:endParaRPr/>
          </a:p>
        </p:txBody>
      </p:sp>
      <p:sp>
        <p:nvSpPr>
          <p:cNvPr id="265" name="Google Shape;265;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the run-up to sprint planning, the product owner</a:t>
            </a:r>
            <a:endParaRPr/>
          </a:p>
          <a:p>
            <a:pPr indent="-342900" lvl="0" marL="457200" rtl="0" algn="l">
              <a:spcBef>
                <a:spcPts val="1200"/>
              </a:spcBef>
              <a:spcAft>
                <a:spcPts val="0"/>
              </a:spcAft>
              <a:buSzPts val="1800"/>
              <a:buChar char="●"/>
            </a:pPr>
            <a:r>
              <a:rPr lang="en"/>
              <a:t>Proposes a sprint goal</a:t>
            </a:r>
            <a:endParaRPr/>
          </a:p>
          <a:p>
            <a:pPr indent="-342900" lvl="0" marL="457200" rtl="0" algn="l">
              <a:spcBef>
                <a:spcPts val="0"/>
              </a:spcBef>
              <a:spcAft>
                <a:spcPts val="0"/>
              </a:spcAft>
              <a:buSzPts val="1800"/>
              <a:buChar char="●"/>
            </a:pPr>
            <a:r>
              <a:rPr lang="en"/>
              <a:t>Prepares the product backlog</a:t>
            </a:r>
            <a:endParaRPr/>
          </a:p>
          <a:p>
            <a:pPr indent="0" lvl="0" marL="0" rtl="0" algn="l">
              <a:spcBef>
                <a:spcPts val="1200"/>
              </a:spcBef>
              <a:spcAft>
                <a:spcPts val="0"/>
              </a:spcAft>
              <a:buNone/>
            </a:pPr>
            <a:r>
              <a:rPr lang="en"/>
              <a:t>During sprint planning, the Scrum team</a:t>
            </a:r>
            <a:endParaRPr/>
          </a:p>
          <a:p>
            <a:pPr indent="-342900" lvl="0" marL="457200" rtl="0" algn="l">
              <a:spcBef>
                <a:spcPts val="1200"/>
              </a:spcBef>
              <a:spcAft>
                <a:spcPts val="0"/>
              </a:spcAft>
              <a:buSzPts val="1800"/>
              <a:buChar char="●"/>
            </a:pPr>
            <a:r>
              <a:rPr lang="en"/>
              <a:t>Agrees on the sprint goal</a:t>
            </a:r>
            <a:endParaRPr/>
          </a:p>
          <a:p>
            <a:pPr indent="-342900" lvl="0" marL="457200" rtl="0" algn="l">
              <a:spcBef>
                <a:spcPts val="0"/>
              </a:spcBef>
              <a:spcAft>
                <a:spcPts val="0"/>
              </a:spcAft>
              <a:buSzPts val="1800"/>
              <a:buChar char="●"/>
            </a:pPr>
            <a:r>
              <a:rPr lang="en"/>
              <a:t>Plans as</a:t>
            </a:r>
            <a:r>
              <a:rPr lang="en"/>
              <a:t> discussed before</a:t>
            </a:r>
            <a:endParaRPr/>
          </a:p>
        </p:txBody>
      </p:sp>
      <p:sp>
        <p:nvSpPr>
          <p:cNvPr id="266" name="Google Shape;266;p4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Goal</a:t>
            </a:r>
            <a:endParaRPr/>
          </a:p>
        </p:txBody>
      </p:sp>
      <p:sp>
        <p:nvSpPr>
          <p:cNvPr id="272" name="Google Shape;272;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sprint goal is</a:t>
            </a:r>
            <a:endParaRPr/>
          </a:p>
          <a:p>
            <a:pPr indent="-342900" lvl="0" marL="457200" rtl="0" algn="l">
              <a:spcBef>
                <a:spcPts val="1200"/>
              </a:spcBef>
              <a:spcAft>
                <a:spcPts val="0"/>
              </a:spcAft>
              <a:buSzPts val="1800"/>
              <a:buChar char="●"/>
            </a:pPr>
            <a:r>
              <a:rPr lang="en"/>
              <a:t>The purpose of the sprint (crisply formulated)</a:t>
            </a:r>
            <a:endParaRPr/>
          </a:p>
          <a:p>
            <a:pPr indent="0" lvl="0" marL="0" rtl="0" algn="l">
              <a:spcBef>
                <a:spcPts val="1200"/>
              </a:spcBef>
              <a:spcAft>
                <a:spcPts val="0"/>
              </a:spcAft>
              <a:buNone/>
            </a:pPr>
            <a:r>
              <a:rPr lang="en"/>
              <a:t>The product owner proposes it, but</a:t>
            </a:r>
            <a:endParaRPr/>
          </a:p>
          <a:p>
            <a:pPr indent="-342900" lvl="0" marL="457200" rtl="0" algn="l">
              <a:spcBef>
                <a:spcPts val="1200"/>
              </a:spcBef>
              <a:spcAft>
                <a:spcPts val="0"/>
              </a:spcAft>
              <a:buSzPts val="1800"/>
              <a:buChar char="●"/>
            </a:pPr>
            <a:r>
              <a:rPr lang="en"/>
              <a:t>The developers agree and commit to it</a:t>
            </a:r>
            <a:endParaRPr/>
          </a:p>
          <a:p>
            <a:pPr indent="0" lvl="0" marL="0" rtl="0" algn="l">
              <a:spcBef>
                <a:spcPts val="1200"/>
              </a:spcBef>
              <a:spcAft>
                <a:spcPts val="1200"/>
              </a:spcAft>
              <a:buNone/>
            </a:pPr>
            <a:r>
              <a:rPr lang="en"/>
              <a:t>The sprint goal discussion is the first part of sprint planning</a:t>
            </a:r>
            <a:endParaRPr/>
          </a:p>
        </p:txBody>
      </p:sp>
      <p:sp>
        <p:nvSpPr>
          <p:cNvPr id="273" name="Google Shape;273;p4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Sprint Goal </a:t>
            </a:r>
            <a:endParaRPr/>
          </a:p>
        </p:txBody>
      </p:sp>
      <p:sp>
        <p:nvSpPr>
          <p:cNvPr id="279" name="Google Shape;279;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agree on a sprint goal during sprint planning</a:t>
            </a:r>
            <a:endParaRPr/>
          </a:p>
          <a:p>
            <a:pPr indent="-342900" lvl="0" marL="457200" rtl="0" algn="l">
              <a:spcBef>
                <a:spcPts val="1200"/>
              </a:spcBef>
              <a:spcAft>
                <a:spcPts val="0"/>
              </a:spcAft>
              <a:buSzPts val="1800"/>
              <a:buChar char="●"/>
            </a:pPr>
            <a:r>
              <a:rPr lang="en"/>
              <a:t>Add your sprint goal to your planning document</a:t>
            </a:r>
            <a:endParaRPr/>
          </a:p>
        </p:txBody>
      </p:sp>
      <p:sp>
        <p:nvSpPr>
          <p:cNvPr id="280" name="Google Shape;280;p4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Development Speed (Velocity)</a:t>
            </a:r>
            <a:endParaRPr/>
          </a:p>
        </p:txBody>
      </p:sp>
      <p:sp>
        <p:nvSpPr>
          <p:cNvPr id="286" name="Google Shape;286;p43"/>
          <p:cNvSpPr txBox="1"/>
          <p:nvPr>
            <p:ph idx="1" type="body"/>
          </p:nvPr>
        </p:nvSpPr>
        <p:spPr>
          <a:xfrm>
            <a:off x="274320" y="914400"/>
            <a:ext cx="8595300" cy="365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800">
                <a:solidFill>
                  <a:schemeClr val="accent2"/>
                </a:solidFill>
              </a:rPr>
              <a:t>v = s / t</a:t>
            </a:r>
            <a:endParaRPr b="1" sz="4800">
              <a:solidFill>
                <a:schemeClr val="accent2"/>
              </a:solidFill>
            </a:endParaRPr>
          </a:p>
          <a:p>
            <a:pPr indent="0" lvl="0" marL="0" rtl="0" algn="ctr">
              <a:spcBef>
                <a:spcPts val="1200"/>
              </a:spcBef>
              <a:spcAft>
                <a:spcPts val="1200"/>
              </a:spcAft>
              <a:buNone/>
            </a:pPr>
            <a:r>
              <a:rPr lang="en"/>
              <a:t>(Story points per sprint)</a:t>
            </a:r>
            <a:endParaRPr/>
          </a:p>
        </p:txBody>
      </p:sp>
      <p:sp>
        <p:nvSpPr>
          <p:cNvPr id="287" name="Google Shape;287;p4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88" name="Google Shape;288;p4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v = speed (velocity)</a:t>
            </a:r>
            <a:endParaRPr/>
          </a:p>
          <a:p>
            <a:pPr indent="0" lvl="0" marL="0" rtl="0" algn="l">
              <a:spcBef>
                <a:spcPts val="0"/>
              </a:spcBef>
              <a:spcAft>
                <a:spcPts val="0"/>
              </a:spcAft>
              <a:buNone/>
            </a:pPr>
            <a:r>
              <a:rPr lang="en"/>
              <a:t>s = size (of feature)</a:t>
            </a:r>
            <a:endParaRPr/>
          </a:p>
          <a:p>
            <a:pPr indent="0" lvl="0" marL="0" rtl="0" algn="l">
              <a:spcBef>
                <a:spcPts val="0"/>
              </a:spcBef>
              <a:spcAft>
                <a:spcPts val="0"/>
              </a:spcAft>
              <a:buNone/>
            </a:pPr>
            <a:r>
              <a:rPr lang="en"/>
              <a:t>t = time (in sprints)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Charting Development Speed</a:t>
            </a:r>
            <a:endParaRPr/>
          </a:p>
        </p:txBody>
      </p:sp>
      <p:sp>
        <p:nvSpPr>
          <p:cNvPr id="294" name="Google Shape;294;p4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95" name="Google Shape;295;p44"/>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Measuring Average Speed for Sprint Planning</a:t>
            </a:r>
            <a:endParaRPr/>
          </a:p>
        </p:txBody>
      </p:sp>
      <p:sp>
        <p:nvSpPr>
          <p:cNvPr id="301" name="Google Shape;301;p4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02" name="Google Shape;302;p4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Release Planning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Product Goal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Software Development as a Sequence of Releases</a:t>
            </a:r>
            <a:endParaRPr/>
          </a:p>
        </p:txBody>
      </p:sp>
      <p:sp>
        <p:nvSpPr>
          <p:cNvPr id="313" name="Google Shape;313;p4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14" name="Google Shape;314;p47"/>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Example of a Project / Product Release Plan</a:t>
            </a:r>
            <a:endParaRPr/>
          </a:p>
        </p:txBody>
      </p:sp>
      <p:sp>
        <p:nvSpPr>
          <p:cNvPr id="320" name="Google Shape;320;p4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321" name="Google Shape;321;p48"/>
          <p:cNvGraphicFramePr/>
          <p:nvPr/>
        </p:nvGraphicFramePr>
        <p:xfrm>
          <a:off x="274320" y="914400"/>
          <a:ext cx="3000000" cy="3000000"/>
        </p:xfrm>
        <a:graphic>
          <a:graphicData uri="http://schemas.openxmlformats.org/drawingml/2006/table">
            <a:tbl>
              <a:tblPr>
                <a:noFill/>
                <a:tableStyleId>{BDAB0A74-85FB-4089-B30C-396DBC577F7F}</a:tableStyleId>
              </a:tblPr>
              <a:tblGrid>
                <a:gridCol w="645525"/>
                <a:gridCol w="1905400"/>
                <a:gridCol w="1905400"/>
                <a:gridCol w="1034750"/>
                <a:gridCol w="1034750"/>
                <a:gridCol w="1034750"/>
                <a:gridCol w="1034750"/>
              </a:tblGrid>
              <a:tr h="167650">
                <a:tc>
                  <a:txBody>
                    <a:bodyPr/>
                    <a:lstStyle/>
                    <a:p>
                      <a:pPr indent="0" lvl="0" marL="0" rtl="0" algn="l">
                        <a:spcBef>
                          <a:spcPts val="0"/>
                        </a:spcBef>
                        <a:spcAft>
                          <a:spcPts val="0"/>
                        </a:spcAft>
                        <a:buNone/>
                      </a:pPr>
                      <a:r>
                        <a:rPr b="1" lang="en" sz="800">
                          <a:solidFill>
                            <a:schemeClr val="lt1"/>
                          </a:solidFill>
                        </a:rPr>
                        <a:t>Sprint</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Goal</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Feature Name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solidFill>
                            <a:schemeClr val="dk1"/>
                          </a:solidFill>
                        </a:rPr>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23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4</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b="1" lang="en" sz="800">
                          <a:solidFill>
                            <a:schemeClr val="lt1"/>
                          </a:solidFill>
                        </a:rPr>
                        <a:t>Features</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Register</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Login</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Logout</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Reset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Prompt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Change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Upload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Browse Photo Portfolio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Select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Photo Data</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Delete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Burn-down to</a:t>
            </a:r>
            <a:r>
              <a:rPr lang="en"/>
              <a:t> Project / Product Release (Burn-down Chart)</a:t>
            </a:r>
            <a:endParaRPr/>
          </a:p>
        </p:txBody>
      </p:sp>
      <p:sp>
        <p:nvSpPr>
          <p:cNvPr id="327" name="Google Shape;327;p4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28" name="Google Shape;328;p49"/>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Estimated vs. Real Burn-Down</a:t>
            </a:r>
            <a:endParaRPr/>
          </a:p>
        </p:txBody>
      </p:sp>
      <p:sp>
        <p:nvSpPr>
          <p:cNvPr id="334" name="Google Shape;334;p5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35" name="Google Shape;335;p5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Adjusting the Release Plan to Reality</a:t>
            </a:r>
            <a:endParaRPr/>
          </a:p>
        </p:txBody>
      </p:sp>
      <p:sp>
        <p:nvSpPr>
          <p:cNvPr id="341" name="Google Shape;341;p5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42" name="Google Shape;342;p51"/>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Project</a:t>
            </a:r>
            <a:r>
              <a:rPr lang="en"/>
              <a:t> Release Plans</a:t>
            </a:r>
            <a:endParaRPr/>
          </a:p>
        </p:txBody>
      </p:sp>
      <p:sp>
        <p:nvSpPr>
          <p:cNvPr id="348" name="Google Shape;348;p5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 mid-project and final release plan and keep them updated</a:t>
            </a:r>
            <a:endParaRPr/>
          </a:p>
          <a:p>
            <a:pPr indent="0" lvl="0" marL="0" rtl="0" algn="l">
              <a:spcBef>
                <a:spcPts val="1200"/>
              </a:spcBef>
              <a:spcAft>
                <a:spcPts val="1200"/>
              </a:spcAft>
              <a:buNone/>
            </a:pPr>
            <a:r>
              <a:rPr lang="en"/>
              <a:t>(The initial version of the final release plan is due only after the mid-project release.)</a:t>
            </a:r>
            <a:endParaRPr/>
          </a:p>
        </p:txBody>
      </p:sp>
      <p:sp>
        <p:nvSpPr>
          <p:cNvPr id="349" name="Google Shape;349;p5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Definition of Done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Almost Done …</a:t>
            </a:r>
            <a:endParaRPr/>
          </a:p>
        </p:txBody>
      </p:sp>
      <p:sp>
        <p:nvSpPr>
          <p:cNvPr id="360" name="Google Shape;360;p5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61" name="Google Shape;361;p54"/>
          <p:cNvPicPr preferRelativeResize="0"/>
          <p:nvPr/>
        </p:nvPicPr>
        <p:blipFill>
          <a:blip r:embed="rId4">
            <a:alphaModFix/>
          </a:blip>
          <a:stretch>
            <a:fillRect/>
          </a:stretch>
        </p:blipFill>
        <p:spPr>
          <a:xfrm>
            <a:off x="2102717" y="914400"/>
            <a:ext cx="4938567" cy="36575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a:t>
            </a:r>
            <a:endParaRPr/>
          </a:p>
        </p:txBody>
      </p:sp>
      <p:sp>
        <p:nvSpPr>
          <p:cNvPr id="367" name="Google Shape;367;p5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definition of done</a:t>
            </a:r>
            <a:r>
              <a:rPr lang="en"/>
              <a:t> (DoD) is</a:t>
            </a:r>
            <a:endParaRPr/>
          </a:p>
          <a:p>
            <a:pPr indent="-342900" lvl="0" marL="457200" rtl="0" algn="l">
              <a:spcBef>
                <a:spcPts val="1200"/>
              </a:spcBef>
              <a:spcAft>
                <a:spcPts val="0"/>
              </a:spcAft>
              <a:buSzPts val="1800"/>
              <a:buChar char="●"/>
            </a:pPr>
            <a:r>
              <a:rPr lang="en"/>
              <a:t>An auditable check-list of propositions about an artifact</a:t>
            </a:r>
            <a:endParaRPr/>
          </a:p>
          <a:p>
            <a:pPr indent="-342900" lvl="0" marL="457200" rtl="0" algn="l">
              <a:spcBef>
                <a:spcPts val="0"/>
              </a:spcBef>
              <a:spcAft>
                <a:spcPts val="0"/>
              </a:spcAft>
              <a:buSzPts val="1800"/>
              <a:buChar char="●"/>
            </a:pPr>
            <a:r>
              <a:rPr lang="en"/>
              <a:t>Shared by all artifacts of the same type</a:t>
            </a:r>
            <a:endParaRPr/>
          </a:p>
          <a:p>
            <a:pPr indent="-342900" lvl="0" marL="457200" rtl="0" algn="l">
              <a:spcBef>
                <a:spcPts val="0"/>
              </a:spcBef>
              <a:spcAft>
                <a:spcPts val="0"/>
              </a:spcAft>
              <a:buSzPts val="1800"/>
              <a:buChar char="●"/>
            </a:pPr>
            <a:r>
              <a:rPr lang="en"/>
              <a:t>Typically of a technical nature</a:t>
            </a:r>
            <a:endParaRPr/>
          </a:p>
          <a:p>
            <a:pPr indent="0" lvl="0" marL="0" rtl="0" algn="l">
              <a:spcBef>
                <a:spcPts val="1200"/>
              </a:spcBef>
              <a:spcAft>
                <a:spcPts val="0"/>
              </a:spcAft>
              <a:buNone/>
            </a:pPr>
            <a:r>
              <a:rPr lang="en"/>
              <a:t>Assessing whether the artifact is “done”</a:t>
            </a:r>
            <a:endParaRPr/>
          </a:p>
          <a:p>
            <a:pPr indent="0" lvl="0" marL="0" rtl="0" algn="l">
              <a:spcBef>
                <a:spcPts val="1200"/>
              </a:spcBef>
              <a:spcAft>
                <a:spcPts val="1200"/>
              </a:spcAft>
              <a:buNone/>
            </a:pPr>
            <a:r>
              <a:t/>
            </a:r>
            <a:endParaRPr/>
          </a:p>
        </p:txBody>
      </p:sp>
      <p:sp>
        <p:nvSpPr>
          <p:cNvPr id="368" name="Google Shape;368;p5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Decisions Utilizing Definitions of Done</a:t>
            </a:r>
            <a:endParaRPr/>
          </a:p>
        </p:txBody>
      </p:sp>
      <p:sp>
        <p:nvSpPr>
          <p:cNvPr id="374" name="Google Shape;374;p5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There are three main decisions with associated definitions of done</a:t>
            </a:r>
            <a:endParaRPr/>
          </a:p>
          <a:p>
            <a:pPr indent="-342900" lvl="0" marL="457200" rtl="0" algn="l">
              <a:spcBef>
                <a:spcPts val="1200"/>
              </a:spcBef>
              <a:spcAft>
                <a:spcPts val="0"/>
              </a:spcAft>
              <a:buSzPts val="1800"/>
              <a:buAutoNum type="arabicPeriod"/>
            </a:pPr>
            <a:r>
              <a:rPr lang="en"/>
              <a:t>Feature</a:t>
            </a:r>
            <a:endParaRPr/>
          </a:p>
          <a:p>
            <a:pPr indent="-342900" lvl="0" marL="457200" rtl="0" algn="l">
              <a:spcBef>
                <a:spcPts val="0"/>
              </a:spcBef>
              <a:spcAft>
                <a:spcPts val="0"/>
              </a:spcAft>
              <a:buSzPts val="1800"/>
              <a:buAutoNum type="arabicPeriod"/>
            </a:pPr>
            <a:r>
              <a:rPr lang="en"/>
              <a:t>Sprint release </a:t>
            </a:r>
            <a:endParaRPr/>
          </a:p>
          <a:p>
            <a:pPr indent="-342900" lvl="0" marL="457200" rtl="0" algn="l">
              <a:spcBef>
                <a:spcPts val="0"/>
              </a:spcBef>
              <a:spcAft>
                <a:spcPts val="0"/>
              </a:spcAft>
              <a:buSzPts val="1800"/>
              <a:buAutoNum type="arabicPeriod"/>
            </a:pPr>
            <a:r>
              <a:rPr lang="en"/>
              <a:t>Project release</a:t>
            </a:r>
            <a:endParaRPr/>
          </a:p>
          <a:p>
            <a:pPr indent="0" lvl="0" marL="0" rtl="0" algn="l">
              <a:spcBef>
                <a:spcPts val="1200"/>
              </a:spcBef>
              <a:spcAft>
                <a:spcPts val="0"/>
              </a:spcAft>
              <a:buNone/>
            </a:pPr>
            <a:r>
              <a:rPr lang="en"/>
              <a:t>In contrast, to feature definitions of done, acceptance criteria are</a:t>
            </a:r>
            <a:endParaRPr/>
          </a:p>
          <a:p>
            <a:pPr indent="-342900" lvl="0" marL="457200" rtl="0" algn="l">
              <a:spcBef>
                <a:spcPts val="1200"/>
              </a:spcBef>
              <a:spcAft>
                <a:spcPts val="0"/>
              </a:spcAft>
              <a:buSzPts val="1800"/>
              <a:buChar char="●"/>
            </a:pPr>
            <a:r>
              <a:rPr lang="en"/>
              <a:t>Specific to each backlog item</a:t>
            </a:r>
            <a:endParaRPr/>
          </a:p>
          <a:p>
            <a:pPr indent="-342900" lvl="0" marL="457200" rtl="0" algn="l">
              <a:spcBef>
                <a:spcPts val="0"/>
              </a:spcBef>
              <a:spcAft>
                <a:spcPts val="0"/>
              </a:spcAft>
              <a:buSzPts val="1800"/>
              <a:buChar char="●"/>
            </a:pPr>
            <a:r>
              <a:rPr lang="en"/>
              <a:t>Typically of an application domain nature</a:t>
            </a:r>
            <a:endParaRPr/>
          </a:p>
          <a:p>
            <a:pPr indent="0" lvl="0" marL="0" rtl="0" algn="l">
              <a:spcBef>
                <a:spcPts val="1200"/>
              </a:spcBef>
              <a:spcAft>
                <a:spcPts val="1200"/>
              </a:spcAft>
              <a:buNone/>
            </a:pPr>
            <a:r>
              <a:rPr lang="en"/>
              <a:t> </a:t>
            </a:r>
            <a:endParaRPr/>
          </a:p>
        </p:txBody>
      </p:sp>
      <p:sp>
        <p:nvSpPr>
          <p:cNvPr id="375" name="Google Shape;375;p5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Goal [1]</a:t>
            </a:r>
            <a:endParaRPr/>
          </a:p>
        </p:txBody>
      </p:sp>
      <p:sp>
        <p:nvSpPr>
          <p:cNvPr id="62" name="Google Shape;62;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goal</a:t>
            </a:r>
            <a:r>
              <a:rPr lang="en"/>
              <a:t> is </a:t>
            </a:r>
            <a:endParaRPr/>
          </a:p>
          <a:p>
            <a:pPr indent="-342900" lvl="0" marL="457200" rtl="0" algn="l">
              <a:spcBef>
                <a:spcPts val="1200"/>
              </a:spcBef>
              <a:spcAft>
                <a:spcPts val="0"/>
              </a:spcAft>
              <a:buSzPts val="1800"/>
              <a:buChar char="●"/>
            </a:pPr>
            <a:r>
              <a:rPr lang="en"/>
              <a:t>The purpose of undertaking the project</a:t>
            </a:r>
            <a:endParaRPr/>
          </a:p>
          <a:p>
            <a:pPr indent="0" lvl="0" marL="0" rtl="0" algn="l">
              <a:spcBef>
                <a:spcPts val="1200"/>
              </a:spcBef>
              <a:spcAft>
                <a:spcPts val="0"/>
              </a:spcAft>
              <a:buNone/>
            </a:pPr>
            <a:r>
              <a:rPr lang="en"/>
              <a:t>To resolve the product / project conflict, AMOS separately defines</a:t>
            </a:r>
            <a:endParaRPr/>
          </a:p>
          <a:p>
            <a:pPr indent="-342900" lvl="0" marL="457200" rtl="0" algn="l">
              <a:spcBef>
                <a:spcPts val="1200"/>
              </a:spcBef>
              <a:spcAft>
                <a:spcPts val="0"/>
              </a:spcAft>
              <a:buSzPts val="1800"/>
              <a:buChar char="●"/>
            </a:pPr>
            <a:r>
              <a:rPr lang="en"/>
              <a:t>Product vision and project mission</a:t>
            </a:r>
            <a:endParaRPr/>
          </a:p>
        </p:txBody>
      </p:sp>
      <p:sp>
        <p:nvSpPr>
          <p:cNvPr id="63" name="Google Shape;63;p1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64" name="Google Shape;64;p12"/>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Introduced only in the Scrum 2020 guide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Features</a:t>
            </a:r>
            <a:endParaRPr/>
          </a:p>
        </p:txBody>
      </p:sp>
      <p:sp>
        <p:nvSpPr>
          <p:cNvPr id="381" name="Google Shape;381;p5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Component tests have been written and pass</a:t>
            </a:r>
            <a:endParaRPr/>
          </a:p>
          <a:p>
            <a:pPr indent="-342900" lvl="0" marL="457200" rtl="0" algn="l">
              <a:spcBef>
                <a:spcPts val="0"/>
              </a:spcBef>
              <a:spcAft>
                <a:spcPts val="0"/>
              </a:spcAft>
              <a:buSzPts val="1800"/>
              <a:buChar char="●"/>
            </a:pPr>
            <a:r>
              <a:rPr lang="en"/>
              <a:t>Code review has been completed and code has been merged</a:t>
            </a:r>
            <a:endParaRPr/>
          </a:p>
          <a:p>
            <a:pPr indent="-342900" lvl="0" marL="457200" rtl="0" algn="l">
              <a:spcBef>
                <a:spcPts val="0"/>
              </a:spcBef>
              <a:spcAft>
                <a:spcPts val="0"/>
              </a:spcAft>
              <a:buSzPts val="1800"/>
              <a:buChar char="●"/>
            </a:pPr>
            <a:r>
              <a:rPr lang="en"/>
              <a:t>All feature branches have been merged and closed</a:t>
            </a:r>
            <a:endParaRPr/>
          </a:p>
          <a:p>
            <a:pPr indent="-342900" lvl="0" marL="457200" rtl="0" algn="l">
              <a:spcBef>
                <a:spcPts val="0"/>
              </a:spcBef>
              <a:spcAft>
                <a:spcPts val="0"/>
              </a:spcAft>
              <a:buSzPts val="1800"/>
              <a:buChar char="●"/>
            </a:pPr>
            <a:r>
              <a:rPr lang="en"/>
              <a:t>New feature code has been documented</a:t>
            </a:r>
            <a:endParaRPr/>
          </a:p>
        </p:txBody>
      </p:sp>
      <p:sp>
        <p:nvSpPr>
          <p:cNvPr id="382" name="Google Shape;382;p5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Sprint Release</a:t>
            </a:r>
            <a:endParaRPr/>
          </a:p>
        </p:txBody>
      </p:sp>
      <p:sp>
        <p:nvSpPr>
          <p:cNvPr id="388" name="Google Shape;388;p5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Project builds, deploys, and tests successfully</a:t>
            </a:r>
            <a:endParaRPr/>
          </a:p>
          <a:p>
            <a:pPr indent="-342900" lvl="0" marL="457200" rtl="0" algn="l">
              <a:spcBef>
                <a:spcPts val="0"/>
              </a:spcBef>
              <a:spcAft>
                <a:spcPts val="0"/>
              </a:spcAft>
              <a:buSzPts val="1800"/>
              <a:buChar char="●"/>
            </a:pPr>
            <a:r>
              <a:rPr lang="en"/>
              <a:t>Database update scripts succeed, consistency tests pass</a:t>
            </a:r>
            <a:endParaRPr/>
          </a:p>
          <a:p>
            <a:pPr indent="-342900" lvl="0" marL="457200" rtl="0" algn="l">
              <a:spcBef>
                <a:spcPts val="0"/>
              </a:spcBef>
              <a:spcAft>
                <a:spcPts val="0"/>
              </a:spcAft>
              <a:buSzPts val="1800"/>
              <a:buChar char="●"/>
            </a:pPr>
            <a:r>
              <a:rPr lang="en"/>
              <a:t>Sprint release notes have been written</a:t>
            </a:r>
            <a:endParaRPr/>
          </a:p>
          <a:p>
            <a:pPr indent="-342900" lvl="0" marL="457200" rtl="0" algn="l">
              <a:spcBef>
                <a:spcPts val="0"/>
              </a:spcBef>
              <a:spcAft>
                <a:spcPts val="0"/>
              </a:spcAft>
              <a:buSzPts val="1800"/>
              <a:buChar char="●"/>
            </a:pPr>
            <a:r>
              <a:rPr lang="en"/>
              <a:t>Change log has been updated</a:t>
            </a:r>
            <a:endParaRPr/>
          </a:p>
          <a:p>
            <a:pPr indent="0" lvl="0" marL="0" rtl="0" algn="l">
              <a:spcBef>
                <a:spcPts val="1200"/>
              </a:spcBef>
              <a:spcAft>
                <a:spcPts val="1200"/>
              </a:spcAft>
              <a:buNone/>
            </a:pPr>
            <a:r>
              <a:t/>
            </a:r>
            <a:endParaRPr/>
          </a:p>
        </p:txBody>
      </p:sp>
      <p:sp>
        <p:nvSpPr>
          <p:cNvPr id="389" name="Google Shape;389;p5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Project Release</a:t>
            </a:r>
            <a:endParaRPr/>
          </a:p>
        </p:txBody>
      </p:sp>
      <p:sp>
        <p:nvSpPr>
          <p:cNvPr id="395" name="Google Shape;395;p5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interaction tests pass on all major browsers</a:t>
            </a:r>
            <a:endParaRPr/>
          </a:p>
          <a:p>
            <a:pPr indent="-342900" lvl="0" marL="457200" rtl="0" algn="l">
              <a:spcBef>
                <a:spcPts val="0"/>
              </a:spcBef>
              <a:spcAft>
                <a:spcPts val="0"/>
              </a:spcAft>
              <a:buSzPts val="1800"/>
              <a:buChar char="●"/>
            </a:pPr>
            <a:r>
              <a:rPr lang="en"/>
              <a:t>Component t</a:t>
            </a:r>
            <a:r>
              <a:rPr lang="en"/>
              <a:t>est coverage is above 70%</a:t>
            </a:r>
            <a:endParaRPr/>
          </a:p>
          <a:p>
            <a:pPr indent="-342900" lvl="0" marL="457200" rtl="0" algn="l">
              <a:spcBef>
                <a:spcPts val="0"/>
              </a:spcBef>
              <a:spcAft>
                <a:spcPts val="0"/>
              </a:spcAft>
              <a:buSzPts val="1800"/>
              <a:buChar char="●"/>
            </a:pPr>
            <a:r>
              <a:rPr lang="en"/>
              <a:t>Design documentation has been updated</a:t>
            </a:r>
            <a:endParaRPr/>
          </a:p>
          <a:p>
            <a:pPr indent="-342900" lvl="0" marL="457200" rtl="0" algn="l">
              <a:spcBef>
                <a:spcPts val="0"/>
              </a:spcBef>
              <a:spcAft>
                <a:spcPts val="0"/>
              </a:spcAft>
              <a:buSzPts val="1800"/>
              <a:buChar char="●"/>
            </a:pPr>
            <a:r>
              <a:rPr lang="en"/>
              <a:t>User documentation has been updated</a:t>
            </a:r>
            <a:endParaRPr/>
          </a:p>
        </p:txBody>
      </p:sp>
      <p:sp>
        <p:nvSpPr>
          <p:cNvPr id="396" name="Google Shape;396;p5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Definitions of Done</a:t>
            </a:r>
            <a:endParaRPr/>
          </a:p>
        </p:txBody>
      </p:sp>
      <p:sp>
        <p:nvSpPr>
          <p:cNvPr id="402" name="Google Shape;402;p6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and agree upon definitions of done for all three types</a:t>
            </a:r>
            <a:endParaRPr/>
          </a:p>
          <a:p>
            <a:pPr indent="0" lvl="0" marL="0" rtl="0" algn="l">
              <a:spcBef>
                <a:spcPts val="1200"/>
              </a:spcBef>
              <a:spcAft>
                <a:spcPts val="1200"/>
              </a:spcAft>
              <a:buNone/>
            </a:pPr>
            <a:r>
              <a:rPr lang="en"/>
              <a:t>Feel free to strengthen the definitions of done over time</a:t>
            </a:r>
            <a:endParaRPr/>
          </a:p>
        </p:txBody>
      </p:sp>
      <p:sp>
        <p:nvSpPr>
          <p:cNvPr id="403" name="Google Shape;403;p6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7. Roadmapping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Illustration of Example Roadmap</a:t>
            </a:r>
            <a:endParaRPr/>
          </a:p>
        </p:txBody>
      </p:sp>
      <p:sp>
        <p:nvSpPr>
          <p:cNvPr id="414" name="Google Shape;414;p6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415" name="Google Shape;415;p62"/>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Time Horizons of Planning Concepts</a:t>
            </a:r>
            <a:endParaRPr/>
          </a:p>
        </p:txBody>
      </p:sp>
      <p:sp>
        <p:nvSpPr>
          <p:cNvPr id="421" name="Google Shape;421;p6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422" name="Google Shape;422;p63"/>
          <p:cNvGraphicFramePr/>
          <p:nvPr/>
        </p:nvGraphicFramePr>
        <p:xfrm>
          <a:off x="274320" y="914400"/>
          <a:ext cx="3000000" cy="3000000"/>
        </p:xfrm>
        <a:graphic>
          <a:graphicData uri="http://schemas.openxmlformats.org/drawingml/2006/table">
            <a:tbl>
              <a:tblPr>
                <a:noFill/>
                <a:tableStyleId>{177BF7F4-FAC5-4150-8EA7-34E74D013A99}</a:tableStyleId>
              </a:tblPr>
              <a:tblGrid>
                <a:gridCol w="1719075"/>
                <a:gridCol w="1719075"/>
                <a:gridCol w="1719075"/>
                <a:gridCol w="1719075"/>
                <a:gridCol w="1719075"/>
              </a:tblGrid>
              <a:tr h="914375">
                <a:tc>
                  <a:txBody>
                    <a:bodyPr/>
                    <a:lstStyle/>
                    <a:p>
                      <a:pPr indent="0" lvl="0" marL="0" rtl="0" algn="ctr">
                        <a:spcBef>
                          <a:spcPts val="0"/>
                        </a:spcBef>
                        <a:spcAft>
                          <a:spcPts val="0"/>
                        </a:spcAft>
                        <a:buNone/>
                      </a:pPr>
                      <a:r>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lt1"/>
                          </a:solidFill>
                        </a:rPr>
                        <a:t>Time-frame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Content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Certainty</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Owner</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914375">
                <a:tc>
                  <a:txBody>
                    <a:bodyPr/>
                    <a:lstStyle/>
                    <a:p>
                      <a:pPr indent="0" lvl="0" marL="0" rtl="0" algn="l">
                        <a:spcBef>
                          <a:spcPts val="0"/>
                        </a:spcBef>
                        <a:spcAft>
                          <a:spcPts val="0"/>
                        </a:spcAft>
                        <a:buNone/>
                      </a:pPr>
                      <a:r>
                        <a:rPr b="1" lang="en" sz="1800">
                          <a:solidFill>
                            <a:schemeClr val="lt1"/>
                          </a:solidFill>
                        </a:rPr>
                        <a:t>Product</a:t>
                      </a:r>
                      <a:br>
                        <a:rPr b="1" lang="en" sz="1800">
                          <a:solidFill>
                            <a:schemeClr val="lt1"/>
                          </a:solidFill>
                        </a:rPr>
                      </a:br>
                      <a:r>
                        <a:rPr b="1" lang="en" sz="1800">
                          <a:solidFill>
                            <a:schemeClr val="lt1"/>
                          </a:solidFill>
                        </a:rPr>
                        <a:t>vision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Long</a:t>
                      </a:r>
                      <a:r>
                        <a:rPr lang="en"/>
                        <a:t>-term</a:t>
                      </a:r>
                      <a:br>
                        <a:rPr lang="en"/>
                      </a:br>
                      <a:r>
                        <a:rPr lang="en"/>
                        <a:t>(3+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High-level ideas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Low</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CEO / business 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14375">
                <a:tc>
                  <a:txBody>
                    <a:bodyPr/>
                    <a:lstStyle/>
                    <a:p>
                      <a:pPr indent="0" lvl="0" marL="0" rtl="0" algn="l">
                        <a:spcBef>
                          <a:spcPts val="0"/>
                        </a:spcBef>
                        <a:spcAft>
                          <a:spcPts val="0"/>
                        </a:spcAft>
                        <a:buNone/>
                      </a:pPr>
                      <a:r>
                        <a:rPr b="1" lang="en" sz="1800">
                          <a:solidFill>
                            <a:schemeClr val="lt1"/>
                          </a:solidFill>
                        </a:rPr>
                        <a:t>Product roadmap</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Medium</a:t>
                      </a:r>
                      <a:br>
                        <a:rPr lang="en"/>
                      </a:br>
                      <a:r>
                        <a:rPr lang="en"/>
                        <a:t>(1-5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Themes and epics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Medium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(Strategic) p</a:t>
                      </a:r>
                      <a:r>
                        <a:rPr lang="en"/>
                        <a:t>roduct manager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375">
                <a:tc>
                  <a:txBody>
                    <a:bodyPr/>
                    <a:lstStyle/>
                    <a:p>
                      <a:pPr indent="0" lvl="0" marL="0" rtl="0" algn="l">
                        <a:spcBef>
                          <a:spcPts val="0"/>
                        </a:spcBef>
                        <a:spcAft>
                          <a:spcPts val="0"/>
                        </a:spcAft>
                        <a:buNone/>
                      </a:pPr>
                      <a:r>
                        <a:rPr b="1" lang="en" sz="1800">
                          <a:solidFill>
                            <a:schemeClr val="lt1"/>
                          </a:solidFill>
                        </a:rPr>
                        <a:t>Product release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Short-term (months)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Epics and features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Scrum p</a:t>
                      </a:r>
                      <a:r>
                        <a:rPr lang="en"/>
                        <a:t>roduct</a:t>
                      </a:r>
                      <a:br>
                        <a:rPr lang="en"/>
                      </a:br>
                      <a:r>
                        <a:rPr lang="en"/>
                        <a:t>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Planning vs. Organizational Scope</a:t>
            </a:r>
            <a:endParaRPr/>
          </a:p>
        </p:txBody>
      </p:sp>
      <p:sp>
        <p:nvSpPr>
          <p:cNvPr id="428" name="Google Shape;428;p6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429" name="Google Shape;429;p64"/>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435" name="Google Shape;435;p6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a:p>
            <a:pPr indent="0" lvl="0" marL="0" rtl="0" algn="l">
              <a:spcBef>
                <a:spcPts val="1200"/>
              </a:spcBef>
              <a:spcAft>
                <a:spcPts val="1200"/>
              </a:spcAft>
              <a:buNone/>
            </a:pPr>
            <a:r>
              <a:t/>
            </a:r>
            <a:endParaRPr/>
          </a:p>
        </p:txBody>
      </p:sp>
      <p:sp>
        <p:nvSpPr>
          <p:cNvPr id="436" name="Google Shape;436;p6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6"/>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442" name="Google Shape;442;p66"/>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Vision</a:t>
            </a:r>
            <a:endParaRPr/>
          </a:p>
        </p:txBody>
      </p:sp>
      <p:sp>
        <p:nvSpPr>
          <p:cNvPr id="70" name="Google Shape;70;p1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71" name="Google Shape;71;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vision</a:t>
            </a:r>
            <a:r>
              <a:rPr lang="en"/>
              <a:t> is the</a:t>
            </a:r>
            <a:endParaRPr/>
          </a:p>
          <a:p>
            <a:pPr indent="-342900" lvl="0" marL="457200" rtl="0" algn="l">
              <a:spcBef>
                <a:spcPts val="1200"/>
              </a:spcBef>
              <a:spcAft>
                <a:spcPts val="0"/>
              </a:spcAft>
              <a:buSzPts val="1800"/>
              <a:buChar char="●"/>
            </a:pPr>
            <a:r>
              <a:rPr lang="en"/>
              <a:t>Timeless reason why the software under development should exist</a:t>
            </a:r>
            <a:endParaRPr/>
          </a:p>
          <a:p>
            <a:pPr indent="0" lvl="0" marL="0" rtl="0" algn="l">
              <a:spcBef>
                <a:spcPts val="1200"/>
              </a:spcBef>
              <a:spcAft>
                <a:spcPts val="0"/>
              </a:spcAft>
              <a:buNone/>
            </a:pPr>
            <a:r>
              <a:rPr lang="en"/>
              <a:t>The product vision should contain a sustainability model</a:t>
            </a:r>
            <a:endParaRPr/>
          </a:p>
          <a:p>
            <a:pPr indent="-342900" lvl="0" marL="457200" rtl="0" algn="l">
              <a:spcBef>
                <a:spcPts val="1200"/>
              </a:spcBef>
              <a:spcAft>
                <a:spcPts val="0"/>
              </a:spcAft>
              <a:buSzPts val="1800"/>
              <a:buChar char="●"/>
            </a:pPr>
            <a:r>
              <a:rPr lang="en"/>
              <a:t>Business value of why someone pays for the development</a:t>
            </a:r>
            <a:endParaRPr/>
          </a:p>
        </p:txBody>
      </p:sp>
      <p:sp>
        <p:nvSpPr>
          <p:cNvPr id="72" name="Google Shape;72;p13"/>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Flowers social network helps flower enthusiasts worldwide to connect with each other and enjoy following their favorite hobby online. Centered on showing and rating favorite flower photos, it inspires growing and presenting ever more beautiful flowers. With a highly engaged user community, Flowers is the best place for producers and sellers of gardening supply to reach out to customers and engage with them. Such engagement involves understanding flower enthusiasts’ needs around gardening supplies and selling to them.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448" name="Google Shape;448;p6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uni1.de/amos</a:t>
            </a:r>
            <a:r>
              <a:rPr b="0" lang="en" sz="900"/>
              <a:t> </a:t>
            </a:r>
            <a:endParaRPr b="0" sz="900"/>
          </a:p>
        </p:txBody>
      </p:sp>
      <p:sp>
        <p:nvSpPr>
          <p:cNvPr id="449" name="Google Shape;449;p6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2009, 2024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project mission</a:t>
            </a:r>
            <a:r>
              <a:rPr lang="en"/>
              <a:t> is</a:t>
            </a:r>
            <a:endParaRPr/>
          </a:p>
          <a:p>
            <a:pPr indent="-342900" lvl="0" marL="457200" rtl="0" algn="l">
              <a:spcBef>
                <a:spcPts val="1200"/>
              </a:spcBef>
              <a:spcAft>
                <a:spcPts val="0"/>
              </a:spcAft>
              <a:buSzPts val="1800"/>
              <a:buChar char="●"/>
            </a:pPr>
            <a:r>
              <a:rPr lang="en"/>
              <a:t>What the team has committed to achieving within the given project time-frame</a:t>
            </a:r>
            <a:endParaRPr/>
          </a:p>
        </p:txBody>
      </p:sp>
      <p:sp>
        <p:nvSpPr>
          <p:cNvPr id="78" name="Google Shape;78;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Mission</a:t>
            </a:r>
            <a:endParaRPr/>
          </a:p>
        </p:txBody>
      </p:sp>
      <p:sp>
        <p:nvSpPr>
          <p:cNvPr id="79" name="Google Shape;79;p1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80" name="Google Shape;80;p14"/>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mission of this project is to create an MVP for Wahlzeit with the Flowers extension. Core functionality will be showing and rating photos, basic user management, case management, and minimal system administration.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Product Vision and Project Mission</a:t>
            </a:r>
            <a:endParaRPr/>
          </a:p>
        </p:txBody>
      </p:sp>
      <p:sp>
        <p:nvSpPr>
          <p:cNvPr id="86" name="Google Shape;86;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define and agree on product vision and project mission</a:t>
            </a:r>
            <a:endParaRPr/>
          </a:p>
          <a:p>
            <a:pPr indent="0" lvl="0" marL="0" rtl="0" algn="l">
              <a:spcBef>
                <a:spcPts val="1200"/>
              </a:spcBef>
              <a:spcAft>
                <a:spcPts val="1200"/>
              </a:spcAft>
              <a:buNone/>
            </a:pPr>
            <a:r>
              <a:rPr lang="en"/>
              <a:t>If necessary, update vision and mission during the project</a:t>
            </a:r>
            <a:endParaRPr/>
          </a:p>
        </p:txBody>
      </p:sp>
      <p:sp>
        <p:nvSpPr>
          <p:cNvPr id="87" name="Google Shape;87;p1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Goal / Product Glossary / Product Backlog</a:t>
            </a:r>
            <a:endParaRPr/>
          </a:p>
        </p:txBody>
      </p:sp>
      <p:sp>
        <p:nvSpPr>
          <p:cNvPr id="93" name="Google Shape;93;p1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94" name="Google Shape;94;p16"/>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