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25DEFE-EB13-46BB-99A0-56F9EF83F260}">
  <a:tblStyle styleId="{2C25DEFE-EB13-46BB-99A0-56F9EF83F2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edd7a55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edd7a55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e426526d4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e426526d4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5ce12502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5ce12502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e426526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e426526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e426526d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e426526d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e426526d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e426526d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e426526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e426526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26526d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26526d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e426526d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e426526d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426526d4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426526d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e426526d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e426526d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e426526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e426526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e426526d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e426526d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2e426526d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2e426526d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e426526d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e426526d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426526d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426526d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e426526d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e426526d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e426526d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e426526d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e426526d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2e426526d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e426526d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2e426526d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e426526d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e426526d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e426526d4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e426526d4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2e426526d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2e426526d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e426526d4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e426526d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e426526d4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2e426526d4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e426526d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2e426526d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e426526d4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e426526d4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349f43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349f43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e426526d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e426526d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e426526d4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e426526d4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e426526d4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e426526d4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2e426526d4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2e426526d4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2e426526d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2e426526d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e426526d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e426526d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5b0dbeb2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5b0dbeb2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b0dbeb2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5b0dbeb2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e426526d4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e426526d4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1c0ffff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1c0ffff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e1c0ffff1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e1c0ffff1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26526d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26526d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92349f43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92349f43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26526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26526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e426526d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2e426526d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www.youtube.com/watch?v=Jp5japiHAs4" TargetMode="External"/><Relationship Id="rId5" Type="http://schemas.openxmlformats.org/officeDocument/2006/relationships/image" Target="../media/image7.jpg"/><Relationship Id="rId6" Type="http://schemas.openxmlformats.org/officeDocument/2006/relationships/hyperlink" Target="https://en.wikipedia.org/wiki/Ward_Cunningham" TargetMode="External"/><Relationship Id="rId7" Type="http://schemas.openxmlformats.org/officeDocument/2006/relationships/hyperlink" Target="https://youtu.be/Jp5japiHAs4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adap.uni1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Programming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Teams (Dealing With Complexity)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Inner-Source Software Development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Technical Debt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Ward Cunningham [1] on Technical Debt [2]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8" name="Google Shape;118;p20" title="Debt Metaphor explained by Ward Cunningham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688" y="914400"/>
            <a:ext cx="647862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https://en.wikipedia.org/wiki/Ward_Cunningham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</a:t>
            </a:r>
            <a:r>
              <a:rPr lang="en" u="sng">
                <a:solidFill>
                  <a:schemeClr val="hlink"/>
                </a:solidFill>
                <a:hlinkClick r:id="rId7"/>
              </a:rPr>
              <a:t>https://youtu.be/Jp5japiHAs4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Debt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debt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quality or comprehensiveness of code that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accept to temporarily speed up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Until you have to pay back the debt by refactoring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 metaphor used to communicate with managers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Technical Debt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Identify the technical debt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so called “code smells”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Determine the need to act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</a:t>
            </a:r>
            <a:r>
              <a:rPr lang="en"/>
              <a:t>correlating</a:t>
            </a:r>
            <a:r>
              <a:rPr lang="en"/>
              <a:t> occurrences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Know how to pay back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By refactoring your code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[1]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smells</a:t>
            </a:r>
            <a:r>
              <a:rPr lang="en"/>
              <a:t>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Identifiable structures in code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Violate established design principles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overall code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Code smells are not bugs (the code works, it just … smells)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1" name="Google Shape;141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Fowler, M. (1999). Refactoring. Addison-Wesley Professional.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Code Smells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Duplicate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Long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Large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“Three Strikes” Rule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201167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First time: 		</a:t>
            </a:r>
            <a:r>
              <a:rPr b="1" lang="en" sz="2400"/>
              <a:t>Just do it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Second time: 	</a:t>
            </a:r>
            <a:r>
              <a:rPr b="1" lang="en" sz="2400"/>
              <a:t>Wince at duplication</a:t>
            </a:r>
            <a:endParaRPr b="1" sz="2400"/>
          </a:p>
          <a:p>
            <a:pPr indent="0" lvl="0" marL="2011679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Third time: 		</a:t>
            </a:r>
            <a:r>
              <a:rPr b="1" lang="en" sz="2400"/>
              <a:t>Refactor</a:t>
            </a:r>
            <a:endParaRPr b="1" sz="24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refactoring</a:t>
            </a:r>
            <a:r>
              <a:rPr lang="en"/>
              <a:t> is a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Behavior-preserving transformation of code (with the goal of improving it)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 Process (“Two Hats”)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Refactorings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Pull up field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template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Decompose conditional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subclass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Extract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Smell Removal by Refactoring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Duplicated Code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Pull Up Field</a:t>
            </a:r>
            <a:r>
              <a:rPr lang="en"/>
              <a:t> or 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Long Method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Method</a:t>
            </a:r>
            <a:r>
              <a:rPr lang="en"/>
              <a:t> or</a:t>
            </a:r>
            <a:r>
              <a:rPr b="1" lang="en"/>
              <a:t> </a:t>
            </a:r>
            <a:r>
              <a:rPr b="1" lang="en">
                <a:solidFill>
                  <a:schemeClr val="accent2"/>
                </a:solidFill>
              </a:rPr>
              <a:t>Decompose Conditional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Remove </a:t>
            </a:r>
            <a:r>
              <a:rPr b="1" lang="en">
                <a:solidFill>
                  <a:schemeClr val="accent3"/>
                </a:solidFill>
              </a:rPr>
              <a:t>Large Class</a:t>
            </a:r>
            <a:r>
              <a:rPr lang="en"/>
              <a:t> by </a:t>
            </a:r>
            <a:r>
              <a:rPr b="1" lang="en">
                <a:solidFill>
                  <a:schemeClr val="accent2"/>
                </a:solidFill>
              </a:rPr>
              <a:t>Extract Class</a:t>
            </a:r>
            <a:r>
              <a:rPr lang="en"/>
              <a:t> or </a:t>
            </a:r>
            <a:r>
              <a:rPr b="1" lang="en">
                <a:solidFill>
                  <a:schemeClr val="accent2"/>
                </a:solidFill>
              </a:rPr>
              <a:t>Extract Subclass</a:t>
            </a:r>
            <a:r>
              <a:rPr lang="en"/>
              <a:t> or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IDEs Readily Support (Some) Refactorings</a:t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0000" y="914400"/>
            <a:ext cx="6464008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Test-Driven Development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Terminology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is a process for assessing correct operation according to a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the instructions to perform a specific assessment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tests (unit tests) test a particular component in isolation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tests (functional tests) test a cross-cutting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tests (end-to-end tests) test the interaction of several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Tests can be automated or manually performed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Test-First Programming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Test-first programming</a:t>
            </a:r>
            <a:r>
              <a:rPr lang="en"/>
              <a:t>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of first writing a test and then making the system pass the test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103120"/>
            <a:ext cx="8595359" cy="17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Test-first Programming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write new code if a test fails, then eliminate waste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Red, green, refactor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Test-driven development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development process based on test-first programming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 Process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Programming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Code Review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Code review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someone else assess your code for feedback and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formally, a code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systematic examination [...] of computer source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forms of code review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Walkthroughs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Inspections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Perform Code Reviews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As code is written (→ Pair programming)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Before a commit (→ Pre-commit code review)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Before a release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 some other time</a:t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Pair programming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people in front of the same display, with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implementing, i.e. writing code (acting in the moment),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person reviewing, i.e. watching, thinking, commenting, steering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the programmer and the reviewer,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Driver and co-driver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Pilot and navigator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 on Pair Programming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6" y="914400"/>
            <a:ext cx="2949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comfortable partner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roles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Communicate regularly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force it for small stuff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Don’t overheat, take breaks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Switch </a:t>
            </a:r>
            <a:r>
              <a:rPr lang="en"/>
              <a:t>partners</a:t>
            </a:r>
            <a:r>
              <a:rPr lang="en"/>
              <a:t> at times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5" name="Google Shape;26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840" y="2834640"/>
            <a:ext cx="5577840" cy="1729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838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6462" y="914400"/>
            <a:ext cx="2743200" cy="1820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Pre-Commit Code Review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Pre-commit code review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Having a peer review code for feedback and approval before it gets committed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benefits of pre-commit code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Strengthens feeling of collective responsibility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knowledge sharing and teamwork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Catches bugs and problems at the right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more disciplined developers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Raises overall quality cost-efficiently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Made easy through distributed version </a:t>
            </a:r>
            <a:r>
              <a:rPr lang="en"/>
              <a:t>control</a:t>
            </a:r>
            <a:r>
              <a:rPr lang="en"/>
              <a:t> and merge requests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Traceability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Traceability of something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trace the something back to its roots / predecessors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Traceability</a:t>
            </a:r>
            <a:r>
              <a:rPr lang="en"/>
              <a:t> of source code (a.k.a. post-RS traceability) is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</a:t>
            </a:r>
            <a:r>
              <a:rPr lang="en"/>
              <a:t>trace back the source code to the requirement it fulfills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Realized on GitHub by linking pull requests to their issue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Benefits of source code traceability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clear why the code is there in the first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Helps fulfill standards and certification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commits are focused / semantically closed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1" name="Google Shape;281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Build Processes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build process</a:t>
            </a:r>
            <a:r>
              <a:rPr lang="en"/>
              <a:t> is the process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an installable software from its source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Quality criteria of a build process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Fully automated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Reentrant and deterministic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defined context independent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build assets need to be managed properly</a:t>
            </a:r>
            <a:endParaRPr/>
          </a:p>
        </p:txBody>
      </p:sp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Process</a:t>
            </a:r>
            <a:endParaRPr/>
          </a:p>
        </p:txBody>
      </p:sp>
      <p:sp>
        <p:nvSpPr>
          <p:cNvPr id="293" name="Google Shape;293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</a:t>
            </a:r>
            <a:r>
              <a:rPr lang="en"/>
              <a:t>Responsibilities</a:t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break the build (where it affects others)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compiles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commit code that passes all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work in a standardized work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01" name="Google Shape;3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476" y="914400"/>
            <a:ext cx="2592153" cy="365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Principles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KISS (keep it simple, silly)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YAGNI (you ain’t gonna need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DRY (don’t repeat yourself)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307" name="Google Shape;30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integration </a:t>
            </a:r>
            <a:r>
              <a:rPr lang="en"/>
              <a:t>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Automatically building and testing the software upon defined triggers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Usually with every commit of a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only once per day (nightly builds)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integration may have different scopes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the size of the software under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always know whether the software is in good working order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faster you can react to an issue, the better (more cost-efficient)</a:t>
            </a:r>
            <a:endParaRPr/>
          </a:p>
        </p:txBody>
      </p:sp>
      <p:sp>
        <p:nvSpPr>
          <p:cNvPr id="308" name="Google Shape;308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Deployment</a:t>
            </a:r>
            <a:endParaRPr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Continuous deployment</a:t>
            </a:r>
            <a:r>
              <a:rPr lang="en"/>
              <a:t> is the practice of not only building and testing but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Deploying the software into production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are the final deciders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Whether the software does what is expect of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Continuous deployment requires monitoring the performance of the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Beyond system tests, you need to watch key metrics of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Separation of Environments</a:t>
            </a:r>
            <a:endParaRPr/>
          </a:p>
        </p:txBody>
      </p:sp>
      <p:sp>
        <p:nvSpPr>
          <p:cNvPr id="321" name="Google Shape;32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22" name="Google Shape;32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Build Process Video</a:t>
            </a:r>
            <a:endParaRPr/>
          </a:p>
        </p:txBody>
      </p:sp>
      <p:sp>
        <p:nvSpPr>
          <p:cNvPr id="328" name="Google Shape;328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recorded from-scratch demonstration of your full build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run a continuous integration process, great! But it is not required</a:t>
            </a:r>
            <a:endParaRPr/>
          </a:p>
        </p:txBody>
      </p:sp>
      <p:sp>
        <p:nvSpPr>
          <p:cNvPr id="329" name="Google Shape;329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Mid-Project Review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Milestone: Mid-Project Review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expect you to demo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command to start the software for demoing purposes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script for the most common use-case and demo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call arbitrarily on people in the team to show this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Feel free to coordinate with and learn from other teams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Agile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Refactoring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Test-driven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4" name="Google Shape;354;p5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0" name="Google Shape;360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a Programming Problem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run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right</a:t>
            </a:r>
            <a:endParaRPr b="1" sz="2400"/>
          </a:p>
          <a:p>
            <a:pPr indent="-381000" lvl="0" marL="34290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Make it fast</a:t>
            </a:r>
            <a:endParaRPr b="1" sz="24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are Business-Value-Driven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agile methods, software developers work off features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must have business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 can cut across runtime tiers and code layers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is challenging and requires broad competencies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Collective vs. Individual Code Ownership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Collective code ownership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equally responsible for the overall code 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Everyone is both allowed to and should be able to fix anything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Instills a feeling of overall responsibility, ensuring high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Individual code ownership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Individuals are responsible for their own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best in a distributed setting, e.g. in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programming assumes collective code ownership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Standards (a.k.a Coding Guidelines)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programming standard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of rules and conventions for naming, formatting, and structuring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standard makes it easier to read code written by other people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Nine times out of ten, code is read, not written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Programming standards should be mandatory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 [1]</a:t>
            </a:r>
            <a:endParaRPr/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{2C25DEFE-EB13-46BB-99A0-56F9EF83F260}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our course on </a:t>
            </a:r>
            <a:r>
              <a:rPr lang="en" u="sng">
                <a:solidFill>
                  <a:schemeClr val="hlink"/>
                </a:solidFill>
                <a:hlinkClick r:id="rId4"/>
              </a:rPr>
              <a:t>advanced design and programming</a:t>
            </a:r>
            <a:r>
              <a:rPr lang="en"/>
              <a:t> (ADAP)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